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471" r:id="rId2"/>
    <p:sldId id="472" r:id="rId3"/>
    <p:sldId id="379" r:id="rId4"/>
    <p:sldId id="444" r:id="rId5"/>
    <p:sldId id="400" r:id="rId6"/>
    <p:sldId id="509" r:id="rId7"/>
    <p:sldId id="474" r:id="rId8"/>
    <p:sldId id="475" r:id="rId9"/>
    <p:sldId id="476" r:id="rId10"/>
    <p:sldId id="477" r:id="rId11"/>
    <p:sldId id="478" r:id="rId12"/>
    <p:sldId id="479" r:id="rId13"/>
    <p:sldId id="481" r:id="rId14"/>
    <p:sldId id="482" r:id="rId15"/>
    <p:sldId id="483" r:id="rId16"/>
    <p:sldId id="484" r:id="rId17"/>
    <p:sldId id="485" r:id="rId18"/>
    <p:sldId id="486" r:id="rId19"/>
    <p:sldId id="487" r:id="rId20"/>
    <p:sldId id="489" r:id="rId21"/>
    <p:sldId id="488" r:id="rId22"/>
    <p:sldId id="490" r:id="rId23"/>
    <p:sldId id="491" r:id="rId24"/>
    <p:sldId id="510" r:id="rId25"/>
    <p:sldId id="511" r:id="rId26"/>
    <p:sldId id="492" r:id="rId27"/>
    <p:sldId id="493" r:id="rId28"/>
    <p:sldId id="494" r:id="rId29"/>
    <p:sldId id="495" r:id="rId30"/>
    <p:sldId id="496" r:id="rId31"/>
    <p:sldId id="497" r:id="rId32"/>
    <p:sldId id="498" r:id="rId33"/>
    <p:sldId id="499" r:id="rId34"/>
    <p:sldId id="500" r:id="rId35"/>
    <p:sldId id="501" r:id="rId36"/>
    <p:sldId id="502" r:id="rId37"/>
    <p:sldId id="503" r:id="rId38"/>
    <p:sldId id="504" r:id="rId39"/>
    <p:sldId id="505" r:id="rId40"/>
    <p:sldId id="512" r:id="rId41"/>
    <p:sldId id="513" r:id="rId42"/>
    <p:sldId id="514" r:id="rId43"/>
    <p:sldId id="515" r:id="rId44"/>
    <p:sldId id="506" r:id="rId45"/>
    <p:sldId id="507" r:id="rId46"/>
    <p:sldId id="508" r:id="rId47"/>
    <p:sldId id="428" r:id="rId48"/>
  </p:sldIdLst>
  <p:sldSz cx="12190413" cy="6859588"/>
  <p:notesSz cx="6858000" cy="9144000"/>
  <p:embeddedFontLst>
    <p:embeddedFont>
      <p:font typeface="微软雅黑" panose="020B0503020204020204" pitchFamily="34" charset="-122"/>
      <p:regular r:id="rId50"/>
      <p:bold r:id="rId51"/>
    </p:embeddedFont>
    <p:embeddedFont>
      <p:font typeface="Arial Unicode MS" panose="020B0604020202020204" pitchFamily="34" charset="-122"/>
      <p:regular r:id="rId52"/>
    </p:embeddedFont>
    <p:embeddedFont>
      <p:font typeface="Calibri" panose="020F0502020204030204" pitchFamily="34" charset="0"/>
      <p:regular r:id="rId53"/>
      <p:bold r:id="rId54"/>
      <p:italic r:id="rId55"/>
      <p:boldItalic r:id="rId56"/>
    </p:embeddedFont>
    <p:embeddedFont>
      <p:font typeface="黑体" panose="02010609060101010101" pitchFamily="49" charset="-122"/>
      <p:regular r:id="rId57"/>
    </p:embeddedFont>
  </p:embeddedFontLst>
  <p:custDataLst>
    <p:tags r:id="rId58"/>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609585" algn="l" rtl="0" fontAlgn="base">
      <a:spcBef>
        <a:spcPct val="0"/>
      </a:spcBef>
      <a:spcAft>
        <a:spcPct val="0"/>
      </a:spcAft>
      <a:defRPr kern="1200">
        <a:solidFill>
          <a:schemeClr val="tx1"/>
        </a:solidFill>
        <a:latin typeface="Calibri" pitchFamily="34" charset="0"/>
        <a:ea typeface="宋体" charset="-122"/>
        <a:cs typeface="+mn-cs"/>
      </a:defRPr>
    </a:lvl2pPr>
    <a:lvl3pPr marL="1219170" algn="l" rtl="0" fontAlgn="base">
      <a:spcBef>
        <a:spcPct val="0"/>
      </a:spcBef>
      <a:spcAft>
        <a:spcPct val="0"/>
      </a:spcAft>
      <a:defRPr kern="1200">
        <a:solidFill>
          <a:schemeClr val="tx1"/>
        </a:solidFill>
        <a:latin typeface="Calibri" pitchFamily="34" charset="0"/>
        <a:ea typeface="宋体" charset="-122"/>
        <a:cs typeface="+mn-cs"/>
      </a:defRPr>
    </a:lvl3pPr>
    <a:lvl4pPr marL="1828754" algn="l" rtl="0" fontAlgn="base">
      <a:spcBef>
        <a:spcPct val="0"/>
      </a:spcBef>
      <a:spcAft>
        <a:spcPct val="0"/>
      </a:spcAft>
      <a:defRPr kern="1200">
        <a:solidFill>
          <a:schemeClr val="tx1"/>
        </a:solidFill>
        <a:latin typeface="Calibri" pitchFamily="34" charset="0"/>
        <a:ea typeface="宋体" charset="-122"/>
        <a:cs typeface="+mn-cs"/>
      </a:defRPr>
    </a:lvl4pPr>
    <a:lvl5pPr marL="2438339" algn="l" rtl="0" fontAlgn="base">
      <a:spcBef>
        <a:spcPct val="0"/>
      </a:spcBef>
      <a:spcAft>
        <a:spcPct val="0"/>
      </a:spcAft>
      <a:defRPr kern="1200">
        <a:solidFill>
          <a:schemeClr val="tx1"/>
        </a:solidFill>
        <a:latin typeface="Calibri" pitchFamily="34" charset="0"/>
        <a:ea typeface="宋体" charset="-122"/>
        <a:cs typeface="+mn-cs"/>
      </a:defRPr>
    </a:lvl5pPr>
    <a:lvl6pPr marL="3047924" algn="l" defTabSz="1219170" rtl="0" eaLnBrk="1" latinLnBrk="0" hangingPunct="1">
      <a:defRPr kern="1200">
        <a:solidFill>
          <a:schemeClr val="tx1"/>
        </a:solidFill>
        <a:latin typeface="Calibri" pitchFamily="34" charset="0"/>
        <a:ea typeface="宋体" charset="-122"/>
        <a:cs typeface="+mn-cs"/>
      </a:defRPr>
    </a:lvl6pPr>
    <a:lvl7pPr marL="3657509" algn="l" defTabSz="1219170" rtl="0" eaLnBrk="1" latinLnBrk="0" hangingPunct="1">
      <a:defRPr kern="1200">
        <a:solidFill>
          <a:schemeClr val="tx1"/>
        </a:solidFill>
        <a:latin typeface="Calibri" pitchFamily="34" charset="0"/>
        <a:ea typeface="宋体" charset="-122"/>
        <a:cs typeface="+mn-cs"/>
      </a:defRPr>
    </a:lvl7pPr>
    <a:lvl8pPr marL="4267093" algn="l" defTabSz="1219170" rtl="0" eaLnBrk="1" latinLnBrk="0" hangingPunct="1">
      <a:defRPr kern="1200">
        <a:solidFill>
          <a:schemeClr val="tx1"/>
        </a:solidFill>
        <a:latin typeface="Calibri" pitchFamily="34" charset="0"/>
        <a:ea typeface="宋体" charset="-122"/>
        <a:cs typeface="+mn-cs"/>
      </a:defRPr>
    </a:lvl8pPr>
    <a:lvl9pPr marL="4876678" algn="l" defTabSz="121917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56C"/>
    <a:srgbClr val="D43E01"/>
    <a:srgbClr val="E8EAE9"/>
    <a:srgbClr val="FCFCFC"/>
    <a:srgbClr val="CCD0D1"/>
    <a:srgbClr val="D7D9E1"/>
    <a:srgbClr val="D5D8E3"/>
    <a:srgbClr val="DADBDE"/>
    <a:srgbClr val="D9DDE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07" autoAdjust="0"/>
    <p:restoredTop sz="94660"/>
  </p:normalViewPr>
  <p:slideViewPr>
    <p:cSldViewPr>
      <p:cViewPr>
        <p:scale>
          <a:sx n="70" d="100"/>
          <a:sy n="70" d="100"/>
        </p:scale>
        <p:origin x="300" y="-360"/>
      </p:cViewPr>
      <p:guideLst>
        <p:guide orient="horz" pos="2161"/>
        <p:guide pos="384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2016-5-5</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微软雅黑" pitchFamily="34" charset="-122"/>
        <a:cs typeface="+mn-cs"/>
      </a:defRPr>
    </a:lvl1pPr>
    <a:lvl2pPr marL="609585" algn="l" defTabSz="1219170" rtl="0" eaLnBrk="1" latinLnBrk="0" hangingPunct="1">
      <a:defRPr sz="1600" kern="1200">
        <a:solidFill>
          <a:schemeClr val="tx1"/>
        </a:solidFill>
        <a:latin typeface="+mn-lt"/>
        <a:ea typeface="微软雅黑" pitchFamily="34" charset="-122"/>
        <a:cs typeface="+mn-cs"/>
      </a:defRPr>
    </a:lvl2pPr>
    <a:lvl3pPr marL="1219170" algn="l" defTabSz="1219170" rtl="0" eaLnBrk="1" latinLnBrk="0" hangingPunct="1">
      <a:defRPr sz="1600" kern="1200">
        <a:solidFill>
          <a:schemeClr val="tx1"/>
        </a:solidFill>
        <a:latin typeface="+mn-lt"/>
        <a:ea typeface="微软雅黑" pitchFamily="34" charset="-122"/>
        <a:cs typeface="+mn-cs"/>
      </a:defRPr>
    </a:lvl3pPr>
    <a:lvl4pPr marL="1828754" algn="l" defTabSz="1219170" rtl="0" eaLnBrk="1" latinLnBrk="0" hangingPunct="1">
      <a:defRPr sz="1600" kern="1200">
        <a:solidFill>
          <a:schemeClr val="tx1"/>
        </a:solidFill>
        <a:latin typeface="+mn-lt"/>
        <a:ea typeface="微软雅黑" pitchFamily="34" charset="-122"/>
        <a:cs typeface="+mn-cs"/>
      </a:defRPr>
    </a:lvl4pPr>
    <a:lvl5pPr marL="2438339" algn="l" defTabSz="1219170" rtl="0" eaLnBrk="1" latinLnBrk="0" hangingPunct="1">
      <a:defRPr sz="1600" kern="1200">
        <a:solidFill>
          <a:schemeClr val="tx1"/>
        </a:solidFill>
        <a:latin typeface="+mn-lt"/>
        <a:ea typeface="微软雅黑" pitchFamily="34" charset="-122"/>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26099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269586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extLst>
      <p:ext uri="{BB962C8B-B14F-4D97-AF65-F5344CB8AC3E}">
        <p14:creationId xmlns:p14="http://schemas.microsoft.com/office/powerpoint/2010/main" val="114775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2777383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30</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37</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38</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39</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114775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40</a:t>
            </a:fld>
            <a:endParaRPr lang="zh-CN" altLang="en-US" dirty="0"/>
          </a:p>
        </p:txBody>
      </p:sp>
    </p:spTree>
    <p:extLst>
      <p:ext uri="{BB962C8B-B14F-4D97-AF65-F5344CB8AC3E}">
        <p14:creationId xmlns:p14="http://schemas.microsoft.com/office/powerpoint/2010/main" val="114775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41</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42</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43</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44</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45</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46</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47</a:t>
            </a:fld>
            <a:endParaRPr lang="zh-CN" altLang="en-US" dirty="0"/>
          </a:p>
        </p:txBody>
      </p:sp>
    </p:spTree>
    <p:extLst>
      <p:ext uri="{BB962C8B-B14F-4D97-AF65-F5344CB8AC3E}">
        <p14:creationId xmlns:p14="http://schemas.microsoft.com/office/powerpoint/2010/main" val="232018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2340" y="322632"/>
            <a:ext cx="487914" cy="2871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algn="ctr"/>
            <a:endParaRPr lang="en-US" dirty="0"/>
          </a:p>
        </p:txBody>
      </p:sp>
      <p:sp>
        <p:nvSpPr>
          <p:cNvPr id="6" name="Isosceles Triangle 10"/>
          <p:cNvSpPr/>
          <p:nvPr userDrawn="1"/>
        </p:nvSpPr>
        <p:spPr>
          <a:xfrm rot="10610802">
            <a:off x="11338173" y="421777"/>
            <a:ext cx="488711" cy="26191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algn="ctr"/>
            <a:endParaRPr lang="en-US"/>
          </a:p>
        </p:txBody>
      </p:sp>
      <p:sp>
        <p:nvSpPr>
          <p:cNvPr id="7" name="Slide Number Placeholder 5"/>
          <p:cNvSpPr txBox="1">
            <a:spLocks/>
          </p:cNvSpPr>
          <p:nvPr userDrawn="1"/>
        </p:nvSpPr>
        <p:spPr>
          <a:xfrm>
            <a:off x="11357835" y="273317"/>
            <a:ext cx="449383" cy="467556"/>
          </a:xfrm>
          <a:prstGeom prst="rect">
            <a:avLst/>
          </a:prstGeom>
        </p:spPr>
        <p:txBody>
          <a:bodyPr vert="horz" lIns="0" tIns="0" rIns="0" bIns="60944"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00" smtClean="0"/>
              <a:pPr/>
              <a:t>‹#›</a:t>
            </a:fld>
            <a:endParaRPr lang="en-US" sz="1300" dirty="0"/>
          </a:p>
        </p:txBody>
      </p:sp>
      <p:grpSp>
        <p:nvGrpSpPr>
          <p:cNvPr id="8" name="Group 5"/>
          <p:cNvGrpSpPr/>
          <p:nvPr userDrawn="1"/>
        </p:nvGrpSpPr>
        <p:grpSpPr>
          <a:xfrm>
            <a:off x="10700612" y="6310782"/>
            <a:ext cx="298737" cy="294943"/>
            <a:chOff x="4328868" y="5502988"/>
            <a:chExt cx="500307" cy="493774"/>
          </a:xfrm>
        </p:grpSpPr>
        <p:sp>
          <p:nvSpPr>
            <p:cNvPr id="9"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9"/>
          <p:cNvGrpSpPr/>
          <p:nvPr userDrawn="1"/>
        </p:nvGrpSpPr>
        <p:grpSpPr>
          <a:xfrm flipH="1">
            <a:off x="11482230" y="6310782"/>
            <a:ext cx="298737" cy="294943"/>
            <a:chOff x="4328868" y="5502988"/>
            <a:chExt cx="500307" cy="493774"/>
          </a:xfrm>
        </p:grpSpPr>
        <p:sp>
          <p:nvSpPr>
            <p:cNvPr id="12"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4" name="Straight Connector 3"/>
          <p:cNvCxnSpPr/>
          <p:nvPr userDrawn="1"/>
        </p:nvCxnSpPr>
        <p:spPr>
          <a:xfrm>
            <a:off x="10974296" y="6461963"/>
            <a:ext cx="507934"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标题 1"/>
          <p:cNvSpPr>
            <a:spLocks noGrp="1"/>
          </p:cNvSpPr>
          <p:nvPr>
            <p:ph type="title"/>
          </p:nvPr>
        </p:nvSpPr>
        <p:spPr>
          <a:xfrm>
            <a:off x="1035476" y="329671"/>
            <a:ext cx="4339650" cy="5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40" tIns="45722" rIns="91440" bIns="45722">
            <a:spAutoFit/>
          </a:bodyPr>
          <a:lstStyle>
            <a:lvl1pPr>
              <a:defRPr lang="zh-CN" altLang="en-US" sz="2700" b="0">
                <a:solidFill>
                  <a:schemeClr val="tx1">
                    <a:lumMod val="85000"/>
                    <a:lumOff val="15000"/>
                  </a:schemeClr>
                </a:solidFill>
                <a:latin typeface="微软雅黑" pitchFamily="34" charset="-122"/>
                <a:cs typeface="+mn-cs"/>
              </a:defRPr>
            </a:lvl1pPr>
          </a:lstStyle>
          <a:p>
            <a:pPr lvl="0" algn="l"/>
            <a:r>
              <a:rPr lang="zh-CN" altLang="en-US" dirty="0" smtClean="0"/>
              <a:t>单击此处编辑母版标题样式</a:t>
            </a:r>
            <a:endParaRPr lang="zh-CN" altLang="en-US" dirty="0"/>
          </a:p>
        </p:txBody>
      </p:sp>
      <p:pic>
        <p:nvPicPr>
          <p:cNvPr id="1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766" y="26144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3165" y="27081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2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7"/>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0-#ppt_w/2"/>
                                              </p:val>
                                            </p:tav>
                                            <p:tav tm="100000">
                                              <p:val>
                                                <p:strVal val="#ppt_x"/>
                                              </p:val>
                                            </p:tav>
                                          </p:tavLst>
                                        </p:anim>
                                        <p:anim calcmode="lin" valueType="num">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00" fill="hold"/>
                                            <p:tgtEl>
                                              <p:spTgt spid="17"/>
                                            </p:tgtEl>
                                            <p:attrNameLst>
                                              <p:attrName>ppt_x</p:attrName>
                                            </p:attrNameLst>
                                          </p:cBhvr>
                                          <p:tavLst>
                                            <p:tav tm="0">
                                              <p:val>
                                                <p:strVal val="#ppt_x"/>
                                              </p:val>
                                            </p:tav>
                                            <p:tav tm="100000">
                                              <p:val>
                                                <p:strVal val="#ppt_x"/>
                                              </p:val>
                                            </p:tav>
                                          </p:tavLst>
                                        </p:anim>
                                        <p:anim calcmode="lin" valueType="num">
                                          <p:cBhvr additive="base">
                                            <p:cTn id="12" dur="1200" fill="hold"/>
                                            <p:tgtEl>
                                              <p:spTgt spid="17"/>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图片1.png"/>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1418"/>
          <a:stretch/>
        </p:blipFill>
        <p:spPr bwMode="auto">
          <a:xfrm>
            <a:off x="0" y="0"/>
            <a:ext cx="12193588" cy="68580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6" r:id="rId2"/>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txStyles>
    <p:titleStyle>
      <a:lvl1pPr algn="ctr" rtl="0" fontAlgn="base">
        <a:spcBef>
          <a:spcPct val="0"/>
        </a:spcBef>
        <a:spcAft>
          <a:spcPct val="0"/>
        </a:spcAft>
        <a:defRPr sz="5900" kern="1200">
          <a:solidFill>
            <a:schemeClr val="tx1"/>
          </a:solidFill>
          <a:latin typeface="+mj-lt"/>
          <a:ea typeface="微软雅黑" pitchFamily="34" charset="-122"/>
          <a:cs typeface="+mj-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9585" algn="ctr" rtl="0" fontAlgn="base">
        <a:spcBef>
          <a:spcPct val="0"/>
        </a:spcBef>
        <a:spcAft>
          <a:spcPct val="0"/>
        </a:spcAft>
        <a:defRPr sz="5900">
          <a:solidFill>
            <a:schemeClr val="tx1"/>
          </a:solidFill>
          <a:latin typeface="Calibri" pitchFamily="34" charset="0"/>
          <a:ea typeface="宋体" charset="-122"/>
        </a:defRPr>
      </a:lvl6pPr>
      <a:lvl7pPr marL="1219170" algn="ctr" rtl="0" fontAlgn="base">
        <a:spcBef>
          <a:spcPct val="0"/>
        </a:spcBef>
        <a:spcAft>
          <a:spcPct val="0"/>
        </a:spcAft>
        <a:defRPr sz="5900">
          <a:solidFill>
            <a:schemeClr val="tx1"/>
          </a:solidFill>
          <a:latin typeface="Calibri" pitchFamily="34" charset="0"/>
          <a:ea typeface="宋体" charset="-122"/>
        </a:defRPr>
      </a:lvl7pPr>
      <a:lvl8pPr marL="1828754" algn="ctr" rtl="0" fontAlgn="base">
        <a:spcBef>
          <a:spcPct val="0"/>
        </a:spcBef>
        <a:spcAft>
          <a:spcPct val="0"/>
        </a:spcAft>
        <a:defRPr sz="5900">
          <a:solidFill>
            <a:schemeClr val="tx1"/>
          </a:solidFill>
          <a:latin typeface="Calibri" pitchFamily="34" charset="0"/>
          <a:ea typeface="宋体" charset="-122"/>
        </a:defRPr>
      </a:lvl8pPr>
      <a:lvl9pPr marL="2438339" algn="ctr" rtl="0" fontAlgn="base">
        <a:spcBef>
          <a:spcPct val="0"/>
        </a:spcBef>
        <a:spcAft>
          <a:spcPct val="0"/>
        </a:spcAft>
        <a:defRPr sz="5900">
          <a:solidFill>
            <a:schemeClr val="tx1"/>
          </a:solidFill>
          <a:latin typeface="Calibri" pitchFamily="34" charset="0"/>
          <a:ea typeface="宋体" charset="-122"/>
        </a:defRPr>
      </a:lvl9pPr>
    </p:titleStyle>
    <p:bodyStyle>
      <a:lvl1pPr marL="457189" indent="-457189"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2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74" y="6306786"/>
            <a:ext cx="12264499" cy="10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7"/>
          <p:cNvSpPr>
            <a:spLocks noChangeArrowheads="1"/>
          </p:cNvSpPr>
          <p:nvPr/>
        </p:nvSpPr>
        <p:spPr bwMode="auto">
          <a:xfrm>
            <a:off x="2998862" y="2854083"/>
            <a:ext cx="6198183" cy="1613006"/>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lnSpc>
                <a:spcPct val="150000"/>
              </a:lnSpc>
            </a:pPr>
            <a:r>
              <a:rPr lang="zh-CN" altLang="en-US" sz="3500" b="1" dirty="0" smtClean="0">
                <a:solidFill>
                  <a:srgbClr val="006CB8"/>
                </a:solidFill>
                <a:latin typeface="+mn-ea"/>
                <a:ea typeface="+mn-ea"/>
              </a:rPr>
              <a:t>高职院校内部质量保证体系</a:t>
            </a:r>
            <a:br>
              <a:rPr lang="zh-CN" altLang="en-US" sz="3500" b="1" dirty="0" smtClean="0">
                <a:solidFill>
                  <a:srgbClr val="006CB8"/>
                </a:solidFill>
                <a:latin typeface="+mn-ea"/>
                <a:ea typeface="+mn-ea"/>
              </a:rPr>
            </a:br>
            <a:r>
              <a:rPr lang="zh-CN" altLang="en-US" sz="3500" b="1" dirty="0" smtClean="0">
                <a:solidFill>
                  <a:srgbClr val="006CB8"/>
                </a:solidFill>
                <a:latin typeface="+mn-ea"/>
                <a:ea typeface="+mn-ea"/>
              </a:rPr>
              <a:t>诊断指标体系解读</a:t>
            </a:r>
            <a:endParaRPr lang="zh-CN" altLang="en-US" sz="3500" b="1" dirty="0">
              <a:solidFill>
                <a:srgbClr val="006CB8"/>
              </a:solidFill>
              <a:latin typeface="+mn-ea"/>
              <a:ea typeface="+mn-ea"/>
            </a:endParaRPr>
          </a:p>
        </p:txBody>
      </p:sp>
      <p:sp>
        <p:nvSpPr>
          <p:cNvPr id="104" name="TextBox 7"/>
          <p:cNvSpPr>
            <a:spLocks noChangeArrowheads="1"/>
          </p:cNvSpPr>
          <p:nvPr/>
        </p:nvSpPr>
        <p:spPr bwMode="auto">
          <a:xfrm>
            <a:off x="4652401" y="4941962"/>
            <a:ext cx="4107101" cy="1015663"/>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eaLnBrk="0" hangingPunct="0"/>
            <a:r>
              <a:rPr lang="zh-CN" altLang="en-US" sz="3000" b="1" dirty="0" smtClean="0">
                <a:solidFill>
                  <a:srgbClr val="006CB8"/>
                </a:solidFill>
                <a:latin typeface="+mj-ea"/>
                <a:ea typeface="+mj-ea"/>
                <a:sym typeface="微软雅黑" pitchFamily="34" charset="-122"/>
              </a:rPr>
              <a:t>             </a:t>
            </a:r>
            <a:r>
              <a:rPr lang="en-US" altLang="zh-CN" sz="3000" b="1" dirty="0" smtClean="0">
                <a:solidFill>
                  <a:srgbClr val="006CB8"/>
                </a:solidFill>
                <a:latin typeface="+mj-ea"/>
                <a:ea typeface="+mj-ea"/>
                <a:sym typeface="微软雅黑" pitchFamily="34" charset="-122"/>
              </a:rPr>
              <a:t>13906121949</a:t>
            </a:r>
            <a:endParaRPr lang="zh-CN" altLang="en-US" sz="3000" b="1" dirty="0">
              <a:solidFill>
                <a:srgbClr val="006CB8"/>
              </a:solidFill>
              <a:latin typeface="+mj-ea"/>
              <a:ea typeface="+mj-ea"/>
            </a:endParaRPr>
          </a:p>
        </p:txBody>
      </p:sp>
      <p:sp>
        <p:nvSpPr>
          <p:cNvPr id="106" name="圆角矩形 105"/>
          <p:cNvSpPr/>
          <p:nvPr/>
        </p:nvSpPr>
        <p:spPr>
          <a:xfrm>
            <a:off x="2515525" y="4682358"/>
            <a:ext cx="7252089" cy="672230"/>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7" name="TextBox 106"/>
          <p:cNvSpPr txBox="1"/>
          <p:nvPr/>
        </p:nvSpPr>
        <p:spPr>
          <a:xfrm>
            <a:off x="3994391" y="4764559"/>
            <a:ext cx="4508600" cy="507827"/>
          </a:xfrm>
          <a:prstGeom prst="rect">
            <a:avLst/>
          </a:prstGeom>
          <a:noFill/>
        </p:spPr>
        <p:txBody>
          <a:bodyPr wrap="none" lIns="121917" tIns="60958" rIns="121917" bIns="60958" rtlCol="0">
            <a:spAutoFit/>
          </a:bodyPr>
          <a:lstStyle/>
          <a:p>
            <a:pPr algn="ctr"/>
            <a:r>
              <a:rPr lang="zh-CN" altLang="en-US" sz="2500" dirty="0" smtClean="0">
                <a:solidFill>
                  <a:schemeClr val="tx1">
                    <a:lumMod val="65000"/>
                    <a:lumOff val="35000"/>
                  </a:schemeClr>
                </a:solidFill>
                <a:latin typeface="微软雅黑" pitchFamily="34" charset="-122"/>
                <a:ea typeface="微软雅黑" pitchFamily="34" charset="-122"/>
              </a:rPr>
              <a:t>常州信息职业技术学院 赵佩华</a:t>
            </a:r>
            <a:endParaRPr lang="zh-CN" altLang="en-US" sz="2500" dirty="0">
              <a:solidFill>
                <a:schemeClr val="tx1">
                  <a:lumMod val="65000"/>
                  <a:lumOff val="35000"/>
                </a:schemeClr>
              </a:solidFill>
              <a:latin typeface="微软雅黑" pitchFamily="34" charset="-122"/>
              <a:ea typeface="微软雅黑" pitchFamily="34" charset="-122"/>
            </a:endParaRPr>
          </a:p>
        </p:txBody>
      </p:sp>
      <p:grpSp>
        <p:nvGrpSpPr>
          <p:cNvPr id="108" name="组合 107"/>
          <p:cNvGrpSpPr/>
          <p:nvPr/>
        </p:nvGrpSpPr>
        <p:grpSpPr>
          <a:xfrm>
            <a:off x="2301643" y="4644338"/>
            <a:ext cx="959980" cy="766336"/>
            <a:chOff x="899592" y="2377261"/>
            <a:chExt cx="720079" cy="574619"/>
          </a:xfrm>
          <a:effectLst>
            <a:outerShdw blurRad="50800" dist="38100" dir="2700000" algn="tl" rotWithShape="0">
              <a:prstClr val="black">
                <a:alpha val="40000"/>
              </a:prstClr>
            </a:outerShdw>
          </a:effectLst>
        </p:grpSpPr>
        <p:sp>
          <p:nvSpPr>
            <p:cNvPr id="109" name="圆角矩形 108"/>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110" name="圆角矩形 109"/>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pic>
        <p:nvPicPr>
          <p:cNvPr id="111" name="Picture 2" descr="C:\Users\Administrator\Desktop\手.png"/>
          <p:cNvPicPr>
            <a:picLocks noChangeAspect="1" noChangeArrowheads="1"/>
          </p:cNvPicPr>
          <p:nvPr/>
        </p:nvPicPr>
        <p:blipFill>
          <a:blip r:embed="rId3"/>
          <a:srcRect/>
          <a:stretch>
            <a:fillRect/>
          </a:stretch>
        </p:blipFill>
        <p:spPr bwMode="auto">
          <a:xfrm flipH="1">
            <a:off x="2142795" y="4778391"/>
            <a:ext cx="3945966" cy="3835979"/>
          </a:xfrm>
          <a:prstGeom prst="rect">
            <a:avLst/>
          </a:prstGeom>
          <a:noFill/>
        </p:spPr>
      </p:pic>
      <p:sp>
        <p:nvSpPr>
          <p:cNvPr id="112" name="TextBox 111"/>
          <p:cNvSpPr txBox="1"/>
          <p:nvPr/>
        </p:nvSpPr>
        <p:spPr>
          <a:xfrm>
            <a:off x="5275822" y="6148192"/>
            <a:ext cx="2038372" cy="400105"/>
          </a:xfrm>
          <a:prstGeom prst="rect">
            <a:avLst/>
          </a:prstGeom>
          <a:noFill/>
        </p:spPr>
        <p:txBody>
          <a:bodyPr wrap="none" lIns="121917" tIns="60958" rIns="121917" bIns="60958" rtlCol="0">
            <a:spAutoFit/>
          </a:bodyPr>
          <a:lstStyle/>
          <a:p>
            <a:pPr algn="ctr" fontAlgn="auto">
              <a:spcBef>
                <a:spcPts val="0"/>
              </a:spcBef>
              <a:spcAft>
                <a:spcPts val="0"/>
              </a:spcAft>
              <a:defRPr/>
            </a:pPr>
            <a:r>
              <a:rPr lang="en-US" altLang="zh-CN" dirty="0" smtClean="0">
                <a:solidFill>
                  <a:schemeClr val="tx1">
                    <a:lumMod val="75000"/>
                    <a:lumOff val="25000"/>
                  </a:schemeClr>
                </a:solidFill>
                <a:latin typeface="微软雅黑" pitchFamily="34" charset="-122"/>
                <a:ea typeface="微软雅黑" pitchFamily="34" charset="-122"/>
                <a:sym typeface="微软雅黑" pitchFamily="34" charset="-122"/>
              </a:rPr>
              <a:t>                          </a:t>
            </a:r>
            <a:endParaRPr lang="zh-CN" altLang="en-US"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28" name="TextBox 127"/>
          <p:cNvSpPr txBox="1"/>
          <p:nvPr/>
        </p:nvSpPr>
        <p:spPr>
          <a:xfrm>
            <a:off x="587141" y="760625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53" name="Picture 1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41" y="1269554"/>
            <a:ext cx="1913187" cy="12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8014" y="1272404"/>
            <a:ext cx="2053223" cy="12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206" y="1272103"/>
            <a:ext cx="2049931" cy="1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4151" y="1272103"/>
            <a:ext cx="2050384" cy="1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1522" y="1272103"/>
            <a:ext cx="2117503" cy="1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73886" y="1269554"/>
            <a:ext cx="2205096" cy="12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553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0-#ppt_w/2"/>
                                          </p:val>
                                        </p:tav>
                                        <p:tav tm="100000">
                                          <p:val>
                                            <p:strVal val="#ppt_x"/>
                                          </p:val>
                                        </p:tav>
                                      </p:tavLst>
                                    </p:anim>
                                    <p:anim calcmode="lin" valueType="num">
                                      <p:cBhvr additive="base">
                                        <p:cTn id="13" dur="500" fill="hold"/>
                                        <p:tgtEl>
                                          <p:spTgt spid="5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0-#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0-#ppt_w/2"/>
                                          </p:val>
                                        </p:tav>
                                        <p:tav tm="100000">
                                          <p:val>
                                            <p:strVal val="#ppt_x"/>
                                          </p:val>
                                        </p:tav>
                                      </p:tavLst>
                                    </p:anim>
                                    <p:anim calcmode="lin" valueType="num">
                                      <p:cBhvr additive="base">
                                        <p:cTn id="33" dur="500" fill="hold"/>
                                        <p:tgtEl>
                                          <p:spTgt spid="5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3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3"/>
                                        </p:tgtEl>
                                        <p:attrNameLst>
                                          <p:attrName>ppt_y</p:attrName>
                                        </p:attrNameLst>
                                      </p:cBhvr>
                                      <p:tavLst>
                                        <p:tav tm="0">
                                          <p:val>
                                            <p:strVal val="#ppt_y"/>
                                          </p:val>
                                        </p:tav>
                                        <p:tav tm="100000">
                                          <p:val>
                                            <p:strVal val="#ppt_y"/>
                                          </p:val>
                                        </p:tav>
                                      </p:tavLst>
                                    </p:anim>
                                    <p:anim calcmode="lin" valueType="num">
                                      <p:cBhvr>
                                        <p:cTn id="43"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103"/>
                                        </p:tgtEl>
                                      </p:cBhvr>
                                    </p:animEffect>
                                  </p:childTnLst>
                                </p:cTn>
                              </p:par>
                            </p:childTnLst>
                          </p:cTn>
                        </p:par>
                        <p:par>
                          <p:cTn id="46" fill="hold">
                            <p:stCondLst>
                              <p:cond delay="4950"/>
                            </p:stCondLst>
                            <p:childTnLst>
                              <p:par>
                                <p:cTn id="47" presetID="34" presetClass="emph" presetSubtype="0" fill="hold" grpId="1"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103"/>
                                        </p:tgtEl>
                                        <p:attrNameLst>
                                          <p:attrName>ppt_x</p:attrName>
                                          <p:attrName>ppt_y</p:attrName>
                                        </p:attrNameLst>
                                      </p:cBhvr>
                                    </p:animMotion>
                                    <p:animRot by="1500000">
                                      <p:cBhvr>
                                        <p:cTn id="49" dur="125" fill="hold">
                                          <p:stCondLst>
                                            <p:cond delay="0"/>
                                          </p:stCondLst>
                                        </p:cTn>
                                        <p:tgtEl>
                                          <p:spTgt spid="103"/>
                                        </p:tgtEl>
                                        <p:attrNameLst>
                                          <p:attrName>r</p:attrName>
                                        </p:attrNameLst>
                                      </p:cBhvr>
                                    </p:animRot>
                                    <p:animRot by="-1500000">
                                      <p:cBhvr>
                                        <p:cTn id="50" dur="125" fill="hold">
                                          <p:stCondLst>
                                            <p:cond delay="125"/>
                                          </p:stCondLst>
                                        </p:cTn>
                                        <p:tgtEl>
                                          <p:spTgt spid="103"/>
                                        </p:tgtEl>
                                        <p:attrNameLst>
                                          <p:attrName>r</p:attrName>
                                        </p:attrNameLst>
                                      </p:cBhvr>
                                    </p:animRot>
                                    <p:animRot by="-1500000">
                                      <p:cBhvr>
                                        <p:cTn id="51" dur="125" fill="hold">
                                          <p:stCondLst>
                                            <p:cond delay="250"/>
                                          </p:stCondLst>
                                        </p:cTn>
                                        <p:tgtEl>
                                          <p:spTgt spid="103"/>
                                        </p:tgtEl>
                                        <p:attrNameLst>
                                          <p:attrName>r</p:attrName>
                                        </p:attrNameLst>
                                      </p:cBhvr>
                                    </p:animRot>
                                    <p:animRot by="1500000">
                                      <p:cBhvr>
                                        <p:cTn id="52" dur="125" fill="hold">
                                          <p:stCondLst>
                                            <p:cond delay="375"/>
                                          </p:stCondLst>
                                        </p:cTn>
                                        <p:tgtEl>
                                          <p:spTgt spid="103"/>
                                        </p:tgtEl>
                                        <p:attrNameLst>
                                          <p:attrName>r</p:attrName>
                                        </p:attrNameLst>
                                      </p:cBhvr>
                                    </p:animRot>
                                  </p:childTnLst>
                                </p:cTn>
                              </p:par>
                            </p:childTnLst>
                          </p:cTn>
                        </p:par>
                        <p:par>
                          <p:cTn id="53" fill="hold">
                            <p:stCondLst>
                              <p:cond delay="64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4"/>
                                        </p:tgtEl>
                                        <p:attrNameLst>
                                          <p:attrName>ppt_y</p:attrName>
                                        </p:attrNameLst>
                                      </p:cBhvr>
                                      <p:tavLst>
                                        <p:tav tm="0">
                                          <p:val>
                                            <p:strVal val="#ppt_y"/>
                                          </p:val>
                                        </p:tav>
                                        <p:tav tm="100000">
                                          <p:val>
                                            <p:strVal val="#ppt_y"/>
                                          </p:val>
                                        </p:tav>
                                      </p:tavLst>
                                    </p:anim>
                                    <p:anim calcmode="lin" valueType="num">
                                      <p:cBhvr>
                                        <p:cTn id="58"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p:tgtEl>
                                          <p:spTgt spid="104"/>
                                        </p:tgtEl>
                                      </p:cBhvr>
                                    </p:animEffect>
                                  </p:childTnLst>
                                </p:cTn>
                              </p:par>
                            </p:childTnLst>
                          </p:cTn>
                        </p:par>
                        <p:par>
                          <p:cTn id="61" fill="hold">
                            <p:stCondLst>
                              <p:cond delay="7400"/>
                            </p:stCondLst>
                            <p:childTnLst>
                              <p:par>
                                <p:cTn id="62" presetID="10" presetClass="entr" presetSubtype="0"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500"/>
                                        <p:tgtEl>
                                          <p:spTgt spid="106"/>
                                        </p:tgtEl>
                                      </p:cBhvr>
                                    </p:animEffect>
                                  </p:childTnLst>
                                </p:cTn>
                              </p:par>
                              <p:par>
                                <p:cTn id="65" presetID="10" presetClass="entr" presetSubtype="0"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500"/>
                                        <p:tgtEl>
                                          <p:spTgt spid="108"/>
                                        </p:tgtEl>
                                      </p:cBhvr>
                                    </p:animEffect>
                                  </p:childTnLst>
                                </p:cTn>
                              </p:par>
                            </p:childTnLst>
                          </p:cTn>
                        </p:par>
                        <p:par>
                          <p:cTn id="68" fill="hold">
                            <p:stCondLst>
                              <p:cond delay="7900"/>
                            </p:stCondLst>
                            <p:childTnLst>
                              <p:par>
                                <p:cTn id="69" presetID="1" presetClass="entr" presetSubtype="0"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childTnLst>
                                </p:cTn>
                              </p:par>
                              <p:par>
                                <p:cTn id="71" presetID="63" presetClass="path" presetSubtype="0" accel="50000" decel="50000" fill="hold" nodeType="withEffect">
                                  <p:stCondLst>
                                    <p:cond delay="0"/>
                                  </p:stCondLst>
                                  <p:childTnLst>
                                    <p:animMotion origin="layout" path="M 4.44444E-6 -4.78691E-6 L 0.575 -4.78691E-6 " pathEditMode="relative" rAng="0" ptsTypes="AA">
                                      <p:cBhvr>
                                        <p:cTn id="72" dur="2000" fill="hold"/>
                                        <p:tgtEl>
                                          <p:spTgt spid="108"/>
                                        </p:tgtEl>
                                        <p:attrNameLst>
                                          <p:attrName>ppt_x</p:attrName>
                                          <p:attrName>ppt_y</p:attrName>
                                        </p:attrNameLst>
                                      </p:cBhvr>
                                      <p:rCtr x="28750" y="0"/>
                                    </p:animMotion>
                                  </p:childTnLst>
                                </p:cTn>
                              </p:par>
                              <p:par>
                                <p:cTn id="73" presetID="22" presetClass="entr" presetSubtype="8" fill="hold" grpId="0" nodeType="withEffect">
                                  <p:stCondLst>
                                    <p:cond delay="250"/>
                                  </p:stCondLst>
                                  <p:childTnLst>
                                    <p:set>
                                      <p:cBhvr>
                                        <p:cTn id="74" dur="1" fill="hold">
                                          <p:stCondLst>
                                            <p:cond delay="0"/>
                                          </p:stCondLst>
                                        </p:cTn>
                                        <p:tgtEl>
                                          <p:spTgt spid="107"/>
                                        </p:tgtEl>
                                        <p:attrNameLst>
                                          <p:attrName>style.visibility</p:attrName>
                                        </p:attrNameLst>
                                      </p:cBhvr>
                                      <p:to>
                                        <p:strVal val="visible"/>
                                      </p:to>
                                    </p:set>
                                    <p:animEffect transition="in" filter="wipe(left)">
                                      <p:cBhvr>
                                        <p:cTn id="75" dur="1750"/>
                                        <p:tgtEl>
                                          <p:spTgt spid="107"/>
                                        </p:tgtEl>
                                      </p:cBhvr>
                                    </p:animEffect>
                                  </p:childTnLst>
                                </p:cTn>
                              </p:par>
                              <p:par>
                                <p:cTn id="76" presetID="1" presetClass="entr" presetSubtype="0" fill="hold" nodeType="withEffect">
                                  <p:stCondLst>
                                    <p:cond delay="0"/>
                                  </p:stCondLst>
                                  <p:childTnLst>
                                    <p:set>
                                      <p:cBhvr>
                                        <p:cTn id="77" dur="1" fill="hold">
                                          <p:stCondLst>
                                            <p:cond delay="0"/>
                                          </p:stCondLst>
                                        </p:cTn>
                                        <p:tgtEl>
                                          <p:spTgt spid="11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4.16667E-6 4.93827E-6 L 0.58351 4.93827E-6 " pathEditMode="relative" rAng="0" ptsTypes="AA">
                                      <p:cBhvr>
                                        <p:cTn id="79" dur="2000" fill="hold"/>
                                        <p:tgtEl>
                                          <p:spTgt spid="111"/>
                                        </p:tgtEl>
                                        <p:attrNameLst>
                                          <p:attrName>ppt_x</p:attrName>
                                          <p:attrName>ppt_y</p:attrName>
                                        </p:attrNameLst>
                                      </p:cBhvr>
                                      <p:rCtr x="29167" y="0"/>
                                    </p:animMotion>
                                  </p:childTnLst>
                                </p:cTn>
                              </p:par>
                            </p:childTnLst>
                          </p:cTn>
                        </p:par>
                        <p:par>
                          <p:cTn id="80" fill="hold">
                            <p:stCondLst>
                              <p:cond delay="9900"/>
                            </p:stCondLst>
                            <p:childTnLst>
                              <p:par>
                                <p:cTn id="81" presetID="53" presetClass="entr" presetSubtype="528" fill="hold" grpId="0" nodeType="afterEffect">
                                  <p:stCondLst>
                                    <p:cond delay="0"/>
                                  </p:stCondLst>
                                  <p:iterate type="lt">
                                    <p:tmPct val="10000"/>
                                  </p:iterate>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anim calcmode="lin" valueType="num">
                                      <p:cBhvr>
                                        <p:cTn id="86" dur="500" fill="hold"/>
                                        <p:tgtEl>
                                          <p:spTgt spid="112"/>
                                        </p:tgtEl>
                                        <p:attrNameLst>
                                          <p:attrName>ppt_x</p:attrName>
                                        </p:attrNameLst>
                                      </p:cBhvr>
                                      <p:tavLst>
                                        <p:tav tm="0">
                                          <p:val>
                                            <p:fltVal val="0.5"/>
                                          </p:val>
                                        </p:tav>
                                        <p:tav tm="100000">
                                          <p:val>
                                            <p:strVal val="#ppt_x"/>
                                          </p:val>
                                        </p:tav>
                                      </p:tavLst>
                                    </p:anim>
                                    <p:anim calcmode="lin" valueType="num">
                                      <p:cBhvr>
                                        <p:cTn id="87" dur="500" fill="hold"/>
                                        <p:tgtEl>
                                          <p:spTgt spid="112"/>
                                        </p:tgtEl>
                                        <p:attrNameLst>
                                          <p:attrName>ppt_y</p:attrName>
                                        </p:attrNameLst>
                                      </p:cBhvr>
                                      <p:tavLst>
                                        <p:tav tm="0">
                                          <p:val>
                                            <p:fltVal val="0.5"/>
                                          </p:val>
                                        </p:tav>
                                        <p:tav tm="100000">
                                          <p:val>
                                            <p:strVal val="#ppt_y"/>
                                          </p:val>
                                        </p:tav>
                                      </p:tavLst>
                                    </p:anim>
                                  </p:childTnLst>
                                </p:cTn>
                              </p:par>
                              <p:par>
                                <p:cTn id="88" presetID="42" presetClass="exit" presetSubtype="0" fill="hold" nodeType="withEffect">
                                  <p:stCondLst>
                                    <p:cond delay="0"/>
                                  </p:stCondLst>
                                  <p:childTnLst>
                                    <p:animEffect transition="out" filter="fade">
                                      <p:cBhvr>
                                        <p:cTn id="89" dur="1000"/>
                                        <p:tgtEl>
                                          <p:spTgt spid="111"/>
                                        </p:tgtEl>
                                      </p:cBhvr>
                                    </p:animEffect>
                                    <p:anim calcmode="lin" valueType="num">
                                      <p:cBhvr>
                                        <p:cTn id="90" dur="1000"/>
                                        <p:tgtEl>
                                          <p:spTgt spid="111"/>
                                        </p:tgtEl>
                                        <p:attrNameLst>
                                          <p:attrName>ppt_x</p:attrName>
                                        </p:attrNameLst>
                                      </p:cBhvr>
                                      <p:tavLst>
                                        <p:tav tm="0">
                                          <p:val>
                                            <p:strVal val="ppt_x"/>
                                          </p:val>
                                        </p:tav>
                                        <p:tav tm="100000">
                                          <p:val>
                                            <p:strVal val="ppt_x"/>
                                          </p:val>
                                        </p:tav>
                                      </p:tavLst>
                                    </p:anim>
                                    <p:anim calcmode="lin" valueType="num">
                                      <p:cBhvr>
                                        <p:cTn id="91" dur="1000"/>
                                        <p:tgtEl>
                                          <p:spTgt spid="111"/>
                                        </p:tgtEl>
                                        <p:attrNameLst>
                                          <p:attrName>ppt_y</p:attrName>
                                        </p:attrNameLst>
                                      </p:cBhvr>
                                      <p:tavLst>
                                        <p:tav tm="0">
                                          <p:val>
                                            <p:strVal val="ppt_y"/>
                                          </p:val>
                                        </p:tav>
                                        <p:tav tm="100000">
                                          <p:val>
                                            <p:strVal val="ppt_y+.1"/>
                                          </p:val>
                                        </p:tav>
                                      </p:tavLst>
                                    </p:anim>
                                    <p:set>
                                      <p:cBhvr>
                                        <p:cTn id="92" dur="1" fill="hold">
                                          <p:stCondLst>
                                            <p:cond delay="999"/>
                                          </p:stCondLst>
                                        </p:cTn>
                                        <p:tgtEl>
                                          <p:spTgt spid="111"/>
                                        </p:tgtEl>
                                        <p:attrNameLst>
                                          <p:attrName>style.visibility</p:attrName>
                                        </p:attrNameLst>
                                      </p:cBhvr>
                                      <p:to>
                                        <p:strVal val="hidden"/>
                                      </p:to>
                                    </p:set>
                                  </p:childTnLst>
                                </p:cTn>
                              </p:par>
                            </p:childTnLst>
                          </p:cTn>
                        </p:par>
                        <p:par>
                          <p:cTn id="93" fill="hold">
                            <p:stCondLst>
                              <p:cond delay="10900"/>
                            </p:stCondLst>
                            <p:childTnLst>
                              <p:par>
                                <p:cTn id="94" presetID="34" presetClass="emph" presetSubtype="0" fill="hold" grpId="1" nodeType="afterEffect">
                                  <p:stCondLst>
                                    <p:cond delay="0"/>
                                  </p:stCondLst>
                                  <p:iterate type="lt">
                                    <p:tmPct val="10000"/>
                                  </p:iterate>
                                  <p:childTnLst>
                                    <p:animMotion origin="layout" path="M 0.0 0.0 L 0.0 -0.07213" pathEditMode="relative" ptsTypes="">
                                      <p:cBhvr>
                                        <p:cTn id="95" dur="250" accel="50000" decel="50000" autoRev="1" fill="hold">
                                          <p:stCondLst>
                                            <p:cond delay="0"/>
                                          </p:stCondLst>
                                        </p:cTn>
                                        <p:tgtEl>
                                          <p:spTgt spid="104"/>
                                        </p:tgtEl>
                                        <p:attrNameLst>
                                          <p:attrName>ppt_x</p:attrName>
                                          <p:attrName>ppt_y</p:attrName>
                                        </p:attrNameLst>
                                      </p:cBhvr>
                                    </p:animMotion>
                                    <p:animRot by="1500000">
                                      <p:cBhvr>
                                        <p:cTn id="96" dur="125" fill="hold">
                                          <p:stCondLst>
                                            <p:cond delay="0"/>
                                          </p:stCondLst>
                                        </p:cTn>
                                        <p:tgtEl>
                                          <p:spTgt spid="104"/>
                                        </p:tgtEl>
                                        <p:attrNameLst>
                                          <p:attrName>r</p:attrName>
                                        </p:attrNameLst>
                                      </p:cBhvr>
                                    </p:animRot>
                                    <p:animRot by="-1500000">
                                      <p:cBhvr>
                                        <p:cTn id="97" dur="125" fill="hold">
                                          <p:stCondLst>
                                            <p:cond delay="125"/>
                                          </p:stCondLst>
                                        </p:cTn>
                                        <p:tgtEl>
                                          <p:spTgt spid="104"/>
                                        </p:tgtEl>
                                        <p:attrNameLst>
                                          <p:attrName>r</p:attrName>
                                        </p:attrNameLst>
                                      </p:cBhvr>
                                    </p:animRot>
                                    <p:animRot by="-1500000">
                                      <p:cBhvr>
                                        <p:cTn id="98" dur="125" fill="hold">
                                          <p:stCondLst>
                                            <p:cond delay="250"/>
                                          </p:stCondLst>
                                        </p:cTn>
                                        <p:tgtEl>
                                          <p:spTgt spid="104"/>
                                        </p:tgtEl>
                                        <p:attrNameLst>
                                          <p:attrName>r</p:attrName>
                                        </p:attrNameLst>
                                      </p:cBhvr>
                                    </p:animRot>
                                    <p:animRot by="1500000">
                                      <p:cBhvr>
                                        <p:cTn id="99" dur="125" fill="hold">
                                          <p:stCondLst>
                                            <p:cond delay="375"/>
                                          </p:stCondLst>
                                        </p:cTn>
                                        <p:tgtEl>
                                          <p:spTgt spid="104"/>
                                        </p:tgtEl>
                                        <p:attrNameLst>
                                          <p:attrName>r</p:attrName>
                                        </p:attrNameLst>
                                      </p:cBhvr>
                                    </p:animRot>
                                  </p:childTnLst>
                                </p:cTn>
                              </p:par>
                            </p:childTnLst>
                          </p:cTn>
                        </p:par>
                        <p:par>
                          <p:cTn id="100" fill="hold">
                            <p:stCondLst>
                              <p:cond delay="11900"/>
                            </p:stCondLst>
                            <p:childTnLst>
                              <p:par>
                                <p:cTn id="101" presetID="10" presetClass="entr" presetSubtype="0" fill="hold" grpId="0" nodeType="afterEffect">
                                  <p:stCondLst>
                                    <p:cond delay="0"/>
                                  </p:stCondLst>
                                  <p:childTnLst>
                                    <p:set>
                                      <p:cBhvr>
                                        <p:cTn id="102" dur="1" fill="hold">
                                          <p:stCondLst>
                                            <p:cond delay="0"/>
                                          </p:stCondLst>
                                        </p:cTn>
                                        <p:tgtEl>
                                          <p:spTgt spid="128"/>
                                        </p:tgtEl>
                                        <p:attrNameLst>
                                          <p:attrName>style.visibility</p:attrName>
                                        </p:attrNameLst>
                                      </p:cBhvr>
                                      <p:to>
                                        <p:strVal val="visible"/>
                                      </p:to>
                                    </p:set>
                                    <p:animEffect transition="in" filter="fade">
                                      <p:cBhvr>
                                        <p:cTn id="10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3" grpId="0" bldLvl="0" autoUpdateAnimBg="0"/>
      <p:bldP spid="103" grpId="1"/>
      <p:bldP spid="104" grpId="0" bldLvl="0" autoUpdateAnimBg="0"/>
      <p:bldP spid="104" grpId="1"/>
      <p:bldP spid="106" grpId="0" animBg="1"/>
      <p:bldP spid="107" grpId="0"/>
      <p:bldP spid="112" grpId="0"/>
      <p:bldP spid="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cxnSp>
        <p:nvCxnSpPr>
          <p:cNvPr id="43" name="直接连接符 42"/>
          <p:cNvCxnSpPr/>
          <p:nvPr/>
        </p:nvCxnSpPr>
        <p:spPr>
          <a:xfrm>
            <a:off x="1251149" y="4246807"/>
            <a:ext cx="374392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659169" y="4449519"/>
            <a:ext cx="2779853" cy="492443"/>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多元质量文化</a:t>
            </a:r>
          </a:p>
        </p:txBody>
      </p:sp>
      <p:sp>
        <p:nvSpPr>
          <p:cNvPr id="50" name="Freeform 5"/>
          <p:cNvSpPr>
            <a:spLocks/>
          </p:cNvSpPr>
          <p:nvPr/>
        </p:nvSpPr>
        <p:spPr bwMode="auto">
          <a:xfrm>
            <a:off x="5231110" y="2029784"/>
            <a:ext cx="1241613" cy="435233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70C0"/>
          </a:solidFill>
          <a:ln>
            <a:noFill/>
          </a:ln>
        </p:spPr>
        <p:txBody>
          <a:bodyPr vert="horz" wrap="square" lIns="121917" tIns="60958" rIns="121917" bIns="60958" numCol="1" anchor="t" anchorCtr="0" compatLnSpc="1">
            <a:prstTxWarp prst="textNoShape">
              <a:avLst/>
            </a:prstTxWarp>
          </a:bodyPr>
          <a:lstStyle/>
          <a:p>
            <a:endParaRPr lang="zh-CN" altLang="en-US" dirty="0">
              <a:ea typeface="微软雅黑" pitchFamily="34" charset="-122"/>
            </a:endParaRPr>
          </a:p>
        </p:txBody>
      </p:sp>
      <p:sp>
        <p:nvSpPr>
          <p:cNvPr id="51" name="圆角矩形 50"/>
          <p:cNvSpPr/>
          <p:nvPr/>
        </p:nvSpPr>
        <p:spPr>
          <a:xfrm>
            <a:off x="6721111" y="2029783"/>
            <a:ext cx="4223919"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2" name="圆角矩形 51"/>
          <p:cNvSpPr/>
          <p:nvPr/>
        </p:nvSpPr>
        <p:spPr>
          <a:xfrm>
            <a:off x="6721111" y="2774899"/>
            <a:ext cx="4223919"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3" name="圆角矩形 52"/>
          <p:cNvSpPr/>
          <p:nvPr/>
        </p:nvSpPr>
        <p:spPr>
          <a:xfrm>
            <a:off x="6721111" y="3520016"/>
            <a:ext cx="4223919"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4" name="圆角矩形 53"/>
          <p:cNvSpPr/>
          <p:nvPr/>
        </p:nvSpPr>
        <p:spPr>
          <a:xfrm>
            <a:off x="6721111" y="4265132"/>
            <a:ext cx="4223919"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5" name="圆角矩形 54"/>
          <p:cNvSpPr/>
          <p:nvPr/>
        </p:nvSpPr>
        <p:spPr>
          <a:xfrm>
            <a:off x="6721111" y="5010249"/>
            <a:ext cx="4223919"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6" name="圆角矩形 55"/>
          <p:cNvSpPr/>
          <p:nvPr/>
        </p:nvSpPr>
        <p:spPr>
          <a:xfrm>
            <a:off x="6721111" y="5755365"/>
            <a:ext cx="4223919"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80" name="TextBox 79"/>
          <p:cNvSpPr txBox="1"/>
          <p:nvPr/>
        </p:nvSpPr>
        <p:spPr>
          <a:xfrm>
            <a:off x="7188866" y="2240545"/>
            <a:ext cx="3084177" cy="276999"/>
          </a:xfrm>
          <a:prstGeom prst="rect">
            <a:avLst/>
          </a:prstGeom>
          <a:noFill/>
        </p:spPr>
        <p:txBody>
          <a:bodyPr wrap="square" lIns="0" tIns="0" rIns="0" bIns="0" rtlCol="0">
            <a:spAutoFit/>
          </a:bodyPr>
          <a:lstStyle/>
          <a:p>
            <a:pPr algn="just"/>
            <a:r>
              <a:rPr lang="zh-CN" altLang="en-US" dirty="0">
                <a:latin typeface="微软雅黑" pitchFamily="34" charset="-122"/>
                <a:ea typeface="微软雅黑" pitchFamily="34" charset="-122"/>
              </a:rPr>
              <a:t>人本的质量文化</a:t>
            </a:r>
          </a:p>
        </p:txBody>
      </p:sp>
      <p:sp>
        <p:nvSpPr>
          <p:cNvPr id="81" name="TextBox 80"/>
          <p:cNvSpPr txBox="1"/>
          <p:nvPr/>
        </p:nvSpPr>
        <p:spPr>
          <a:xfrm>
            <a:off x="7188866" y="2985661"/>
            <a:ext cx="3084177" cy="276999"/>
          </a:xfrm>
          <a:prstGeom prst="rect">
            <a:avLst/>
          </a:prstGeom>
          <a:noFill/>
        </p:spPr>
        <p:txBody>
          <a:bodyPr wrap="square" lIns="0" tIns="0" rIns="0" bIns="0" rtlCol="0">
            <a:spAutoFit/>
          </a:bodyPr>
          <a:lstStyle/>
          <a:p>
            <a:pPr algn="just"/>
            <a:r>
              <a:rPr lang="zh-CN" altLang="en-US" dirty="0">
                <a:latin typeface="微软雅黑" pitchFamily="34" charset="-122"/>
                <a:ea typeface="微软雅黑" pitchFamily="34" charset="-122"/>
              </a:rPr>
              <a:t>自律的质量文化</a:t>
            </a:r>
          </a:p>
        </p:txBody>
      </p:sp>
      <p:sp>
        <p:nvSpPr>
          <p:cNvPr id="86" name="TextBox 85"/>
          <p:cNvSpPr txBox="1"/>
          <p:nvPr/>
        </p:nvSpPr>
        <p:spPr>
          <a:xfrm>
            <a:off x="7188866" y="3730778"/>
            <a:ext cx="3084177" cy="276999"/>
          </a:xfrm>
          <a:prstGeom prst="rect">
            <a:avLst/>
          </a:prstGeom>
          <a:noFill/>
        </p:spPr>
        <p:txBody>
          <a:bodyPr wrap="square" lIns="0" tIns="0" rIns="0" bIns="0" rtlCol="0">
            <a:spAutoFit/>
          </a:bodyPr>
          <a:lstStyle/>
          <a:p>
            <a:pPr algn="just"/>
            <a:r>
              <a:rPr lang="zh-CN" altLang="en-US" dirty="0">
                <a:latin typeface="微软雅黑" pitchFamily="34" charset="-122"/>
                <a:ea typeface="微软雅黑" pitchFamily="34" charset="-122"/>
              </a:rPr>
              <a:t>三全的质量文化</a:t>
            </a:r>
          </a:p>
        </p:txBody>
      </p:sp>
      <p:sp>
        <p:nvSpPr>
          <p:cNvPr id="87" name="TextBox 86"/>
          <p:cNvSpPr txBox="1"/>
          <p:nvPr/>
        </p:nvSpPr>
        <p:spPr>
          <a:xfrm>
            <a:off x="7188866" y="4475894"/>
            <a:ext cx="3084177" cy="276999"/>
          </a:xfrm>
          <a:prstGeom prst="rect">
            <a:avLst/>
          </a:prstGeom>
          <a:noFill/>
        </p:spPr>
        <p:txBody>
          <a:bodyPr wrap="square" lIns="0" tIns="0" rIns="0" bIns="0" rtlCol="0">
            <a:spAutoFit/>
          </a:bodyPr>
          <a:lstStyle/>
          <a:p>
            <a:pPr algn="just"/>
            <a:r>
              <a:rPr lang="zh-CN" altLang="en-US" dirty="0">
                <a:latin typeface="微软雅黑" pitchFamily="34" charset="-122"/>
                <a:ea typeface="微软雅黑" pitchFamily="34" charset="-122"/>
              </a:rPr>
              <a:t>开放的质量文化</a:t>
            </a:r>
          </a:p>
        </p:txBody>
      </p:sp>
      <p:sp>
        <p:nvSpPr>
          <p:cNvPr id="88" name="TextBox 87"/>
          <p:cNvSpPr txBox="1"/>
          <p:nvPr/>
        </p:nvSpPr>
        <p:spPr>
          <a:xfrm>
            <a:off x="7188866" y="5221011"/>
            <a:ext cx="3084177" cy="276999"/>
          </a:xfrm>
          <a:prstGeom prst="rect">
            <a:avLst/>
          </a:prstGeom>
          <a:noFill/>
        </p:spPr>
        <p:txBody>
          <a:bodyPr wrap="square" lIns="0" tIns="0" rIns="0" bIns="0" rtlCol="0">
            <a:spAutoFit/>
          </a:bodyPr>
          <a:lstStyle/>
          <a:p>
            <a:pPr algn="just"/>
            <a:r>
              <a:rPr lang="zh-CN" altLang="en-US" dirty="0">
                <a:latin typeface="微软雅黑" pitchFamily="34" charset="-122"/>
                <a:ea typeface="微软雅黑" pitchFamily="34" charset="-122"/>
              </a:rPr>
              <a:t>创新的质量文化</a:t>
            </a:r>
          </a:p>
        </p:txBody>
      </p:sp>
      <p:sp>
        <p:nvSpPr>
          <p:cNvPr id="89" name="TextBox 88"/>
          <p:cNvSpPr txBox="1"/>
          <p:nvPr/>
        </p:nvSpPr>
        <p:spPr>
          <a:xfrm>
            <a:off x="7188866" y="5966127"/>
            <a:ext cx="3084177" cy="276999"/>
          </a:xfrm>
          <a:prstGeom prst="rect">
            <a:avLst/>
          </a:prstGeom>
          <a:noFill/>
        </p:spPr>
        <p:txBody>
          <a:bodyPr wrap="square" lIns="0" tIns="0" rIns="0" bIns="0" rtlCol="0">
            <a:spAutoFit/>
          </a:bodyPr>
          <a:lstStyle/>
          <a:p>
            <a:pPr algn="just"/>
            <a:r>
              <a:rPr lang="zh-CN" altLang="en-US" dirty="0">
                <a:latin typeface="微软雅黑" pitchFamily="34" charset="-122"/>
                <a:ea typeface="微软雅黑" pitchFamily="34" charset="-122"/>
              </a:rPr>
              <a:t>法治的质量文化</a:t>
            </a:r>
          </a:p>
        </p:txBody>
      </p:sp>
      <p:grpSp>
        <p:nvGrpSpPr>
          <p:cNvPr id="91" name="组合 90"/>
          <p:cNvGrpSpPr/>
          <p:nvPr/>
        </p:nvGrpSpPr>
        <p:grpSpPr>
          <a:xfrm>
            <a:off x="2246115" y="2360058"/>
            <a:ext cx="1596026" cy="1596603"/>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93"/>
          <p:cNvSpPr txBox="1"/>
          <p:nvPr/>
        </p:nvSpPr>
        <p:spPr>
          <a:xfrm>
            <a:off x="2206774" y="2963801"/>
            <a:ext cx="1676256" cy="507831"/>
          </a:xfrm>
          <a:prstGeom prst="rect">
            <a:avLst/>
          </a:prstGeom>
          <a:noFill/>
        </p:spPr>
        <p:txBody>
          <a:bodyPr wrap="square" lIns="0" tIns="0" rIns="0" bIns="0" rtlCol="0">
            <a:spAutoFit/>
          </a:bodyPr>
          <a:lstStyle/>
          <a:p>
            <a:pPr algn="ctr"/>
            <a:r>
              <a:rPr lang="zh-CN" altLang="en-US" sz="3300" b="1" dirty="0">
                <a:solidFill>
                  <a:srgbClr val="0070C0"/>
                </a:solidFill>
                <a:latin typeface="微软雅黑" pitchFamily="34" charset="-122"/>
                <a:ea typeface="微软雅黑" pitchFamily="34" charset="-122"/>
              </a:rPr>
              <a:t>灵魂</a:t>
            </a:r>
          </a:p>
        </p:txBody>
      </p:sp>
    </p:spTree>
    <p:extLst>
      <p:ext uri="{BB962C8B-B14F-4D97-AF65-F5344CB8AC3E}">
        <p14:creationId xmlns:p14="http://schemas.microsoft.com/office/powerpoint/2010/main" val="526645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53" presetClass="entr" presetSubtype="52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anim calcmode="lin" valueType="num">
                                      <p:cBhvr>
                                        <p:cTn id="18" dur="500" fill="hold"/>
                                        <p:tgtEl>
                                          <p:spTgt spid="91"/>
                                        </p:tgtEl>
                                        <p:attrNameLst>
                                          <p:attrName>ppt_x</p:attrName>
                                        </p:attrNameLst>
                                      </p:cBhvr>
                                      <p:tavLst>
                                        <p:tav tm="0">
                                          <p:val>
                                            <p:fltVal val="0.5"/>
                                          </p:val>
                                        </p:tav>
                                        <p:tav tm="100000">
                                          <p:val>
                                            <p:strVal val="#ppt_x"/>
                                          </p:val>
                                        </p:tav>
                                      </p:tavLst>
                                    </p:anim>
                                    <p:anim calcmode="lin" valueType="num">
                                      <p:cBhvr>
                                        <p:cTn id="19" dur="500" fill="hold"/>
                                        <p:tgtEl>
                                          <p:spTgt spid="91"/>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6" presetClass="entr" presetSubtype="37"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outVertical)">
                                      <p:cBhvr>
                                        <p:cTn id="29" dur="500"/>
                                        <p:tgtEl>
                                          <p:spTgt spid="4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300"/>
                                        <p:tgtEl>
                                          <p:spTgt spid="8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300"/>
                                        <p:tgtEl>
                                          <p:spTgt spid="51"/>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300"/>
                                        <p:tgtEl>
                                          <p:spTgt spid="8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300"/>
                                        <p:tgtEl>
                                          <p:spTgt spid="52"/>
                                        </p:tgtEl>
                                      </p:cBhvr>
                                    </p:animEffect>
                                  </p:childTnLst>
                                </p:cTn>
                              </p:par>
                            </p:childTnLst>
                          </p:cTn>
                        </p:par>
                        <p:par>
                          <p:cTn id="54" fill="hold">
                            <p:stCondLst>
                              <p:cond delay="4100"/>
                            </p:stCondLst>
                            <p:childTnLst>
                              <p:par>
                                <p:cTn id="55" presetID="22" presetClass="entr" presetSubtype="8"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300"/>
                                        <p:tgtEl>
                                          <p:spTgt spid="8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300"/>
                                        <p:tgtEl>
                                          <p:spTgt spid="53"/>
                                        </p:tgtEl>
                                      </p:cBhvr>
                                    </p:animEffect>
                                  </p:childTnLst>
                                </p:cTn>
                              </p:par>
                            </p:childTnLst>
                          </p:cTn>
                        </p:par>
                        <p:par>
                          <p:cTn id="61" fill="hold">
                            <p:stCondLst>
                              <p:cond delay="4400"/>
                            </p:stCondLst>
                            <p:childTnLst>
                              <p:par>
                                <p:cTn id="62" presetID="22" presetClass="entr" presetSubtype="8" fill="hold" grpId="0" nodeType="after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wipe(left)">
                                      <p:cBhvr>
                                        <p:cTn id="64" dur="300"/>
                                        <p:tgtEl>
                                          <p:spTgt spid="8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300"/>
                                        <p:tgtEl>
                                          <p:spTgt spid="54"/>
                                        </p:tgtEl>
                                      </p:cBhvr>
                                    </p:animEffect>
                                  </p:childTnLst>
                                </p:cTn>
                              </p:par>
                            </p:childTnLst>
                          </p:cTn>
                        </p:par>
                        <p:par>
                          <p:cTn id="68" fill="hold">
                            <p:stCondLst>
                              <p:cond delay="4700"/>
                            </p:stCondLst>
                            <p:childTnLst>
                              <p:par>
                                <p:cTn id="69" presetID="22" presetClass="entr" presetSubtype="8"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300"/>
                                        <p:tgtEl>
                                          <p:spTgt spid="8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300"/>
                                        <p:tgtEl>
                                          <p:spTgt spid="55"/>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left)">
                                      <p:cBhvr>
                                        <p:cTn id="78" dur="300"/>
                                        <p:tgtEl>
                                          <p:spTgt spid="8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45" grpId="0"/>
      <p:bldP spid="50" grpId="0" animBg="1"/>
      <p:bldP spid="51" grpId="0" animBg="1"/>
      <p:bldP spid="52" grpId="0" animBg="1"/>
      <p:bldP spid="53" grpId="0" animBg="1"/>
      <p:bldP spid="54" grpId="0" animBg="1"/>
      <p:bldP spid="55" grpId="0" animBg="1"/>
      <p:bldP spid="56" grpId="0" animBg="1"/>
      <p:bldP spid="80" grpId="0"/>
      <p:bldP spid="81" grpId="0"/>
      <p:bldP spid="86" grpId="0"/>
      <p:bldP spid="87" grpId="0"/>
      <p:bldP spid="88" grpId="0"/>
      <p:bldP spid="89"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cxnSp>
        <p:nvCxnSpPr>
          <p:cNvPr id="43" name="直接连接符 42"/>
          <p:cNvCxnSpPr/>
          <p:nvPr/>
        </p:nvCxnSpPr>
        <p:spPr>
          <a:xfrm>
            <a:off x="1251149" y="4246807"/>
            <a:ext cx="374392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58702" y="4449519"/>
            <a:ext cx="2995877" cy="492443"/>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五纵五横一平台</a:t>
            </a:r>
          </a:p>
        </p:txBody>
      </p:sp>
      <p:grpSp>
        <p:nvGrpSpPr>
          <p:cNvPr id="91" name="组合 90"/>
          <p:cNvGrpSpPr/>
          <p:nvPr/>
        </p:nvGrpSpPr>
        <p:grpSpPr>
          <a:xfrm>
            <a:off x="2246115" y="2360058"/>
            <a:ext cx="1596026" cy="1596603"/>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93"/>
          <p:cNvSpPr txBox="1"/>
          <p:nvPr/>
        </p:nvSpPr>
        <p:spPr>
          <a:xfrm>
            <a:off x="2206774" y="2963801"/>
            <a:ext cx="1676256" cy="507831"/>
          </a:xfrm>
          <a:prstGeom prst="rect">
            <a:avLst/>
          </a:prstGeom>
          <a:noFill/>
        </p:spPr>
        <p:txBody>
          <a:bodyPr wrap="square" lIns="0" tIns="0" rIns="0" bIns="0" rtlCol="0">
            <a:spAutoFit/>
          </a:bodyPr>
          <a:lstStyle/>
          <a:p>
            <a:pPr algn="ctr"/>
            <a:r>
              <a:rPr lang="zh-CN" altLang="en-US" sz="3300" b="1" dirty="0">
                <a:solidFill>
                  <a:srgbClr val="0070C0"/>
                </a:solidFill>
                <a:latin typeface="微软雅黑" pitchFamily="34" charset="-122"/>
                <a:ea typeface="微软雅黑" pitchFamily="34" charset="-122"/>
              </a:rPr>
              <a:t>骨架</a:t>
            </a:r>
          </a:p>
        </p:txBody>
      </p:sp>
      <p:grpSp>
        <p:nvGrpSpPr>
          <p:cNvPr id="3" name="组合 2"/>
          <p:cNvGrpSpPr/>
          <p:nvPr/>
        </p:nvGrpSpPr>
        <p:grpSpPr>
          <a:xfrm>
            <a:off x="5087094" y="1730230"/>
            <a:ext cx="6264696" cy="4867916"/>
            <a:chOff x="5231110" y="1644632"/>
            <a:chExt cx="6408712" cy="4979822"/>
          </a:xfrm>
        </p:grpSpPr>
        <p:sp>
          <p:nvSpPr>
            <p:cNvPr id="50" name="Freeform 5"/>
            <p:cNvSpPr>
              <a:spLocks/>
            </p:cNvSpPr>
            <p:nvPr/>
          </p:nvSpPr>
          <p:spPr bwMode="auto">
            <a:xfrm>
              <a:off x="5231110" y="2029784"/>
              <a:ext cx="1241613" cy="435233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70C0"/>
            </a:solidFill>
            <a:ln>
              <a:noFill/>
            </a:ln>
          </p:spPr>
          <p:txBody>
            <a:bodyPr vert="horz" wrap="square" lIns="121917" tIns="60958" rIns="121917" bIns="60958" numCol="1" anchor="t" anchorCtr="0" compatLnSpc="1">
              <a:prstTxWarp prst="textNoShape">
                <a:avLst/>
              </a:prstTxWarp>
            </a:bodyPr>
            <a:lstStyle/>
            <a:p>
              <a:endParaRPr lang="zh-CN" altLang="en-US" dirty="0">
                <a:ea typeface="微软雅黑" pitchFamily="34" charset="-122"/>
              </a:endParaRPr>
            </a:p>
          </p:txBody>
        </p:sp>
        <p:sp>
          <p:nvSpPr>
            <p:cNvPr id="51" name="圆角矩形 50"/>
            <p:cNvSpPr/>
            <p:nvPr/>
          </p:nvSpPr>
          <p:spPr>
            <a:xfrm>
              <a:off x="6721111" y="2029783"/>
              <a:ext cx="4918711"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2" name="圆角矩形 51"/>
            <p:cNvSpPr/>
            <p:nvPr/>
          </p:nvSpPr>
          <p:spPr>
            <a:xfrm>
              <a:off x="6721111" y="3822763"/>
              <a:ext cx="4918711"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53" name="圆角矩形 52"/>
            <p:cNvSpPr/>
            <p:nvPr/>
          </p:nvSpPr>
          <p:spPr>
            <a:xfrm>
              <a:off x="6721111" y="5683358"/>
              <a:ext cx="4918711" cy="626756"/>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80" name="TextBox 79"/>
            <p:cNvSpPr txBox="1"/>
            <p:nvPr/>
          </p:nvSpPr>
          <p:spPr>
            <a:xfrm>
              <a:off x="7734137" y="2205658"/>
              <a:ext cx="3761669" cy="276999"/>
            </a:xfrm>
            <a:prstGeom prst="rect">
              <a:avLst/>
            </a:prstGeom>
            <a:noFill/>
          </p:spPr>
          <p:txBody>
            <a:bodyPr wrap="square" lIns="0" tIns="0" rIns="0" bIns="0" rtlCol="0">
              <a:spAutoFit/>
            </a:bodyPr>
            <a:lstStyle/>
            <a:p>
              <a:pPr algn="just"/>
              <a:r>
                <a:rPr lang="zh-CN" altLang="en-US" dirty="0" smtClean="0">
                  <a:latin typeface="微软雅黑" pitchFamily="34" charset="-122"/>
                  <a:ea typeface="微软雅黑" pitchFamily="34" charset="-122"/>
                </a:rPr>
                <a:t>纵向</a:t>
              </a:r>
              <a:r>
                <a:rPr lang="zh-CN" altLang="en-US" dirty="0">
                  <a:latin typeface="微软雅黑" pitchFamily="34" charset="-122"/>
                  <a:ea typeface="微软雅黑" pitchFamily="34" charset="-122"/>
                </a:rPr>
                <a:t>五系统（也可以多，也可以少）</a:t>
              </a:r>
            </a:p>
          </p:txBody>
        </p:sp>
        <p:sp>
          <p:nvSpPr>
            <p:cNvPr id="81" name="TextBox 80"/>
            <p:cNvSpPr txBox="1"/>
            <p:nvPr/>
          </p:nvSpPr>
          <p:spPr>
            <a:xfrm>
              <a:off x="7734137" y="3997641"/>
              <a:ext cx="3084177" cy="276999"/>
            </a:xfrm>
            <a:prstGeom prst="rect">
              <a:avLst/>
            </a:prstGeom>
            <a:noFill/>
          </p:spPr>
          <p:txBody>
            <a:bodyPr wrap="square" lIns="0" tIns="0" rIns="0" bIns="0" rtlCol="0">
              <a:spAutoFit/>
            </a:bodyPr>
            <a:lstStyle/>
            <a:p>
              <a:pPr algn="just"/>
              <a:r>
                <a:rPr lang="zh-CN" altLang="en-US" dirty="0" smtClean="0">
                  <a:latin typeface="微软雅黑" pitchFamily="34" charset="-122"/>
                  <a:ea typeface="微软雅黑" pitchFamily="34" charset="-122"/>
                </a:rPr>
                <a:t>横向</a:t>
              </a:r>
              <a:r>
                <a:rPr lang="zh-CN" altLang="en-US" dirty="0">
                  <a:latin typeface="微软雅黑" pitchFamily="34" charset="-122"/>
                  <a:ea typeface="微软雅黑" pitchFamily="34" charset="-122"/>
                </a:rPr>
                <a:t>五层面（主体）</a:t>
              </a:r>
            </a:p>
          </p:txBody>
        </p:sp>
        <p:sp>
          <p:nvSpPr>
            <p:cNvPr id="86" name="TextBox 85"/>
            <p:cNvSpPr txBox="1"/>
            <p:nvPr/>
          </p:nvSpPr>
          <p:spPr>
            <a:xfrm>
              <a:off x="7734137" y="5858236"/>
              <a:ext cx="3084177" cy="276999"/>
            </a:xfrm>
            <a:prstGeom prst="rect">
              <a:avLst/>
            </a:prstGeom>
            <a:noFill/>
          </p:spPr>
          <p:txBody>
            <a:bodyPr wrap="square" lIns="0" tIns="0" rIns="0" bIns="0" rtlCol="0">
              <a:spAutoFit/>
            </a:bodyPr>
            <a:lstStyle/>
            <a:p>
              <a:pPr algn="just"/>
              <a:r>
                <a:rPr lang="zh-CN" altLang="en-US" dirty="0" smtClean="0">
                  <a:latin typeface="微软雅黑" pitchFamily="34" charset="-122"/>
                  <a:ea typeface="微软雅黑" pitchFamily="34" charset="-122"/>
                </a:rPr>
                <a:t>现代</a:t>
              </a:r>
              <a:r>
                <a:rPr lang="zh-CN" altLang="en-US" dirty="0">
                  <a:latin typeface="微软雅黑" pitchFamily="34" charset="-122"/>
                  <a:ea typeface="微软雅黑" pitchFamily="34" charset="-122"/>
                </a:rPr>
                <a:t>信息技术平台</a:t>
              </a:r>
            </a:p>
          </p:txBody>
        </p:sp>
        <p:grpSp>
          <p:nvGrpSpPr>
            <p:cNvPr id="25" name="组合 24"/>
            <p:cNvGrpSpPr/>
            <p:nvPr/>
          </p:nvGrpSpPr>
          <p:grpSpPr>
            <a:xfrm>
              <a:off x="6311230" y="1644632"/>
              <a:ext cx="1312267" cy="1312741"/>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11230" y="3382999"/>
              <a:ext cx="1312267" cy="1312741"/>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6311230" y="5311713"/>
              <a:ext cx="1312267" cy="1312741"/>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6382897" y="2110523"/>
              <a:ext cx="1231690" cy="384721"/>
            </a:xfrm>
            <a:prstGeom prst="rect">
              <a:avLst/>
            </a:prstGeom>
            <a:noFill/>
          </p:spPr>
          <p:txBody>
            <a:bodyPr wrap="square" lIns="0" tIns="0" rIns="0" bIns="0" rtlCol="0">
              <a:spAutoFit/>
            </a:bodyPr>
            <a:lstStyle/>
            <a:p>
              <a:pPr algn="ctr"/>
              <a:r>
                <a:rPr lang="zh-CN" altLang="en-US" sz="2500" b="1" dirty="0">
                  <a:solidFill>
                    <a:srgbClr val="0070C0"/>
                  </a:solidFill>
                  <a:latin typeface="微软雅黑" pitchFamily="34" charset="-122"/>
                  <a:ea typeface="微软雅黑" pitchFamily="34" charset="-122"/>
                </a:rPr>
                <a:t>五</a:t>
              </a:r>
              <a:r>
                <a:rPr lang="zh-CN" altLang="en-US" sz="2500" b="1" dirty="0" smtClean="0">
                  <a:solidFill>
                    <a:srgbClr val="0070C0"/>
                  </a:solidFill>
                  <a:latin typeface="微软雅黑" pitchFamily="34" charset="-122"/>
                  <a:ea typeface="微软雅黑" pitchFamily="34" charset="-122"/>
                </a:rPr>
                <a:t>纵</a:t>
              </a:r>
              <a:endParaRPr lang="zh-CN" altLang="en-US" sz="2500" b="1" dirty="0">
                <a:solidFill>
                  <a:srgbClr val="0070C0"/>
                </a:solidFill>
                <a:latin typeface="微软雅黑" pitchFamily="34" charset="-122"/>
                <a:ea typeface="微软雅黑" pitchFamily="34" charset="-122"/>
              </a:endParaRPr>
            </a:p>
          </p:txBody>
        </p:sp>
        <p:sp>
          <p:nvSpPr>
            <p:cNvPr id="35" name="TextBox 34"/>
            <p:cNvSpPr txBox="1"/>
            <p:nvPr/>
          </p:nvSpPr>
          <p:spPr>
            <a:xfrm>
              <a:off x="6375684" y="3837161"/>
              <a:ext cx="1231690" cy="384721"/>
            </a:xfrm>
            <a:prstGeom prst="rect">
              <a:avLst/>
            </a:prstGeom>
            <a:noFill/>
          </p:spPr>
          <p:txBody>
            <a:bodyPr wrap="square" lIns="0" tIns="0" rIns="0" bIns="0" rtlCol="0">
              <a:spAutoFit/>
            </a:bodyPr>
            <a:lstStyle/>
            <a:p>
              <a:pPr algn="ctr"/>
              <a:r>
                <a:rPr lang="zh-CN" altLang="en-US" sz="2500" b="1" dirty="0">
                  <a:solidFill>
                    <a:srgbClr val="0070C0"/>
                  </a:solidFill>
                  <a:latin typeface="微软雅黑" pitchFamily="34" charset="-122"/>
                  <a:ea typeface="微软雅黑" pitchFamily="34" charset="-122"/>
                </a:rPr>
                <a:t>五横</a:t>
              </a:r>
            </a:p>
          </p:txBody>
        </p:sp>
        <p:sp>
          <p:nvSpPr>
            <p:cNvPr id="36" name="TextBox 35"/>
            <p:cNvSpPr txBox="1"/>
            <p:nvPr/>
          </p:nvSpPr>
          <p:spPr>
            <a:xfrm>
              <a:off x="6391807" y="5804374"/>
              <a:ext cx="1231690" cy="384721"/>
            </a:xfrm>
            <a:prstGeom prst="rect">
              <a:avLst/>
            </a:prstGeom>
            <a:noFill/>
          </p:spPr>
          <p:txBody>
            <a:bodyPr wrap="square" lIns="0" tIns="0" rIns="0" bIns="0" rtlCol="0">
              <a:spAutoFit/>
            </a:bodyPr>
            <a:lstStyle/>
            <a:p>
              <a:pPr algn="ctr"/>
              <a:r>
                <a:rPr lang="zh-CN" altLang="en-US" sz="2500" b="1" dirty="0">
                  <a:solidFill>
                    <a:srgbClr val="0070C0"/>
                  </a:solidFill>
                  <a:latin typeface="微软雅黑" pitchFamily="34" charset="-122"/>
                  <a:ea typeface="微软雅黑" pitchFamily="34" charset="-122"/>
                </a:rPr>
                <a:t>一平台</a:t>
              </a:r>
            </a:p>
          </p:txBody>
        </p:sp>
      </p:grpSp>
      <p:sp>
        <p:nvSpPr>
          <p:cNvPr id="4" name="矩形 3"/>
          <p:cNvSpPr/>
          <p:nvPr/>
        </p:nvSpPr>
        <p:spPr>
          <a:xfrm>
            <a:off x="1107176" y="5185247"/>
            <a:ext cx="4031873" cy="477054"/>
          </a:xfrm>
          <a:prstGeom prst="rect">
            <a:avLst/>
          </a:prstGeom>
        </p:spPr>
        <p:txBody>
          <a:bodyPr wrap="none">
            <a:spAutoFit/>
          </a:bodyPr>
          <a:lstStyle/>
          <a:p>
            <a:r>
              <a:rPr lang="zh-CN" altLang="en-US" sz="2500" b="1" dirty="0">
                <a:solidFill>
                  <a:schemeClr val="accent1"/>
                </a:solidFill>
                <a:latin typeface="+mn-ea"/>
                <a:ea typeface="+mn-ea"/>
              </a:rPr>
              <a:t>纵横相交于目标链和标准链</a:t>
            </a:r>
            <a:endParaRPr lang="zh-CN" altLang="en-US" sz="2500" dirty="0">
              <a:solidFill>
                <a:schemeClr val="accent1"/>
              </a:solidFill>
              <a:latin typeface="+mn-ea"/>
              <a:ea typeface="+mn-ea"/>
            </a:endParaRPr>
          </a:p>
        </p:txBody>
      </p:sp>
    </p:spTree>
    <p:extLst>
      <p:ext uri="{BB962C8B-B14F-4D97-AF65-F5344CB8AC3E}">
        <p14:creationId xmlns:p14="http://schemas.microsoft.com/office/powerpoint/2010/main" val="3163973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53" presetClass="entr" presetSubtype="52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anim calcmode="lin" valueType="num">
                                      <p:cBhvr>
                                        <p:cTn id="18" dur="500" fill="hold"/>
                                        <p:tgtEl>
                                          <p:spTgt spid="91"/>
                                        </p:tgtEl>
                                        <p:attrNameLst>
                                          <p:attrName>ppt_x</p:attrName>
                                        </p:attrNameLst>
                                      </p:cBhvr>
                                      <p:tavLst>
                                        <p:tav tm="0">
                                          <p:val>
                                            <p:fltVal val="0.5"/>
                                          </p:val>
                                        </p:tav>
                                        <p:tav tm="100000">
                                          <p:val>
                                            <p:strVal val="#ppt_x"/>
                                          </p:val>
                                        </p:tav>
                                      </p:tavLst>
                                    </p:anim>
                                    <p:anim calcmode="lin" valueType="num">
                                      <p:cBhvr>
                                        <p:cTn id="19" dur="500" fill="hold"/>
                                        <p:tgtEl>
                                          <p:spTgt spid="91"/>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6" presetClass="entr" presetSubtype="37"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outVertical)">
                                      <p:cBhvr>
                                        <p:cTn id="29" dur="500"/>
                                        <p:tgtEl>
                                          <p:spTgt spid="4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childTnLst>
                          </p:cTn>
                        </p:par>
                        <p:par>
                          <p:cTn id="36" fill="hold">
                            <p:stCondLst>
                              <p:cond delay="3000"/>
                            </p:stCondLst>
                            <p:childTnLst>
                              <p:par>
                                <p:cTn id="37" presetID="14" presetClass="entr" presetSubtype="1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45" grpId="0"/>
      <p:bldP spid="9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4" name="组合 53"/>
          <p:cNvGrpSpPr/>
          <p:nvPr/>
        </p:nvGrpSpPr>
        <p:grpSpPr>
          <a:xfrm>
            <a:off x="1646791" y="2275928"/>
            <a:ext cx="2007419" cy="2318890"/>
            <a:chOff x="3752573" y="829317"/>
            <a:chExt cx="1506022" cy="1739302"/>
          </a:xfrm>
        </p:grpSpPr>
        <p:grpSp>
          <p:nvGrpSpPr>
            <p:cNvPr id="55" name="组合 54"/>
            <p:cNvGrpSpPr/>
            <p:nvPr/>
          </p:nvGrpSpPr>
          <p:grpSpPr>
            <a:xfrm>
              <a:off x="3752573" y="829317"/>
              <a:ext cx="1506022" cy="1739302"/>
              <a:chOff x="4966841" y="32547"/>
              <a:chExt cx="1506022" cy="1739302"/>
            </a:xfrm>
          </p:grpSpPr>
          <p:sp>
            <p:nvSpPr>
              <p:cNvPr id="57" name="Freeform 27"/>
              <p:cNvSpPr>
                <a:spLocks/>
              </p:cNvSpPr>
              <p:nvPr/>
            </p:nvSpPr>
            <p:spPr bwMode="auto">
              <a:xfrm>
                <a:off x="4966841"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70C0"/>
              </a:solidFill>
              <a:ln w="28575" cap="flat">
                <a:solidFill>
                  <a:schemeClr val="accent4">
                    <a:lumMod val="75000"/>
                  </a:scheme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56" name="TextBox 55"/>
            <p:cNvSpPr txBox="1"/>
            <p:nvPr/>
          </p:nvSpPr>
          <p:spPr>
            <a:xfrm>
              <a:off x="4165333" y="1433443"/>
              <a:ext cx="915178" cy="450158"/>
            </a:xfrm>
            <a:prstGeom prst="rect">
              <a:avLst/>
            </a:prstGeom>
            <a:noFill/>
          </p:spPr>
          <p:txBody>
            <a:bodyPr wrap="square" rtlCol="0">
              <a:spAutoFit/>
            </a:bodyPr>
            <a:lstStyle/>
            <a:p>
              <a:pPr defTabSz="1218895" fontAlgn="auto">
                <a:spcBef>
                  <a:spcPts val="0"/>
                </a:spcBef>
                <a:spcAft>
                  <a:spcPts val="0"/>
                </a:spcAft>
                <a:defRPr/>
              </a:pPr>
              <a:r>
                <a:rPr lang="zh-CN" altLang="en-US" sz="3300" kern="0" dirty="0">
                  <a:solidFill>
                    <a:schemeClr val="bg1"/>
                  </a:solidFill>
                  <a:latin typeface="微软雅黑"/>
                  <a:ea typeface="微软雅黑"/>
                </a:rPr>
                <a:t>五纵</a:t>
              </a:r>
            </a:p>
          </p:txBody>
        </p:sp>
      </p:grpSp>
      <p:sp>
        <p:nvSpPr>
          <p:cNvPr id="63" name="TextBox 62"/>
          <p:cNvSpPr txBox="1"/>
          <p:nvPr/>
        </p:nvSpPr>
        <p:spPr>
          <a:xfrm>
            <a:off x="1486694" y="4881567"/>
            <a:ext cx="2290183" cy="492443"/>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纵向五系统</a:t>
            </a:r>
          </a:p>
        </p:txBody>
      </p:sp>
      <p:sp>
        <p:nvSpPr>
          <p:cNvPr id="64" name="TextBox 63"/>
          <p:cNvSpPr txBox="1"/>
          <p:nvPr/>
        </p:nvSpPr>
        <p:spPr>
          <a:xfrm>
            <a:off x="6025999" y="2512972"/>
            <a:ext cx="2092875" cy="400105"/>
          </a:xfrm>
          <a:prstGeom prst="rect">
            <a:avLst/>
          </a:prstGeom>
          <a:noFill/>
        </p:spPr>
        <p:txBody>
          <a:bodyPr wrap="none" lIns="121917" tIns="60958" rIns="121917" bIns="60958" rtlCol="0">
            <a:spAutoFit/>
          </a:bodyPr>
          <a:lstStyle/>
          <a:p>
            <a:r>
              <a:rPr lang="zh-CN" altLang="en-US" b="1" dirty="0">
                <a:solidFill>
                  <a:srgbClr val="0070C0"/>
                </a:solidFill>
                <a:latin typeface="微软雅黑" pitchFamily="34" charset="-122"/>
                <a:ea typeface="微软雅黑" pitchFamily="34" charset="-122"/>
              </a:rPr>
              <a:t>一是决策指挥</a:t>
            </a:r>
            <a:r>
              <a:rPr lang="zh-CN" altLang="en-US" b="1" dirty="0" smtClean="0">
                <a:solidFill>
                  <a:srgbClr val="0070C0"/>
                </a:solidFill>
                <a:latin typeface="微软雅黑" pitchFamily="34" charset="-122"/>
                <a:ea typeface="微软雅黑" pitchFamily="34" charset="-122"/>
              </a:rPr>
              <a:t>系统</a:t>
            </a:r>
            <a:endParaRPr lang="zh-CN" altLang="en-US" b="1" dirty="0">
              <a:solidFill>
                <a:srgbClr val="0070C0"/>
              </a:solidFill>
              <a:latin typeface="微软雅黑" pitchFamily="34" charset="-122"/>
              <a:ea typeface="微软雅黑" pitchFamily="34" charset="-122"/>
            </a:endParaRPr>
          </a:p>
        </p:txBody>
      </p:sp>
      <p:sp>
        <p:nvSpPr>
          <p:cNvPr id="65" name="TextBox 64"/>
          <p:cNvSpPr txBox="1"/>
          <p:nvPr/>
        </p:nvSpPr>
        <p:spPr>
          <a:xfrm>
            <a:off x="6970241" y="5621977"/>
            <a:ext cx="2092875" cy="400105"/>
          </a:xfrm>
          <a:prstGeom prst="rect">
            <a:avLst/>
          </a:prstGeom>
          <a:noFill/>
        </p:spPr>
        <p:txBody>
          <a:bodyPr wrap="none" lIns="121917" tIns="60958" rIns="121917" bIns="60958" rtlCol="0">
            <a:spAutoFit/>
          </a:bodyPr>
          <a:lstStyle/>
          <a:p>
            <a:r>
              <a:rPr lang="zh-CN" altLang="en-US" b="1" dirty="0">
                <a:solidFill>
                  <a:srgbClr val="0070C0"/>
                </a:solidFill>
                <a:latin typeface="微软雅黑" pitchFamily="34" charset="-122"/>
                <a:ea typeface="微软雅黑" pitchFamily="34" charset="-122"/>
              </a:rPr>
              <a:t>五是监督</a:t>
            </a:r>
            <a:r>
              <a:rPr lang="zh-CN" altLang="en-US" b="1" dirty="0" smtClean="0">
                <a:solidFill>
                  <a:srgbClr val="0070C0"/>
                </a:solidFill>
                <a:latin typeface="微软雅黑" pitchFamily="34" charset="-122"/>
                <a:ea typeface="微软雅黑" pitchFamily="34" charset="-122"/>
              </a:rPr>
              <a:t>控制系统</a:t>
            </a:r>
            <a:endParaRPr lang="zh-CN" altLang="en-US" b="1" dirty="0">
              <a:solidFill>
                <a:srgbClr val="0070C0"/>
              </a:solidFill>
              <a:latin typeface="微软雅黑" pitchFamily="34" charset="-122"/>
              <a:ea typeface="微软雅黑" pitchFamily="34" charset="-122"/>
            </a:endParaRPr>
          </a:p>
        </p:txBody>
      </p:sp>
      <p:sp>
        <p:nvSpPr>
          <p:cNvPr id="66" name="TextBox 65"/>
          <p:cNvSpPr txBox="1"/>
          <p:nvPr/>
        </p:nvSpPr>
        <p:spPr>
          <a:xfrm>
            <a:off x="9179423" y="4550337"/>
            <a:ext cx="2092875" cy="400105"/>
          </a:xfrm>
          <a:prstGeom prst="rect">
            <a:avLst/>
          </a:prstGeom>
          <a:noFill/>
        </p:spPr>
        <p:txBody>
          <a:bodyPr wrap="none" lIns="121917" tIns="60958" rIns="121917" bIns="60958" rtlCol="0">
            <a:spAutoFit/>
          </a:bodyPr>
          <a:lstStyle/>
          <a:p>
            <a:r>
              <a:rPr lang="zh-CN" altLang="en-US" b="1" dirty="0">
                <a:solidFill>
                  <a:srgbClr val="0070C0"/>
                </a:solidFill>
                <a:latin typeface="微软雅黑" pitchFamily="34" charset="-122"/>
                <a:ea typeface="微软雅黑" pitchFamily="34" charset="-122"/>
              </a:rPr>
              <a:t>四是支持</a:t>
            </a:r>
            <a:r>
              <a:rPr lang="zh-CN" altLang="en-US" b="1" dirty="0" smtClean="0">
                <a:solidFill>
                  <a:srgbClr val="0070C0"/>
                </a:solidFill>
                <a:latin typeface="微软雅黑" pitchFamily="34" charset="-122"/>
                <a:ea typeface="微软雅黑" pitchFamily="34" charset="-122"/>
              </a:rPr>
              <a:t>服务系统</a:t>
            </a:r>
            <a:endParaRPr lang="zh-CN" altLang="en-US" b="1" dirty="0">
              <a:solidFill>
                <a:srgbClr val="0070C0"/>
              </a:solidFill>
              <a:latin typeface="微软雅黑" pitchFamily="34" charset="-122"/>
              <a:ea typeface="微软雅黑" pitchFamily="34" charset="-122"/>
            </a:endParaRPr>
          </a:p>
        </p:txBody>
      </p:sp>
      <p:sp>
        <p:nvSpPr>
          <p:cNvPr id="67" name="TextBox 66"/>
          <p:cNvSpPr txBox="1"/>
          <p:nvPr/>
        </p:nvSpPr>
        <p:spPr>
          <a:xfrm>
            <a:off x="8543435" y="2922971"/>
            <a:ext cx="2092875" cy="400105"/>
          </a:xfrm>
          <a:prstGeom prst="rect">
            <a:avLst/>
          </a:prstGeom>
          <a:noFill/>
        </p:spPr>
        <p:txBody>
          <a:bodyPr wrap="none" lIns="121917" tIns="60958" rIns="121917" bIns="60958" rtlCol="0">
            <a:spAutoFit/>
          </a:bodyPr>
          <a:lstStyle/>
          <a:p>
            <a:r>
              <a:rPr lang="zh-CN" altLang="en-US" b="1" dirty="0">
                <a:solidFill>
                  <a:srgbClr val="0070C0"/>
                </a:solidFill>
                <a:latin typeface="微软雅黑" pitchFamily="34" charset="-122"/>
                <a:ea typeface="微软雅黑" pitchFamily="34" charset="-122"/>
              </a:rPr>
              <a:t>二是质量生成</a:t>
            </a:r>
            <a:r>
              <a:rPr lang="zh-CN" altLang="en-US" b="1" dirty="0" smtClean="0">
                <a:solidFill>
                  <a:srgbClr val="0070C0"/>
                </a:solidFill>
                <a:latin typeface="微软雅黑" pitchFamily="34" charset="-122"/>
                <a:ea typeface="微软雅黑" pitchFamily="34" charset="-122"/>
              </a:rPr>
              <a:t>系统</a:t>
            </a:r>
            <a:endParaRPr lang="zh-CN" altLang="en-US" b="1" dirty="0">
              <a:solidFill>
                <a:srgbClr val="0070C0"/>
              </a:solidFill>
              <a:latin typeface="微软雅黑" pitchFamily="34" charset="-122"/>
              <a:ea typeface="微软雅黑" pitchFamily="34" charset="-122"/>
            </a:endParaRPr>
          </a:p>
        </p:txBody>
      </p:sp>
      <p:sp>
        <p:nvSpPr>
          <p:cNvPr id="68" name="TextBox 67"/>
          <p:cNvSpPr txBox="1"/>
          <p:nvPr/>
        </p:nvSpPr>
        <p:spPr>
          <a:xfrm>
            <a:off x="5148951" y="4100053"/>
            <a:ext cx="2092875" cy="400105"/>
          </a:xfrm>
          <a:prstGeom prst="rect">
            <a:avLst/>
          </a:prstGeom>
          <a:noFill/>
        </p:spPr>
        <p:txBody>
          <a:bodyPr wrap="none" lIns="121917" tIns="60958" rIns="121917" bIns="60958" rtlCol="0">
            <a:spAutoFit/>
          </a:bodyPr>
          <a:lstStyle/>
          <a:p>
            <a:r>
              <a:rPr lang="zh-CN" altLang="en-US" b="1" dirty="0">
                <a:solidFill>
                  <a:srgbClr val="0070C0"/>
                </a:solidFill>
                <a:latin typeface="微软雅黑" pitchFamily="34" charset="-122"/>
                <a:ea typeface="微软雅黑" pitchFamily="34" charset="-122"/>
              </a:rPr>
              <a:t>三是资源建设</a:t>
            </a:r>
            <a:r>
              <a:rPr lang="zh-CN" altLang="en-US" b="1" dirty="0" smtClean="0">
                <a:solidFill>
                  <a:srgbClr val="0070C0"/>
                </a:solidFill>
                <a:latin typeface="微软雅黑" pitchFamily="34" charset="-122"/>
                <a:ea typeface="微软雅黑" pitchFamily="34" charset="-122"/>
              </a:rPr>
              <a:t>系统</a:t>
            </a:r>
            <a:endParaRPr lang="zh-CN" altLang="en-US" b="1" dirty="0">
              <a:solidFill>
                <a:srgbClr val="0070C0"/>
              </a:solidFill>
              <a:latin typeface="微软雅黑" pitchFamily="34" charset="-122"/>
              <a:ea typeface="微软雅黑" pitchFamily="34" charset="-122"/>
            </a:endParaRPr>
          </a:p>
        </p:txBody>
      </p:sp>
      <p:grpSp>
        <p:nvGrpSpPr>
          <p:cNvPr id="69" name="组合 68"/>
          <p:cNvGrpSpPr/>
          <p:nvPr/>
        </p:nvGrpSpPr>
        <p:grpSpPr>
          <a:xfrm>
            <a:off x="7132212" y="2825709"/>
            <a:ext cx="1302306" cy="1302778"/>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72" name="椭圆 71"/>
          <p:cNvSpPr/>
          <p:nvPr/>
        </p:nvSpPr>
        <p:spPr>
          <a:xfrm>
            <a:off x="5998769" y="4575839"/>
            <a:ext cx="969262" cy="969612"/>
          </a:xfrm>
          <a:prstGeom prst="ellipse">
            <a:avLst/>
          </a:prstGeom>
          <a:ln/>
        </p:spPr>
        <p:style>
          <a:lnRef idx="1">
            <a:schemeClr val="accent5"/>
          </a:lnRef>
          <a:fillRef idx="3">
            <a:schemeClr val="accent5"/>
          </a:fillRef>
          <a:effectRef idx="2">
            <a:schemeClr val="accent5"/>
          </a:effectRef>
          <a:fontRef idx="minor">
            <a:schemeClr val="lt1"/>
          </a:fontRef>
        </p:style>
        <p:txBody>
          <a:bodyPr lIns="121917" tIns="60958" rIns="121917" bIns="60958" rtlCol="0" anchor="ctr"/>
          <a:lstStyle/>
          <a:p>
            <a:pPr algn="ctr"/>
            <a:endParaRPr lang="zh-CN" altLang="en-US">
              <a:solidFill>
                <a:srgbClr val="C00000"/>
              </a:solidFill>
              <a:latin typeface="微软雅黑" pitchFamily="34" charset="-122"/>
              <a:ea typeface="微软雅黑" pitchFamily="34" charset="-122"/>
            </a:endParaRPr>
          </a:p>
        </p:txBody>
      </p:sp>
      <p:sp>
        <p:nvSpPr>
          <p:cNvPr id="73" name="椭圆 72"/>
          <p:cNvSpPr/>
          <p:nvPr/>
        </p:nvSpPr>
        <p:spPr>
          <a:xfrm>
            <a:off x="9034275" y="4104931"/>
            <a:ext cx="366322" cy="366454"/>
          </a:xfrm>
          <a:prstGeom prst="ellipse">
            <a:avLst/>
          </a:prstGeom>
          <a:ln/>
        </p:spPr>
        <p:style>
          <a:lnRef idx="1">
            <a:schemeClr val="accent5"/>
          </a:lnRef>
          <a:fillRef idx="3">
            <a:schemeClr val="accent5"/>
          </a:fillRef>
          <a:effectRef idx="2">
            <a:schemeClr val="accent5"/>
          </a:effectRef>
          <a:fontRef idx="minor">
            <a:schemeClr val="lt1"/>
          </a:fontRef>
        </p:style>
        <p:txBody>
          <a:bodyPr lIns="121917" tIns="60958" rIns="121917" bIns="60958" rtlCol="0" anchor="ctr"/>
          <a:lstStyle/>
          <a:p>
            <a:pPr algn="ctr"/>
            <a:endParaRPr lang="zh-CN" altLang="en-US">
              <a:solidFill>
                <a:srgbClr val="C00000"/>
              </a:solidFill>
              <a:latin typeface="微软雅黑" pitchFamily="34" charset="-122"/>
              <a:ea typeface="微软雅黑" pitchFamily="34" charset="-122"/>
            </a:endParaRPr>
          </a:p>
        </p:txBody>
      </p:sp>
      <p:grpSp>
        <p:nvGrpSpPr>
          <p:cNvPr id="74" name="组合 73"/>
          <p:cNvGrpSpPr/>
          <p:nvPr/>
        </p:nvGrpSpPr>
        <p:grpSpPr>
          <a:xfrm>
            <a:off x="9732919" y="3231729"/>
            <a:ext cx="831762" cy="832063"/>
            <a:chOff x="304800" y="673100"/>
            <a:chExt cx="4000500" cy="4000500"/>
          </a:xfrm>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77" name="组合 76"/>
          <p:cNvGrpSpPr/>
          <p:nvPr/>
        </p:nvGrpSpPr>
        <p:grpSpPr>
          <a:xfrm>
            <a:off x="6164306" y="5676560"/>
            <a:ext cx="292998" cy="293104"/>
            <a:chOff x="304800" y="673100"/>
            <a:chExt cx="4000500" cy="4000500"/>
          </a:xfrm>
          <a:effectLst>
            <a:outerShdw blurRad="381000" dist="152400" dir="8100000" algn="tr" rotWithShape="0">
              <a:prstClr val="black">
                <a:alpha val="7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9" name="椭圆 7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82" name="组合 81"/>
          <p:cNvGrpSpPr/>
          <p:nvPr/>
        </p:nvGrpSpPr>
        <p:grpSpPr>
          <a:xfrm>
            <a:off x="5797219" y="3574263"/>
            <a:ext cx="383842" cy="383981"/>
            <a:chOff x="304800" y="673100"/>
            <a:chExt cx="4000500" cy="4000500"/>
          </a:xfrm>
          <a:effectLst>
            <a:outerShdw blurRad="381000" dist="152400" dir="8100000" algn="tr" rotWithShape="0">
              <a:prstClr val="black">
                <a:alpha val="7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84" name="椭圆 8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87" name="椭圆 86"/>
          <p:cNvSpPr/>
          <p:nvPr/>
        </p:nvSpPr>
        <p:spPr>
          <a:xfrm>
            <a:off x="8945200" y="2239154"/>
            <a:ext cx="366322" cy="366454"/>
          </a:xfrm>
          <a:prstGeom prst="ellipse">
            <a:avLst/>
          </a:prstGeom>
          <a:ln/>
        </p:spPr>
        <p:style>
          <a:lnRef idx="1">
            <a:schemeClr val="accent5"/>
          </a:lnRef>
          <a:fillRef idx="3">
            <a:schemeClr val="accent5"/>
          </a:fillRef>
          <a:effectRef idx="2">
            <a:schemeClr val="accent5"/>
          </a:effectRef>
          <a:fontRef idx="minor">
            <a:schemeClr val="lt1"/>
          </a:fontRef>
        </p:style>
        <p:txBody>
          <a:bodyPr lIns="121917" tIns="60958" rIns="121917" bIns="60958" rtlCol="0" anchor="ctr"/>
          <a:lstStyle/>
          <a:p>
            <a:pPr algn="ctr"/>
            <a:endParaRPr lang="zh-CN" altLang="en-US">
              <a:solidFill>
                <a:srgbClr val="C00000"/>
              </a:solidFill>
              <a:latin typeface="微软雅黑" pitchFamily="34" charset="-122"/>
              <a:ea typeface="微软雅黑" pitchFamily="34" charset="-122"/>
            </a:endParaRPr>
          </a:p>
        </p:txBody>
      </p:sp>
      <p:sp>
        <p:nvSpPr>
          <p:cNvPr id="88" name="椭圆 87"/>
          <p:cNvSpPr/>
          <p:nvPr/>
        </p:nvSpPr>
        <p:spPr>
          <a:xfrm>
            <a:off x="9913519" y="5710070"/>
            <a:ext cx="183161" cy="183228"/>
          </a:xfrm>
          <a:prstGeom prst="ellipse">
            <a:avLst/>
          </a:prstGeom>
          <a:ln/>
        </p:spPr>
        <p:style>
          <a:lnRef idx="1">
            <a:schemeClr val="accent5"/>
          </a:lnRef>
          <a:fillRef idx="3">
            <a:schemeClr val="accent5"/>
          </a:fillRef>
          <a:effectRef idx="2">
            <a:schemeClr val="accent5"/>
          </a:effectRef>
          <a:fontRef idx="minor">
            <a:schemeClr val="lt1"/>
          </a:fontRef>
        </p:style>
        <p:txBody>
          <a:bodyPr lIns="121917" tIns="60958" rIns="121917" bIns="60958" rtlCol="0" anchor="ctr"/>
          <a:lstStyle/>
          <a:p>
            <a:pPr algn="ctr"/>
            <a:endParaRPr lang="zh-CN" altLang="en-US">
              <a:solidFill>
                <a:srgbClr val="C00000"/>
              </a:solidFill>
              <a:latin typeface="微软雅黑" pitchFamily="34" charset="-122"/>
              <a:ea typeface="微软雅黑" pitchFamily="34" charset="-122"/>
            </a:endParaRPr>
          </a:p>
        </p:txBody>
      </p:sp>
      <p:grpSp>
        <p:nvGrpSpPr>
          <p:cNvPr id="89" name="组合 88"/>
          <p:cNvGrpSpPr/>
          <p:nvPr/>
        </p:nvGrpSpPr>
        <p:grpSpPr>
          <a:xfrm>
            <a:off x="8277475" y="4626996"/>
            <a:ext cx="850884" cy="851192"/>
            <a:chOff x="304800" y="673100"/>
            <a:chExt cx="4000500" cy="4000500"/>
          </a:xfrm>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96" name="椭圆 95"/>
          <p:cNvSpPr/>
          <p:nvPr/>
        </p:nvSpPr>
        <p:spPr>
          <a:xfrm>
            <a:off x="7239908" y="1872700"/>
            <a:ext cx="366322" cy="366454"/>
          </a:xfrm>
          <a:prstGeom prst="ellipse">
            <a:avLst/>
          </a:prstGeom>
          <a:ln/>
        </p:spPr>
        <p:style>
          <a:lnRef idx="1">
            <a:schemeClr val="accent5"/>
          </a:lnRef>
          <a:fillRef idx="3">
            <a:schemeClr val="accent5"/>
          </a:fillRef>
          <a:effectRef idx="2">
            <a:schemeClr val="accent5"/>
          </a:effectRef>
          <a:fontRef idx="minor">
            <a:schemeClr val="lt1"/>
          </a:fontRef>
        </p:style>
        <p:txBody>
          <a:bodyPr lIns="121917" tIns="60958" rIns="121917" bIns="60958" rtlCol="0" anchor="ctr"/>
          <a:lstStyle/>
          <a:p>
            <a:pPr algn="ctr"/>
            <a:endParaRPr lang="zh-CN" altLang="en-US">
              <a:solidFill>
                <a:srgbClr val="C00000"/>
              </a:solidFill>
            </a:endParaRPr>
          </a:p>
        </p:txBody>
      </p:sp>
      <p:sp>
        <p:nvSpPr>
          <p:cNvPr id="97" name="椭圆 96"/>
          <p:cNvSpPr/>
          <p:nvPr/>
        </p:nvSpPr>
        <p:spPr>
          <a:xfrm>
            <a:off x="8185895" y="4357093"/>
            <a:ext cx="183161" cy="183228"/>
          </a:xfrm>
          <a:prstGeom prst="ellipse">
            <a:avLst/>
          </a:prstGeom>
          <a:ln/>
        </p:spPr>
        <p:style>
          <a:lnRef idx="1">
            <a:schemeClr val="accent5"/>
          </a:lnRef>
          <a:fillRef idx="3">
            <a:schemeClr val="accent5"/>
          </a:fillRef>
          <a:effectRef idx="2">
            <a:schemeClr val="accent5"/>
          </a:effectRef>
          <a:fontRef idx="minor">
            <a:schemeClr val="lt1"/>
          </a:fontRef>
        </p:style>
        <p:txBody>
          <a:bodyPr lIns="121917" tIns="60958" rIns="121917" bIns="60958" rtlCol="0" anchor="ctr"/>
          <a:lstStyle/>
          <a:p>
            <a:pPr algn="ctr"/>
            <a:endParaRPr lang="zh-CN" altLang="en-US">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83981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par>
                                <p:cTn id="12" presetID="15" presetClass="entr" presetSubtype="0"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1000" fill="hold"/>
                                        <p:tgtEl>
                                          <p:spTgt spid="54"/>
                                        </p:tgtEl>
                                        <p:attrNameLst>
                                          <p:attrName>ppt_w</p:attrName>
                                        </p:attrNameLst>
                                      </p:cBhvr>
                                      <p:tavLst>
                                        <p:tav tm="0">
                                          <p:val>
                                            <p:fltVal val="0"/>
                                          </p:val>
                                        </p:tav>
                                        <p:tav tm="100000">
                                          <p:val>
                                            <p:strVal val="#ppt_w"/>
                                          </p:val>
                                        </p:tav>
                                      </p:tavLst>
                                    </p:anim>
                                    <p:anim calcmode="lin" valueType="num">
                                      <p:cBhvr>
                                        <p:cTn id="15" dur="1000" fill="hold"/>
                                        <p:tgtEl>
                                          <p:spTgt spid="54"/>
                                        </p:tgtEl>
                                        <p:attrNameLst>
                                          <p:attrName>ppt_h</p:attrName>
                                        </p:attrNameLst>
                                      </p:cBhvr>
                                      <p:tavLst>
                                        <p:tav tm="0">
                                          <p:val>
                                            <p:fltVal val="0"/>
                                          </p:val>
                                        </p:tav>
                                        <p:tav tm="100000">
                                          <p:val>
                                            <p:strVal val="#ppt_h"/>
                                          </p:val>
                                        </p:tav>
                                      </p:tavLst>
                                    </p:anim>
                                    <p:anim calcmode="lin" valueType="num">
                                      <p:cBhvr>
                                        <p:cTn id="16"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fltVal val="0"/>
                                          </p:val>
                                        </p:tav>
                                        <p:tav tm="100000">
                                          <p:val>
                                            <p:strVal val="#ppt_w"/>
                                          </p:val>
                                        </p:tav>
                                      </p:tavLst>
                                    </p:anim>
                                    <p:anim calcmode="lin" valueType="num">
                                      <p:cBhvr>
                                        <p:cTn id="28" dur="500" fill="hold"/>
                                        <p:tgtEl>
                                          <p:spTgt spid="64"/>
                                        </p:tgtEl>
                                        <p:attrNameLst>
                                          <p:attrName>ppt_h</p:attrName>
                                        </p:attrNameLst>
                                      </p:cBhvr>
                                      <p:tavLst>
                                        <p:tav tm="0">
                                          <p:val>
                                            <p:fltVal val="0"/>
                                          </p:val>
                                        </p:tav>
                                        <p:tav tm="100000">
                                          <p:val>
                                            <p:strVal val="#ppt_h"/>
                                          </p:val>
                                        </p:tav>
                                      </p:tavLst>
                                    </p:anim>
                                    <p:animEffect transition="in" filter="fade">
                                      <p:cBhvr>
                                        <p:cTn id="29" dur="500"/>
                                        <p:tgtEl>
                                          <p:spTgt spid="64"/>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par>
                                <p:cTn id="50" presetID="53" presetClass="entr" presetSubtype="16" fill="hold" nodeType="withEffect">
                                  <p:stCondLst>
                                    <p:cond delay="40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animEffect transition="in" filter="fade">
                                      <p:cBhvr>
                                        <p:cTn id="59" dur="500"/>
                                        <p:tgtEl>
                                          <p:spTgt spid="72"/>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par>
                                <p:cTn id="65" presetID="53" presetClass="entr" presetSubtype="16"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par>
                                <p:cTn id="70" presetID="53" presetClass="entr" presetSubtype="16" fill="hold" nodeType="withEffect">
                                  <p:stCondLst>
                                    <p:cond delay="40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par>
                                <p:cTn id="75" presetID="53" presetClass="entr" presetSubtype="16" fill="hold" nodeType="withEffect">
                                  <p:stCondLst>
                                    <p:cond delay="20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87"/>
                                        </p:tgtEl>
                                        <p:attrNameLst>
                                          <p:attrName>style.visibility</p:attrName>
                                        </p:attrNameLst>
                                      </p:cBhvr>
                                      <p:to>
                                        <p:strVal val="visible"/>
                                      </p:to>
                                    </p:set>
                                    <p:anim calcmode="lin" valueType="num">
                                      <p:cBhvr>
                                        <p:cTn id="82" dur="500" fill="hold"/>
                                        <p:tgtEl>
                                          <p:spTgt spid="87"/>
                                        </p:tgtEl>
                                        <p:attrNameLst>
                                          <p:attrName>ppt_w</p:attrName>
                                        </p:attrNameLst>
                                      </p:cBhvr>
                                      <p:tavLst>
                                        <p:tav tm="0">
                                          <p:val>
                                            <p:fltVal val="0"/>
                                          </p:val>
                                        </p:tav>
                                        <p:tav tm="100000">
                                          <p:val>
                                            <p:strVal val="#ppt_w"/>
                                          </p:val>
                                        </p:tav>
                                      </p:tavLst>
                                    </p:anim>
                                    <p:anim calcmode="lin" valueType="num">
                                      <p:cBhvr>
                                        <p:cTn id="83" dur="500" fill="hold"/>
                                        <p:tgtEl>
                                          <p:spTgt spid="87"/>
                                        </p:tgtEl>
                                        <p:attrNameLst>
                                          <p:attrName>ppt_h</p:attrName>
                                        </p:attrNameLst>
                                      </p:cBhvr>
                                      <p:tavLst>
                                        <p:tav tm="0">
                                          <p:val>
                                            <p:fltVal val="0"/>
                                          </p:val>
                                        </p:tav>
                                        <p:tav tm="100000">
                                          <p:val>
                                            <p:strVal val="#ppt_h"/>
                                          </p:val>
                                        </p:tav>
                                      </p:tavLst>
                                    </p:anim>
                                    <p:animEffect transition="in" filter="fade">
                                      <p:cBhvr>
                                        <p:cTn id="84" dur="500"/>
                                        <p:tgtEl>
                                          <p:spTgt spid="8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Effect transition="in" filter="fade">
                                      <p:cBhvr>
                                        <p:cTn id="89" dur="500"/>
                                        <p:tgtEl>
                                          <p:spTgt spid="88"/>
                                        </p:tgtEl>
                                      </p:cBhvr>
                                    </p:animEffect>
                                  </p:childTnLst>
                                </p:cTn>
                              </p:par>
                              <p:par>
                                <p:cTn id="90" presetID="53" presetClass="entr" presetSubtype="16" fill="hold" nodeType="withEffect">
                                  <p:stCondLst>
                                    <p:cond delay="400"/>
                                  </p:stCondLst>
                                  <p:childTnLst>
                                    <p:set>
                                      <p:cBhvr>
                                        <p:cTn id="91" dur="1" fill="hold">
                                          <p:stCondLst>
                                            <p:cond delay="0"/>
                                          </p:stCondLst>
                                        </p:cTn>
                                        <p:tgtEl>
                                          <p:spTgt spid="89"/>
                                        </p:tgtEl>
                                        <p:attrNameLst>
                                          <p:attrName>style.visibility</p:attrName>
                                        </p:attrNameLst>
                                      </p:cBhvr>
                                      <p:to>
                                        <p:strVal val="visible"/>
                                      </p:to>
                                    </p:set>
                                    <p:anim calcmode="lin" valueType="num">
                                      <p:cBhvr>
                                        <p:cTn id="92" dur="500" fill="hold"/>
                                        <p:tgtEl>
                                          <p:spTgt spid="89"/>
                                        </p:tgtEl>
                                        <p:attrNameLst>
                                          <p:attrName>ppt_w</p:attrName>
                                        </p:attrNameLst>
                                      </p:cBhvr>
                                      <p:tavLst>
                                        <p:tav tm="0">
                                          <p:val>
                                            <p:fltVal val="0"/>
                                          </p:val>
                                        </p:tav>
                                        <p:tav tm="100000">
                                          <p:val>
                                            <p:strVal val="#ppt_w"/>
                                          </p:val>
                                        </p:tav>
                                      </p:tavLst>
                                    </p:anim>
                                    <p:anim calcmode="lin" valueType="num">
                                      <p:cBhvr>
                                        <p:cTn id="93" dur="500" fill="hold"/>
                                        <p:tgtEl>
                                          <p:spTgt spid="89"/>
                                        </p:tgtEl>
                                        <p:attrNameLst>
                                          <p:attrName>ppt_h</p:attrName>
                                        </p:attrNameLst>
                                      </p:cBhvr>
                                      <p:tavLst>
                                        <p:tav tm="0">
                                          <p:val>
                                            <p:fltVal val="0"/>
                                          </p:val>
                                        </p:tav>
                                        <p:tav tm="100000">
                                          <p:val>
                                            <p:strVal val="#ppt_h"/>
                                          </p:val>
                                        </p:tav>
                                      </p:tavLst>
                                    </p:anim>
                                    <p:animEffect transition="in" filter="fade">
                                      <p:cBhvr>
                                        <p:cTn id="94" dur="500"/>
                                        <p:tgtEl>
                                          <p:spTgt spid="89"/>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96"/>
                                        </p:tgtEl>
                                        <p:attrNameLst>
                                          <p:attrName>style.visibility</p:attrName>
                                        </p:attrNameLst>
                                      </p:cBhvr>
                                      <p:to>
                                        <p:strVal val="visible"/>
                                      </p:to>
                                    </p:set>
                                    <p:anim calcmode="lin" valueType="num">
                                      <p:cBhvr>
                                        <p:cTn id="97" dur="500" fill="hold"/>
                                        <p:tgtEl>
                                          <p:spTgt spid="96"/>
                                        </p:tgtEl>
                                        <p:attrNameLst>
                                          <p:attrName>ppt_w</p:attrName>
                                        </p:attrNameLst>
                                      </p:cBhvr>
                                      <p:tavLst>
                                        <p:tav tm="0">
                                          <p:val>
                                            <p:fltVal val="0"/>
                                          </p:val>
                                        </p:tav>
                                        <p:tav tm="100000">
                                          <p:val>
                                            <p:strVal val="#ppt_w"/>
                                          </p:val>
                                        </p:tav>
                                      </p:tavLst>
                                    </p:anim>
                                    <p:anim calcmode="lin" valueType="num">
                                      <p:cBhvr>
                                        <p:cTn id="98" dur="500" fill="hold"/>
                                        <p:tgtEl>
                                          <p:spTgt spid="96"/>
                                        </p:tgtEl>
                                        <p:attrNameLst>
                                          <p:attrName>ppt_h</p:attrName>
                                        </p:attrNameLst>
                                      </p:cBhvr>
                                      <p:tavLst>
                                        <p:tav tm="0">
                                          <p:val>
                                            <p:fltVal val="0"/>
                                          </p:val>
                                        </p:tav>
                                        <p:tav tm="100000">
                                          <p:val>
                                            <p:strVal val="#ppt_h"/>
                                          </p:val>
                                        </p:tav>
                                      </p:tavLst>
                                    </p:anim>
                                    <p:animEffect transition="in" filter="fade">
                                      <p:cBhvr>
                                        <p:cTn id="99" dur="500"/>
                                        <p:tgtEl>
                                          <p:spTgt spid="96"/>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97"/>
                                        </p:tgtEl>
                                        <p:attrNameLst>
                                          <p:attrName>style.visibility</p:attrName>
                                        </p:attrNameLst>
                                      </p:cBhvr>
                                      <p:to>
                                        <p:strVal val="visible"/>
                                      </p:to>
                                    </p:set>
                                    <p:anim calcmode="lin" valueType="num">
                                      <p:cBhvr>
                                        <p:cTn id="102" dur="500" fill="hold"/>
                                        <p:tgtEl>
                                          <p:spTgt spid="97"/>
                                        </p:tgtEl>
                                        <p:attrNameLst>
                                          <p:attrName>ppt_w</p:attrName>
                                        </p:attrNameLst>
                                      </p:cBhvr>
                                      <p:tavLst>
                                        <p:tav tm="0">
                                          <p:val>
                                            <p:fltVal val="0"/>
                                          </p:val>
                                        </p:tav>
                                        <p:tav tm="100000">
                                          <p:val>
                                            <p:strVal val="#ppt_w"/>
                                          </p:val>
                                        </p:tav>
                                      </p:tavLst>
                                    </p:anim>
                                    <p:anim calcmode="lin" valueType="num">
                                      <p:cBhvr>
                                        <p:cTn id="103" dur="500" fill="hold"/>
                                        <p:tgtEl>
                                          <p:spTgt spid="97"/>
                                        </p:tgtEl>
                                        <p:attrNameLst>
                                          <p:attrName>ppt_h</p:attrName>
                                        </p:attrNameLst>
                                      </p:cBhvr>
                                      <p:tavLst>
                                        <p:tav tm="0">
                                          <p:val>
                                            <p:fltVal val="0"/>
                                          </p:val>
                                        </p:tav>
                                        <p:tav tm="100000">
                                          <p:val>
                                            <p:strVal val="#ppt_h"/>
                                          </p:val>
                                        </p:tav>
                                      </p:tavLst>
                                    </p:anim>
                                    <p:animEffect transition="in" filter="fade">
                                      <p:cBhvr>
                                        <p:cTn id="10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63" grpId="0"/>
      <p:bldP spid="64" grpId="0"/>
      <p:bldP spid="65" grpId="0"/>
      <p:bldP spid="66" grpId="0"/>
      <p:bldP spid="67" grpId="0"/>
      <p:bldP spid="68" grpId="0"/>
      <p:bldP spid="72" grpId="0" animBg="1"/>
      <p:bldP spid="73" grpId="0" animBg="1"/>
      <p:bldP spid="87" grpId="0" animBg="1"/>
      <p:bldP spid="88"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38" name="组合 37"/>
          <p:cNvGrpSpPr/>
          <p:nvPr/>
        </p:nvGrpSpPr>
        <p:grpSpPr>
          <a:xfrm>
            <a:off x="1646791" y="2275928"/>
            <a:ext cx="2007419" cy="2318890"/>
            <a:chOff x="3752573" y="829317"/>
            <a:chExt cx="1506022" cy="1739302"/>
          </a:xfrm>
        </p:grpSpPr>
        <p:grpSp>
          <p:nvGrpSpPr>
            <p:cNvPr id="39" name="组合 38"/>
            <p:cNvGrpSpPr/>
            <p:nvPr/>
          </p:nvGrpSpPr>
          <p:grpSpPr>
            <a:xfrm>
              <a:off x="3752573" y="829317"/>
              <a:ext cx="1506022" cy="1739302"/>
              <a:chOff x="4966841" y="32547"/>
              <a:chExt cx="1506022" cy="1739302"/>
            </a:xfrm>
          </p:grpSpPr>
          <p:sp>
            <p:nvSpPr>
              <p:cNvPr id="41" name="Freeform 27"/>
              <p:cNvSpPr>
                <a:spLocks/>
              </p:cNvSpPr>
              <p:nvPr/>
            </p:nvSpPr>
            <p:spPr bwMode="auto">
              <a:xfrm>
                <a:off x="4966841"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70C0"/>
              </a:solidFill>
              <a:ln w="28575" cap="flat">
                <a:solidFill>
                  <a:schemeClr val="accent4">
                    <a:lumMod val="75000"/>
                  </a:scheme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40" name="TextBox 39"/>
            <p:cNvSpPr txBox="1"/>
            <p:nvPr/>
          </p:nvSpPr>
          <p:spPr>
            <a:xfrm>
              <a:off x="4165333" y="1433443"/>
              <a:ext cx="915178" cy="450158"/>
            </a:xfrm>
            <a:prstGeom prst="rect">
              <a:avLst/>
            </a:prstGeom>
            <a:noFill/>
          </p:spPr>
          <p:txBody>
            <a:bodyPr wrap="square" rtlCol="0">
              <a:spAutoFit/>
            </a:bodyPr>
            <a:lstStyle/>
            <a:p>
              <a:pPr defTabSz="1218895" fontAlgn="auto">
                <a:spcBef>
                  <a:spcPts val="0"/>
                </a:spcBef>
                <a:spcAft>
                  <a:spcPts val="0"/>
                </a:spcAft>
                <a:defRPr/>
              </a:pPr>
              <a:r>
                <a:rPr lang="zh-CN" altLang="en-US" sz="3300" kern="0" dirty="0">
                  <a:solidFill>
                    <a:schemeClr val="bg1"/>
                  </a:solidFill>
                  <a:latin typeface="微软雅黑"/>
                  <a:ea typeface="微软雅黑"/>
                </a:rPr>
                <a:t>横向</a:t>
              </a:r>
            </a:p>
          </p:txBody>
        </p:sp>
      </p:grpSp>
      <p:sp>
        <p:nvSpPr>
          <p:cNvPr id="43" name="TextBox 42"/>
          <p:cNvSpPr txBox="1"/>
          <p:nvPr/>
        </p:nvSpPr>
        <p:spPr>
          <a:xfrm>
            <a:off x="1054646" y="4881567"/>
            <a:ext cx="3528392" cy="492443"/>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五个层面（主体）</a:t>
            </a:r>
          </a:p>
        </p:txBody>
      </p:sp>
      <p:grpSp>
        <p:nvGrpSpPr>
          <p:cNvPr id="3" name="组合 2"/>
          <p:cNvGrpSpPr/>
          <p:nvPr/>
        </p:nvGrpSpPr>
        <p:grpSpPr>
          <a:xfrm>
            <a:off x="5364249" y="837506"/>
            <a:ext cx="5901361" cy="4419551"/>
            <a:chOff x="4874365" y="1197546"/>
            <a:chExt cx="6618146" cy="4956354"/>
          </a:xfrm>
        </p:grpSpPr>
        <p:sp>
          <p:nvSpPr>
            <p:cNvPr id="44" name="五角星 43"/>
            <p:cNvSpPr/>
            <p:nvPr/>
          </p:nvSpPr>
          <p:spPr>
            <a:xfrm>
              <a:off x="6751500" y="2628317"/>
              <a:ext cx="2886758" cy="2887802"/>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itchFamily="34" charset="-122"/>
                <a:ea typeface="微软雅黑" pitchFamily="34" charset="-122"/>
              </a:endParaRPr>
            </a:p>
          </p:txBody>
        </p:sp>
        <p:grpSp>
          <p:nvGrpSpPr>
            <p:cNvPr id="45" name="组合 44"/>
            <p:cNvGrpSpPr/>
            <p:nvPr/>
          </p:nvGrpSpPr>
          <p:grpSpPr>
            <a:xfrm>
              <a:off x="7382516" y="3449773"/>
              <a:ext cx="1624727" cy="1625315"/>
              <a:chOff x="3962648" y="2819400"/>
              <a:chExt cx="1218704" cy="1218704"/>
            </a:xfrm>
          </p:grpSpPr>
          <p:grpSp>
            <p:nvGrpSpPr>
              <p:cNvPr id="46" name="组合 4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sp>
            <p:nvSpPr>
              <p:cNvPr id="47" name="TextBox 46"/>
              <p:cNvSpPr txBox="1"/>
              <p:nvPr/>
            </p:nvSpPr>
            <p:spPr>
              <a:xfrm>
                <a:off x="4149572" y="3180180"/>
                <a:ext cx="831105" cy="484636"/>
              </a:xfrm>
              <a:prstGeom prst="rect">
                <a:avLst/>
              </a:prstGeom>
              <a:noFill/>
            </p:spPr>
            <p:txBody>
              <a:bodyPr wrap="none" rtlCol="0">
                <a:spAutoFit/>
              </a:bodyPr>
              <a:lstStyle/>
              <a:p>
                <a:pPr algn="ctr"/>
                <a:r>
                  <a:rPr lang="zh-CN" altLang="en-US" dirty="0">
                    <a:solidFill>
                      <a:schemeClr val="tx1">
                        <a:lumMod val="75000"/>
                        <a:lumOff val="25000"/>
                      </a:schemeClr>
                    </a:solidFill>
                    <a:latin typeface="微软雅黑" pitchFamily="34" charset="-122"/>
                    <a:ea typeface="微软雅黑" pitchFamily="34" charset="-122"/>
                  </a:rPr>
                  <a:t>五个</a:t>
                </a:r>
                <a:r>
                  <a:rPr lang="zh-CN" altLang="en-US" dirty="0" smtClean="0">
                    <a:solidFill>
                      <a:schemeClr val="tx1">
                        <a:lumMod val="75000"/>
                        <a:lumOff val="25000"/>
                      </a:schemeClr>
                    </a:solidFill>
                    <a:latin typeface="微软雅黑" pitchFamily="34" charset="-122"/>
                    <a:ea typeface="微软雅黑" pitchFamily="34" charset="-122"/>
                  </a:rPr>
                  <a:t>层面</a:t>
                </a:r>
                <a:endParaRPr lang="en-US" altLang="zh-CN" dirty="0" smtClean="0">
                  <a:solidFill>
                    <a:schemeClr val="tx1">
                      <a:lumMod val="75000"/>
                      <a:lumOff val="25000"/>
                    </a:schemeClr>
                  </a:solidFill>
                  <a:latin typeface="微软雅黑" pitchFamily="34" charset="-122"/>
                  <a:ea typeface="微软雅黑" pitchFamily="34" charset="-122"/>
                </a:endParaRPr>
              </a:p>
              <a:p>
                <a:pPr algn="ctr"/>
                <a:r>
                  <a:rPr lang="zh-CN" altLang="en-US" dirty="0" smtClean="0">
                    <a:solidFill>
                      <a:schemeClr val="tx1">
                        <a:lumMod val="75000"/>
                        <a:lumOff val="25000"/>
                      </a:schemeClr>
                    </a:solidFill>
                    <a:latin typeface="微软雅黑" pitchFamily="34" charset="-122"/>
                    <a:ea typeface="微软雅黑" pitchFamily="34" charset="-122"/>
                  </a:rPr>
                  <a:t>（</a:t>
                </a:r>
                <a:r>
                  <a:rPr lang="zh-CN" altLang="en-US" dirty="0">
                    <a:solidFill>
                      <a:schemeClr val="tx1">
                        <a:lumMod val="75000"/>
                        <a:lumOff val="25000"/>
                      </a:schemeClr>
                    </a:solidFill>
                    <a:latin typeface="微软雅黑" pitchFamily="34" charset="-122"/>
                    <a:ea typeface="微软雅黑" pitchFamily="34" charset="-122"/>
                  </a:rPr>
                  <a:t>主体）</a:t>
                </a:r>
              </a:p>
            </p:txBody>
          </p:sp>
        </p:grpSp>
        <p:sp>
          <p:nvSpPr>
            <p:cNvPr id="50" name="椭圆 49"/>
            <p:cNvSpPr/>
            <p:nvPr/>
          </p:nvSpPr>
          <p:spPr>
            <a:xfrm>
              <a:off x="6081259" y="3269114"/>
              <a:ext cx="946729" cy="94707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itchFamily="34" charset="-122"/>
                <a:ea typeface="微软雅黑" pitchFamily="34" charset="-122"/>
              </a:endParaRPr>
            </a:p>
          </p:txBody>
        </p:sp>
        <p:sp>
          <p:nvSpPr>
            <p:cNvPr id="51" name="椭圆 50"/>
            <p:cNvSpPr/>
            <p:nvPr/>
          </p:nvSpPr>
          <p:spPr>
            <a:xfrm>
              <a:off x="7721516" y="1939539"/>
              <a:ext cx="946729" cy="94707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dirty="0">
                <a:latin typeface="微软雅黑" pitchFamily="34" charset="-122"/>
                <a:ea typeface="微软雅黑" pitchFamily="34" charset="-122"/>
              </a:endParaRPr>
            </a:p>
          </p:txBody>
        </p:sp>
        <p:sp>
          <p:nvSpPr>
            <p:cNvPr id="52" name="椭圆 51"/>
            <p:cNvSpPr/>
            <p:nvPr/>
          </p:nvSpPr>
          <p:spPr>
            <a:xfrm>
              <a:off x="9380765" y="3269114"/>
              <a:ext cx="946729" cy="94707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itchFamily="34" charset="-122"/>
                <a:ea typeface="微软雅黑" pitchFamily="34" charset="-122"/>
              </a:endParaRPr>
            </a:p>
          </p:txBody>
        </p:sp>
        <p:sp>
          <p:nvSpPr>
            <p:cNvPr id="53" name="椭圆 52"/>
            <p:cNvSpPr/>
            <p:nvPr/>
          </p:nvSpPr>
          <p:spPr>
            <a:xfrm>
              <a:off x="8725392" y="5193650"/>
              <a:ext cx="946729" cy="94707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itchFamily="34" charset="-122"/>
                <a:ea typeface="微软雅黑" pitchFamily="34" charset="-122"/>
              </a:endParaRPr>
            </a:p>
          </p:txBody>
        </p:sp>
        <p:sp>
          <p:nvSpPr>
            <p:cNvPr id="59" name="椭圆 58"/>
            <p:cNvSpPr/>
            <p:nvPr/>
          </p:nvSpPr>
          <p:spPr>
            <a:xfrm>
              <a:off x="6734508" y="5176713"/>
              <a:ext cx="946729" cy="94707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itchFamily="34" charset="-122"/>
                <a:ea typeface="微软雅黑" pitchFamily="34" charset="-122"/>
              </a:endParaRPr>
            </a:p>
          </p:txBody>
        </p:sp>
        <p:sp>
          <p:nvSpPr>
            <p:cNvPr id="60" name="TextBox 59"/>
            <p:cNvSpPr txBox="1"/>
            <p:nvPr/>
          </p:nvSpPr>
          <p:spPr>
            <a:xfrm>
              <a:off x="7607374" y="1197546"/>
              <a:ext cx="1220841" cy="707882"/>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微软雅黑" pitchFamily="34" charset="-122"/>
                  <a:ea typeface="微软雅黑" pitchFamily="34" charset="-122"/>
                </a:rPr>
                <a:t>第一</a:t>
              </a:r>
              <a:r>
                <a:rPr lang="zh-CN" altLang="en-US" sz="1900" b="1" dirty="0" smtClean="0">
                  <a:solidFill>
                    <a:schemeClr val="tx1">
                      <a:lumMod val="65000"/>
                      <a:lumOff val="35000"/>
                    </a:schemeClr>
                  </a:solidFill>
                  <a:latin typeface="微软雅黑" pitchFamily="34" charset="-122"/>
                  <a:ea typeface="微软雅黑" pitchFamily="34" charset="-122"/>
                </a:rPr>
                <a:t>层面</a:t>
              </a:r>
              <a:endParaRPr lang="en-US" altLang="zh-CN" sz="1900" b="1" dirty="0" smtClean="0">
                <a:solidFill>
                  <a:schemeClr val="tx1">
                    <a:lumMod val="65000"/>
                    <a:lumOff val="35000"/>
                  </a:schemeClr>
                </a:solidFill>
                <a:latin typeface="微软雅黑" pitchFamily="34" charset="-122"/>
                <a:ea typeface="微软雅黑" pitchFamily="34" charset="-122"/>
              </a:endParaRPr>
            </a:p>
            <a:p>
              <a:pPr algn="ctr"/>
              <a:r>
                <a:rPr lang="zh-CN" altLang="en-US" sz="1900" b="1" dirty="0" smtClean="0">
                  <a:solidFill>
                    <a:schemeClr val="tx1">
                      <a:lumMod val="65000"/>
                      <a:lumOff val="35000"/>
                    </a:schemeClr>
                  </a:solidFill>
                  <a:latin typeface="微软雅黑" pitchFamily="34" charset="-122"/>
                  <a:ea typeface="微软雅黑" pitchFamily="34" charset="-122"/>
                </a:rPr>
                <a:t>（</a:t>
              </a:r>
              <a:r>
                <a:rPr lang="zh-CN" altLang="en-US" sz="1900" b="1" dirty="0">
                  <a:solidFill>
                    <a:schemeClr val="tx1">
                      <a:lumMod val="65000"/>
                      <a:lumOff val="35000"/>
                    </a:schemeClr>
                  </a:solidFill>
                  <a:latin typeface="微软雅黑" pitchFamily="34" charset="-122"/>
                  <a:ea typeface="微软雅黑" pitchFamily="34" charset="-122"/>
                </a:rPr>
                <a:t>主体</a:t>
              </a:r>
              <a:r>
                <a:rPr lang="zh-CN" altLang="en-US" sz="1900" b="1" dirty="0" smtClean="0">
                  <a:solidFill>
                    <a:schemeClr val="tx1">
                      <a:lumMod val="65000"/>
                      <a:lumOff val="35000"/>
                    </a:schemeClr>
                  </a:solidFill>
                  <a:latin typeface="微软雅黑" pitchFamily="34" charset="-122"/>
                  <a:ea typeface="微软雅黑" pitchFamily="34" charset="-122"/>
                </a:rPr>
                <a:t>）</a:t>
              </a:r>
              <a:endParaRPr lang="zh-CN" altLang="en-US" sz="1900" b="1" dirty="0">
                <a:solidFill>
                  <a:schemeClr val="tx1">
                    <a:lumMod val="65000"/>
                    <a:lumOff val="35000"/>
                  </a:schemeClr>
                </a:solidFill>
                <a:latin typeface="微软雅黑" pitchFamily="34" charset="-122"/>
                <a:ea typeface="微软雅黑" pitchFamily="34" charset="-122"/>
              </a:endParaRPr>
            </a:p>
          </p:txBody>
        </p:sp>
        <p:sp>
          <p:nvSpPr>
            <p:cNvPr id="61" name="TextBox 60"/>
            <p:cNvSpPr txBox="1"/>
            <p:nvPr/>
          </p:nvSpPr>
          <p:spPr>
            <a:xfrm>
              <a:off x="10271670" y="3441992"/>
              <a:ext cx="1220841" cy="707882"/>
            </a:xfrm>
            <a:prstGeom prst="rect">
              <a:avLst/>
            </a:prstGeom>
            <a:noFill/>
          </p:spPr>
          <p:txBody>
            <a:bodyPr wrap="none" lIns="121917" tIns="60958" rIns="121917" bIns="60958" rtlCol="0">
              <a:spAutoFit/>
            </a:bodyPr>
            <a:lstStyle/>
            <a:p>
              <a:r>
                <a:rPr lang="zh-CN" altLang="en-US" sz="1900" b="1" dirty="0">
                  <a:solidFill>
                    <a:schemeClr val="tx1">
                      <a:lumMod val="65000"/>
                      <a:lumOff val="35000"/>
                    </a:schemeClr>
                  </a:solidFill>
                  <a:latin typeface="微软雅黑" pitchFamily="34" charset="-122"/>
                  <a:ea typeface="微软雅黑" pitchFamily="34" charset="-122"/>
                </a:rPr>
                <a:t>第三</a:t>
              </a:r>
              <a:r>
                <a:rPr lang="zh-CN" altLang="en-US" sz="1900" b="1" dirty="0" smtClean="0">
                  <a:solidFill>
                    <a:schemeClr val="tx1">
                      <a:lumMod val="65000"/>
                      <a:lumOff val="35000"/>
                    </a:schemeClr>
                  </a:solidFill>
                  <a:latin typeface="微软雅黑" pitchFamily="34" charset="-122"/>
                  <a:ea typeface="微软雅黑" pitchFamily="34" charset="-122"/>
                </a:rPr>
                <a:t>层面</a:t>
              </a:r>
              <a:endParaRPr lang="en-US" altLang="zh-CN" sz="1900" b="1" dirty="0" smtClean="0">
                <a:solidFill>
                  <a:schemeClr val="tx1">
                    <a:lumMod val="65000"/>
                    <a:lumOff val="35000"/>
                  </a:schemeClr>
                </a:solidFill>
                <a:latin typeface="微软雅黑" pitchFamily="34" charset="-122"/>
                <a:ea typeface="微软雅黑" pitchFamily="34" charset="-122"/>
              </a:endParaRPr>
            </a:p>
            <a:p>
              <a:r>
                <a:rPr lang="zh-CN" altLang="en-US" sz="1900" b="1" dirty="0" smtClean="0">
                  <a:solidFill>
                    <a:schemeClr val="tx1">
                      <a:lumMod val="65000"/>
                      <a:lumOff val="35000"/>
                    </a:schemeClr>
                  </a:solidFill>
                  <a:latin typeface="微软雅黑" pitchFamily="34" charset="-122"/>
                  <a:ea typeface="微软雅黑" pitchFamily="34" charset="-122"/>
                </a:rPr>
                <a:t>（</a:t>
              </a:r>
              <a:r>
                <a:rPr lang="zh-CN" altLang="en-US" sz="1900" b="1" dirty="0">
                  <a:solidFill>
                    <a:schemeClr val="tx1">
                      <a:lumMod val="65000"/>
                      <a:lumOff val="35000"/>
                    </a:schemeClr>
                  </a:solidFill>
                  <a:latin typeface="微软雅黑" pitchFamily="34" charset="-122"/>
                  <a:ea typeface="微软雅黑" pitchFamily="34" charset="-122"/>
                </a:rPr>
                <a:t>主体</a:t>
              </a:r>
              <a:r>
                <a:rPr lang="zh-CN" altLang="en-US" sz="1900" b="1" dirty="0" smtClean="0">
                  <a:solidFill>
                    <a:schemeClr val="tx1">
                      <a:lumMod val="65000"/>
                      <a:lumOff val="35000"/>
                    </a:schemeClr>
                  </a:solidFill>
                  <a:latin typeface="微软雅黑" pitchFamily="34" charset="-122"/>
                  <a:ea typeface="微软雅黑" pitchFamily="34" charset="-122"/>
                </a:rPr>
                <a:t>）</a:t>
              </a:r>
              <a:endParaRPr lang="zh-CN" altLang="en-US" sz="1900" b="1" dirty="0">
                <a:solidFill>
                  <a:schemeClr val="tx1">
                    <a:lumMod val="65000"/>
                    <a:lumOff val="35000"/>
                  </a:schemeClr>
                </a:solidFill>
                <a:latin typeface="微软雅黑" pitchFamily="34" charset="-122"/>
                <a:ea typeface="微软雅黑" pitchFamily="34" charset="-122"/>
              </a:endParaRPr>
            </a:p>
          </p:txBody>
        </p:sp>
        <p:sp>
          <p:nvSpPr>
            <p:cNvPr id="62" name="TextBox 61"/>
            <p:cNvSpPr txBox="1"/>
            <p:nvPr/>
          </p:nvSpPr>
          <p:spPr>
            <a:xfrm>
              <a:off x="9695606" y="5386208"/>
              <a:ext cx="1220841" cy="707882"/>
            </a:xfrm>
            <a:prstGeom prst="rect">
              <a:avLst/>
            </a:prstGeom>
            <a:noFill/>
          </p:spPr>
          <p:txBody>
            <a:bodyPr wrap="none" lIns="121917" tIns="60958" rIns="121917" bIns="60958" rtlCol="0">
              <a:spAutoFit/>
            </a:bodyPr>
            <a:lstStyle/>
            <a:p>
              <a:r>
                <a:rPr lang="zh-CN" altLang="en-US" sz="1900" b="1" dirty="0">
                  <a:solidFill>
                    <a:schemeClr val="tx1">
                      <a:lumMod val="65000"/>
                      <a:lumOff val="35000"/>
                    </a:schemeClr>
                  </a:solidFill>
                  <a:latin typeface="微软雅黑" pitchFamily="34" charset="-122"/>
                  <a:ea typeface="微软雅黑" pitchFamily="34" charset="-122"/>
                </a:rPr>
                <a:t>第五</a:t>
              </a:r>
              <a:r>
                <a:rPr lang="zh-CN" altLang="en-US" sz="1900" b="1" dirty="0" smtClean="0">
                  <a:solidFill>
                    <a:schemeClr val="tx1">
                      <a:lumMod val="65000"/>
                      <a:lumOff val="35000"/>
                    </a:schemeClr>
                  </a:solidFill>
                  <a:latin typeface="微软雅黑" pitchFamily="34" charset="-122"/>
                  <a:ea typeface="微软雅黑" pitchFamily="34" charset="-122"/>
                </a:rPr>
                <a:t>层面</a:t>
              </a:r>
              <a:endParaRPr lang="en-US" altLang="zh-CN" sz="1900" b="1" dirty="0" smtClean="0">
                <a:solidFill>
                  <a:schemeClr val="tx1">
                    <a:lumMod val="65000"/>
                    <a:lumOff val="35000"/>
                  </a:schemeClr>
                </a:solidFill>
                <a:latin typeface="微软雅黑" pitchFamily="34" charset="-122"/>
                <a:ea typeface="微软雅黑" pitchFamily="34" charset="-122"/>
              </a:endParaRPr>
            </a:p>
            <a:p>
              <a:r>
                <a:rPr lang="zh-CN" altLang="en-US" sz="1900" b="1" dirty="0" smtClean="0">
                  <a:solidFill>
                    <a:schemeClr val="tx1">
                      <a:lumMod val="65000"/>
                      <a:lumOff val="35000"/>
                    </a:schemeClr>
                  </a:solidFill>
                  <a:latin typeface="微软雅黑" pitchFamily="34" charset="-122"/>
                  <a:ea typeface="微软雅黑" pitchFamily="34" charset="-122"/>
                </a:rPr>
                <a:t>（</a:t>
              </a:r>
              <a:r>
                <a:rPr lang="zh-CN" altLang="en-US" sz="1900" b="1" dirty="0">
                  <a:solidFill>
                    <a:schemeClr val="tx1">
                      <a:lumMod val="65000"/>
                      <a:lumOff val="35000"/>
                    </a:schemeClr>
                  </a:solidFill>
                  <a:latin typeface="微软雅黑" pitchFamily="34" charset="-122"/>
                  <a:ea typeface="微软雅黑" pitchFamily="34" charset="-122"/>
                </a:rPr>
                <a:t>主体</a:t>
              </a:r>
              <a:r>
                <a:rPr lang="zh-CN" altLang="en-US" sz="1900" b="1" dirty="0" smtClean="0">
                  <a:solidFill>
                    <a:schemeClr val="tx1">
                      <a:lumMod val="65000"/>
                      <a:lumOff val="35000"/>
                    </a:schemeClr>
                  </a:solidFill>
                  <a:latin typeface="微软雅黑" pitchFamily="34" charset="-122"/>
                  <a:ea typeface="微软雅黑" pitchFamily="34" charset="-122"/>
                </a:rPr>
                <a:t>）</a:t>
              </a:r>
              <a:endParaRPr lang="zh-CN" altLang="en-US" sz="1900" b="1" dirty="0">
                <a:solidFill>
                  <a:schemeClr val="tx1">
                    <a:lumMod val="65000"/>
                    <a:lumOff val="35000"/>
                  </a:schemeClr>
                </a:solidFill>
                <a:latin typeface="微软雅黑" pitchFamily="34" charset="-122"/>
                <a:ea typeface="微软雅黑" pitchFamily="34" charset="-122"/>
              </a:endParaRPr>
            </a:p>
          </p:txBody>
        </p:sp>
        <p:sp>
          <p:nvSpPr>
            <p:cNvPr id="80" name="TextBox 79"/>
            <p:cNvSpPr txBox="1"/>
            <p:nvPr/>
          </p:nvSpPr>
          <p:spPr>
            <a:xfrm>
              <a:off x="4874365" y="3441992"/>
              <a:ext cx="1220841" cy="707882"/>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微软雅黑" pitchFamily="34" charset="-122"/>
                  <a:ea typeface="微软雅黑" pitchFamily="34" charset="-122"/>
                </a:rPr>
                <a:t>第二</a:t>
              </a:r>
              <a:r>
                <a:rPr lang="zh-CN" altLang="en-US" sz="1900" b="1" dirty="0" smtClean="0">
                  <a:solidFill>
                    <a:schemeClr val="tx1">
                      <a:lumMod val="65000"/>
                      <a:lumOff val="35000"/>
                    </a:schemeClr>
                  </a:solidFill>
                  <a:latin typeface="微软雅黑" pitchFamily="34" charset="-122"/>
                  <a:ea typeface="微软雅黑" pitchFamily="34" charset="-122"/>
                </a:rPr>
                <a:t>层面</a:t>
              </a:r>
              <a:endParaRPr lang="en-US" altLang="zh-CN" sz="1900" b="1" dirty="0" smtClean="0">
                <a:solidFill>
                  <a:schemeClr val="tx1">
                    <a:lumMod val="65000"/>
                    <a:lumOff val="35000"/>
                  </a:schemeClr>
                </a:solidFill>
                <a:latin typeface="微软雅黑" pitchFamily="34" charset="-122"/>
                <a:ea typeface="微软雅黑" pitchFamily="34" charset="-122"/>
              </a:endParaRPr>
            </a:p>
            <a:p>
              <a:pPr algn="ctr"/>
              <a:r>
                <a:rPr lang="zh-CN" altLang="en-US" sz="1900" b="1" dirty="0" smtClean="0">
                  <a:solidFill>
                    <a:schemeClr val="tx1">
                      <a:lumMod val="65000"/>
                      <a:lumOff val="35000"/>
                    </a:schemeClr>
                  </a:solidFill>
                  <a:latin typeface="微软雅黑" pitchFamily="34" charset="-122"/>
                  <a:ea typeface="微软雅黑" pitchFamily="34" charset="-122"/>
                </a:rPr>
                <a:t>（</a:t>
              </a:r>
              <a:r>
                <a:rPr lang="zh-CN" altLang="en-US" sz="1900" b="1" dirty="0">
                  <a:solidFill>
                    <a:schemeClr val="tx1">
                      <a:lumMod val="65000"/>
                      <a:lumOff val="35000"/>
                    </a:schemeClr>
                  </a:solidFill>
                  <a:latin typeface="微软雅黑" pitchFamily="34" charset="-122"/>
                  <a:ea typeface="微软雅黑" pitchFamily="34" charset="-122"/>
                </a:rPr>
                <a:t>主体</a:t>
              </a:r>
              <a:r>
                <a:rPr lang="zh-CN" altLang="en-US" sz="1900" b="1" dirty="0" smtClean="0">
                  <a:solidFill>
                    <a:schemeClr val="tx1">
                      <a:lumMod val="65000"/>
                      <a:lumOff val="35000"/>
                    </a:schemeClr>
                  </a:solidFill>
                  <a:latin typeface="微软雅黑" pitchFamily="34" charset="-122"/>
                  <a:ea typeface="微软雅黑" pitchFamily="34" charset="-122"/>
                </a:rPr>
                <a:t>）</a:t>
              </a:r>
              <a:endParaRPr lang="zh-CN" altLang="en-US" sz="1900" b="1" dirty="0">
                <a:solidFill>
                  <a:schemeClr val="tx1">
                    <a:lumMod val="65000"/>
                    <a:lumOff val="35000"/>
                  </a:schemeClr>
                </a:solidFill>
                <a:latin typeface="微软雅黑" pitchFamily="34" charset="-122"/>
                <a:ea typeface="微软雅黑" pitchFamily="34" charset="-122"/>
              </a:endParaRPr>
            </a:p>
          </p:txBody>
        </p:sp>
        <p:sp>
          <p:nvSpPr>
            <p:cNvPr id="81" name="TextBox 80"/>
            <p:cNvSpPr txBox="1"/>
            <p:nvPr/>
          </p:nvSpPr>
          <p:spPr>
            <a:xfrm>
              <a:off x="5470838" y="5446018"/>
              <a:ext cx="1220841" cy="707882"/>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微软雅黑" pitchFamily="34" charset="-122"/>
                  <a:ea typeface="微软雅黑" pitchFamily="34" charset="-122"/>
                </a:rPr>
                <a:t>第四</a:t>
              </a:r>
              <a:r>
                <a:rPr lang="zh-CN" altLang="en-US" sz="1900" b="1" dirty="0" smtClean="0">
                  <a:solidFill>
                    <a:schemeClr val="tx1">
                      <a:lumMod val="65000"/>
                      <a:lumOff val="35000"/>
                    </a:schemeClr>
                  </a:solidFill>
                  <a:latin typeface="微软雅黑" pitchFamily="34" charset="-122"/>
                  <a:ea typeface="微软雅黑" pitchFamily="34" charset="-122"/>
                </a:rPr>
                <a:t>层面</a:t>
              </a:r>
              <a:endParaRPr lang="en-US" altLang="zh-CN" sz="1900" b="1" dirty="0" smtClean="0">
                <a:solidFill>
                  <a:schemeClr val="tx1">
                    <a:lumMod val="65000"/>
                    <a:lumOff val="35000"/>
                  </a:schemeClr>
                </a:solidFill>
                <a:latin typeface="微软雅黑" pitchFamily="34" charset="-122"/>
                <a:ea typeface="微软雅黑" pitchFamily="34" charset="-122"/>
              </a:endParaRPr>
            </a:p>
            <a:p>
              <a:pPr algn="ctr"/>
              <a:r>
                <a:rPr lang="zh-CN" altLang="en-US" sz="1900" b="1" dirty="0" smtClean="0">
                  <a:solidFill>
                    <a:schemeClr val="tx1">
                      <a:lumMod val="65000"/>
                      <a:lumOff val="35000"/>
                    </a:schemeClr>
                  </a:solidFill>
                  <a:latin typeface="微软雅黑" pitchFamily="34" charset="-122"/>
                  <a:ea typeface="微软雅黑" pitchFamily="34" charset="-122"/>
                </a:rPr>
                <a:t>（</a:t>
              </a:r>
              <a:r>
                <a:rPr lang="zh-CN" altLang="en-US" sz="1900" b="1" dirty="0">
                  <a:solidFill>
                    <a:schemeClr val="tx1">
                      <a:lumMod val="65000"/>
                      <a:lumOff val="35000"/>
                    </a:schemeClr>
                  </a:solidFill>
                  <a:latin typeface="微软雅黑" pitchFamily="34" charset="-122"/>
                  <a:ea typeface="微软雅黑" pitchFamily="34" charset="-122"/>
                </a:rPr>
                <a:t>主体</a:t>
              </a:r>
              <a:r>
                <a:rPr lang="zh-CN" altLang="en-US" sz="1900" b="1" dirty="0" smtClean="0">
                  <a:solidFill>
                    <a:schemeClr val="tx1">
                      <a:lumMod val="65000"/>
                      <a:lumOff val="35000"/>
                    </a:schemeClr>
                  </a:solidFill>
                  <a:latin typeface="微软雅黑" pitchFamily="34" charset="-122"/>
                  <a:ea typeface="微软雅黑" pitchFamily="34" charset="-122"/>
                </a:rPr>
                <a:t>）</a:t>
              </a:r>
              <a:endParaRPr lang="zh-CN" altLang="en-US" sz="1900" b="1" dirty="0">
                <a:solidFill>
                  <a:schemeClr val="tx1">
                    <a:lumMod val="65000"/>
                    <a:lumOff val="35000"/>
                  </a:schemeClr>
                </a:solidFill>
                <a:latin typeface="微软雅黑" pitchFamily="34" charset="-122"/>
                <a:ea typeface="微软雅黑" pitchFamily="34" charset="-122"/>
              </a:endParaRPr>
            </a:p>
          </p:txBody>
        </p:sp>
        <p:sp>
          <p:nvSpPr>
            <p:cNvPr id="86" name="TextBox 85"/>
            <p:cNvSpPr txBox="1"/>
            <p:nvPr/>
          </p:nvSpPr>
          <p:spPr>
            <a:xfrm>
              <a:off x="7748543" y="2245617"/>
              <a:ext cx="895029" cy="328371"/>
            </a:xfrm>
            <a:prstGeom prst="rect">
              <a:avLst/>
            </a:prstGeom>
            <a:noFill/>
          </p:spPr>
          <p:txBody>
            <a:bodyPr wrap="square" lIns="0" tIns="0" rIns="0" bIns="0" rtlCol="0">
              <a:spAutoFit/>
            </a:bodyPr>
            <a:lstStyle/>
            <a:p>
              <a:pPr algn="ctr"/>
              <a:r>
                <a:rPr lang="zh-CN" altLang="en-US" sz="2100" b="1" dirty="0">
                  <a:solidFill>
                    <a:schemeClr val="bg1"/>
                  </a:solidFill>
                  <a:latin typeface="微软雅黑" pitchFamily="34" charset="-122"/>
                  <a:ea typeface="微软雅黑" pitchFamily="34" charset="-122"/>
                </a:rPr>
                <a:t>学校</a:t>
              </a:r>
            </a:p>
          </p:txBody>
        </p:sp>
        <p:sp>
          <p:nvSpPr>
            <p:cNvPr id="91" name="TextBox 90"/>
            <p:cNvSpPr txBox="1"/>
            <p:nvPr/>
          </p:nvSpPr>
          <p:spPr>
            <a:xfrm>
              <a:off x="6099094" y="3582034"/>
              <a:ext cx="895029" cy="328371"/>
            </a:xfrm>
            <a:prstGeom prst="rect">
              <a:avLst/>
            </a:prstGeom>
            <a:noFill/>
          </p:spPr>
          <p:txBody>
            <a:bodyPr wrap="square" lIns="0" tIns="0" rIns="0" bIns="0" rtlCol="0">
              <a:spAutoFit/>
            </a:bodyPr>
            <a:lstStyle/>
            <a:p>
              <a:pPr algn="ctr"/>
              <a:r>
                <a:rPr lang="zh-CN" altLang="en-US" sz="2100" b="1" dirty="0">
                  <a:solidFill>
                    <a:schemeClr val="bg1"/>
                  </a:solidFill>
                  <a:latin typeface="微软雅黑" pitchFamily="34" charset="-122"/>
                  <a:ea typeface="微软雅黑" pitchFamily="34" charset="-122"/>
                </a:rPr>
                <a:t>专业</a:t>
              </a:r>
            </a:p>
          </p:txBody>
        </p:sp>
        <p:sp>
          <p:nvSpPr>
            <p:cNvPr id="92" name="TextBox 91"/>
            <p:cNvSpPr txBox="1"/>
            <p:nvPr/>
          </p:nvSpPr>
          <p:spPr>
            <a:xfrm>
              <a:off x="9406614" y="3582034"/>
              <a:ext cx="895029" cy="328371"/>
            </a:xfrm>
            <a:prstGeom prst="rect">
              <a:avLst/>
            </a:prstGeom>
            <a:noFill/>
          </p:spPr>
          <p:txBody>
            <a:bodyPr wrap="square" lIns="0" tIns="0" rIns="0" bIns="0" rtlCol="0">
              <a:spAutoFit/>
            </a:bodyPr>
            <a:lstStyle/>
            <a:p>
              <a:pPr algn="ctr"/>
              <a:r>
                <a:rPr lang="zh-CN" altLang="en-US" sz="2100" b="1" dirty="0">
                  <a:solidFill>
                    <a:schemeClr val="bg1"/>
                  </a:solidFill>
                  <a:latin typeface="微软雅黑" pitchFamily="34" charset="-122"/>
                  <a:ea typeface="微软雅黑" pitchFamily="34" charset="-122"/>
                </a:rPr>
                <a:t>课程</a:t>
              </a:r>
            </a:p>
          </p:txBody>
        </p:sp>
        <p:sp>
          <p:nvSpPr>
            <p:cNvPr id="93" name="TextBox 92"/>
            <p:cNvSpPr txBox="1"/>
            <p:nvPr/>
          </p:nvSpPr>
          <p:spPr>
            <a:xfrm>
              <a:off x="6760357" y="5502999"/>
              <a:ext cx="895029" cy="328371"/>
            </a:xfrm>
            <a:prstGeom prst="rect">
              <a:avLst/>
            </a:prstGeom>
            <a:noFill/>
          </p:spPr>
          <p:txBody>
            <a:bodyPr wrap="square" lIns="0" tIns="0" rIns="0" bIns="0" rtlCol="0">
              <a:spAutoFit/>
            </a:bodyPr>
            <a:lstStyle/>
            <a:p>
              <a:pPr algn="ctr"/>
              <a:r>
                <a:rPr lang="zh-CN" altLang="en-US" sz="2100" b="1" dirty="0">
                  <a:solidFill>
                    <a:schemeClr val="bg1"/>
                  </a:solidFill>
                  <a:latin typeface="微软雅黑" pitchFamily="34" charset="-122"/>
                  <a:ea typeface="微软雅黑" pitchFamily="34" charset="-122"/>
                </a:rPr>
                <a:t>教师</a:t>
              </a:r>
            </a:p>
          </p:txBody>
        </p:sp>
        <p:sp>
          <p:nvSpPr>
            <p:cNvPr id="94" name="TextBox 93"/>
            <p:cNvSpPr txBox="1"/>
            <p:nvPr/>
          </p:nvSpPr>
          <p:spPr>
            <a:xfrm>
              <a:off x="8743230" y="5512764"/>
              <a:ext cx="895029" cy="328371"/>
            </a:xfrm>
            <a:prstGeom prst="rect">
              <a:avLst/>
            </a:prstGeom>
            <a:noFill/>
          </p:spPr>
          <p:txBody>
            <a:bodyPr wrap="square" lIns="0" tIns="0" rIns="0" bIns="0" rtlCol="0">
              <a:spAutoFit/>
            </a:bodyPr>
            <a:lstStyle/>
            <a:p>
              <a:pPr algn="ctr"/>
              <a:r>
                <a:rPr lang="zh-CN" altLang="en-US" sz="2100" b="1" dirty="0">
                  <a:solidFill>
                    <a:schemeClr val="bg1"/>
                  </a:solidFill>
                  <a:latin typeface="微软雅黑" pitchFamily="34" charset="-122"/>
                  <a:ea typeface="微软雅黑" pitchFamily="34" charset="-122"/>
                </a:rPr>
                <a:t>学生</a:t>
              </a:r>
            </a:p>
          </p:txBody>
        </p:sp>
      </p:grpSp>
      <p:sp>
        <p:nvSpPr>
          <p:cNvPr id="4" name="矩形 3"/>
          <p:cNvSpPr/>
          <p:nvPr/>
        </p:nvSpPr>
        <p:spPr>
          <a:xfrm>
            <a:off x="959175" y="5806058"/>
            <a:ext cx="9960567" cy="787523"/>
          </a:xfrm>
          <a:prstGeom prst="rect">
            <a:avLst/>
          </a:prstGeom>
        </p:spPr>
        <p:txBody>
          <a:bodyPr wrap="square">
            <a:spAutoFit/>
          </a:bodyPr>
          <a:lstStyle/>
          <a:p>
            <a:pPr marL="0" indent="0">
              <a:lnSpc>
                <a:spcPct val="150000"/>
              </a:lnSpc>
              <a:buNone/>
            </a:pPr>
            <a:r>
              <a:rPr lang="zh-CN" altLang="zh-CN" sz="1600" b="1" dirty="0" smtClean="0">
                <a:solidFill>
                  <a:schemeClr val="accent1"/>
                </a:solidFill>
                <a:latin typeface="+mn-ea"/>
                <a:ea typeface="+mn-ea"/>
              </a:rPr>
              <a:t>学校</a:t>
            </a:r>
            <a:r>
              <a:rPr lang="zh-CN" altLang="zh-CN" sz="1600" b="1" dirty="0">
                <a:solidFill>
                  <a:schemeClr val="accent1"/>
                </a:solidFill>
                <a:latin typeface="+mn-ea"/>
                <a:ea typeface="+mn-ea"/>
              </a:rPr>
              <a:t>、专业、课程、教师、学生</a:t>
            </a:r>
            <a:r>
              <a:rPr lang="zh-CN" altLang="en-US" sz="1600" b="1" dirty="0">
                <a:solidFill>
                  <a:schemeClr val="accent1"/>
                </a:solidFill>
                <a:latin typeface="+mn-ea"/>
                <a:ea typeface="+mn-ea"/>
              </a:rPr>
              <a:t>五个</a:t>
            </a:r>
            <a:r>
              <a:rPr lang="zh-CN" altLang="zh-CN" sz="1600" b="1" dirty="0">
                <a:solidFill>
                  <a:schemeClr val="accent1"/>
                </a:solidFill>
                <a:latin typeface="+mn-ea"/>
                <a:ea typeface="+mn-ea"/>
              </a:rPr>
              <a:t>层面</a:t>
            </a:r>
            <a:r>
              <a:rPr lang="zh-CN" altLang="en-US" sz="1600" b="1" dirty="0">
                <a:solidFill>
                  <a:schemeClr val="accent1"/>
                </a:solidFill>
                <a:latin typeface="+mn-ea"/>
                <a:ea typeface="+mn-ea"/>
              </a:rPr>
              <a:t>（主体）</a:t>
            </a:r>
            <a:r>
              <a:rPr lang="zh-CN" altLang="en-US" sz="1600" dirty="0">
                <a:latin typeface="+mn-ea"/>
                <a:ea typeface="+mn-ea"/>
              </a:rPr>
              <a:t>各自</a:t>
            </a:r>
            <a:r>
              <a:rPr lang="zh-CN" altLang="zh-CN" sz="1600" dirty="0">
                <a:latin typeface="+mn-ea"/>
                <a:ea typeface="+mn-ea"/>
              </a:rPr>
              <a:t>建立起完整且相对独立的自我质量保证机制，强化学校各层级管理系统间的质量依存关系，形成全要素网络化的内部质量保证体系。</a:t>
            </a:r>
            <a:endParaRPr lang="en-US" altLang="zh-CN" sz="1600" dirty="0">
              <a:latin typeface="+mn-ea"/>
              <a:ea typeface="+mn-ea"/>
            </a:endParaRPr>
          </a:p>
        </p:txBody>
      </p:sp>
    </p:spTree>
    <p:extLst>
      <p:ext uri="{BB962C8B-B14F-4D97-AF65-F5344CB8AC3E}">
        <p14:creationId xmlns:p14="http://schemas.microsoft.com/office/powerpoint/2010/main" val="586103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par>
                                <p:cTn id="12" presetID="15"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1000" fill="hold"/>
                                        <p:tgtEl>
                                          <p:spTgt spid="38"/>
                                        </p:tgtEl>
                                        <p:attrNameLst>
                                          <p:attrName>ppt_w</p:attrName>
                                        </p:attrNameLst>
                                      </p:cBhvr>
                                      <p:tavLst>
                                        <p:tav tm="0">
                                          <p:val>
                                            <p:fltVal val="0"/>
                                          </p:val>
                                        </p:tav>
                                        <p:tav tm="100000">
                                          <p:val>
                                            <p:strVal val="#ppt_w"/>
                                          </p:val>
                                        </p:tav>
                                      </p:tavLst>
                                    </p:anim>
                                    <p:anim calcmode="lin" valueType="num">
                                      <p:cBhvr>
                                        <p:cTn id="15" dur="1000" fill="hold"/>
                                        <p:tgtEl>
                                          <p:spTgt spid="38"/>
                                        </p:tgtEl>
                                        <p:attrNameLst>
                                          <p:attrName>ppt_h</p:attrName>
                                        </p:attrNameLst>
                                      </p:cBhvr>
                                      <p:tavLst>
                                        <p:tav tm="0">
                                          <p:val>
                                            <p:fltVal val="0"/>
                                          </p:val>
                                        </p:tav>
                                        <p:tav tm="100000">
                                          <p:val>
                                            <p:strVal val="#ppt_h"/>
                                          </p:val>
                                        </p:tav>
                                      </p:tavLst>
                                    </p:anim>
                                    <p:anim calcmode="lin" valueType="num">
                                      <p:cBhvr>
                                        <p:cTn id="16"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4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3076409" y="7318226"/>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55" name="矩形 47"/>
          <p:cNvSpPr>
            <a:spLocks noChangeArrowheads="1"/>
          </p:cNvSpPr>
          <p:nvPr/>
        </p:nvSpPr>
        <p:spPr bwMode="auto">
          <a:xfrm>
            <a:off x="5447134" y="1413570"/>
            <a:ext cx="5615686" cy="2339078"/>
          </a:xfrm>
          <a:prstGeom prst="rect">
            <a:avLst/>
          </a:prstGeom>
          <a:noFill/>
          <a:ln>
            <a:noFill/>
          </a:ln>
          <a:extLst/>
        </p:spPr>
        <p:txBody>
          <a:bodyPr wrap="square" lIns="121890" tIns="60948" rIns="121890" bIns="60948">
            <a:spAutoFit/>
          </a:bodyPr>
          <a:lstStyle/>
          <a:p>
            <a:pPr indent="457200" defTabSz="1219048" fontAlgn="auto">
              <a:lnSpc>
                <a:spcPct val="120000"/>
              </a:lnSpc>
              <a:spcAft>
                <a:spcPts val="0"/>
              </a:spcAft>
              <a:defRPr/>
            </a:pPr>
            <a:r>
              <a:rPr lang="zh-CN" altLang="en-US" sz="1500" dirty="0">
                <a:latin typeface="微软雅黑" pitchFamily="34" charset="-122"/>
                <a:ea typeface="微软雅黑" pitchFamily="34" charset="-122"/>
                <a:sym typeface="微软雅黑" pitchFamily="34" charset="-122"/>
              </a:rPr>
              <a:t>建立信息化管理平台是现代管理的必由之路。诊改努力打造一个人人参与、处处覆盖、时时共享的人才培养工作状态数据采集与管理平台。因此，必须做到：平台数据源头采集，做到人人都是源头数据的采集者；平台数据源即时采集，源头数据必须是生成就要采集；平台数据开放共享，人人都是数据的使用和监督者。平台重在使用，利用平台实施常态监控，随时关注反映关键要素（标准）即时状态的主要表现指标，及时发现问题、偏差，发出预警，实施调控、改进。平台具有四大功能：</a:t>
            </a:r>
          </a:p>
        </p:txBody>
      </p:sp>
      <p:grpSp>
        <p:nvGrpSpPr>
          <p:cNvPr id="58" name="组合 57"/>
          <p:cNvGrpSpPr/>
          <p:nvPr/>
        </p:nvGrpSpPr>
        <p:grpSpPr>
          <a:xfrm>
            <a:off x="5589577" y="3933850"/>
            <a:ext cx="5042133" cy="466791"/>
            <a:chOff x="814328" y="3219334"/>
            <a:chExt cx="4673815" cy="432536"/>
          </a:xfrm>
        </p:grpSpPr>
        <p:grpSp>
          <p:nvGrpSpPr>
            <p:cNvPr id="63" name="组合 62"/>
            <p:cNvGrpSpPr/>
            <p:nvPr/>
          </p:nvGrpSpPr>
          <p:grpSpPr>
            <a:xfrm>
              <a:off x="814328" y="3219334"/>
              <a:ext cx="4673815" cy="432536"/>
              <a:chOff x="2173927" y="3285519"/>
              <a:chExt cx="5930637" cy="548848"/>
            </a:xfrm>
          </p:grpSpPr>
          <p:grpSp>
            <p:nvGrpSpPr>
              <p:cNvPr id="65" name="组合 64"/>
              <p:cNvGrpSpPr/>
              <p:nvPr/>
            </p:nvGrpSpPr>
            <p:grpSpPr>
              <a:xfrm>
                <a:off x="2173927" y="3285519"/>
                <a:ext cx="5930637" cy="548848"/>
                <a:chOff x="4304043" y="1286668"/>
                <a:chExt cx="13224672" cy="2757793"/>
              </a:xfrm>
              <a:effectLst>
                <a:outerShdw blurRad="381000" dist="254000" dir="8100000" algn="tr" rotWithShape="0">
                  <a:prstClr val="black">
                    <a:alpha val="40000"/>
                  </a:prstClr>
                </a:outerShdw>
              </a:effectLst>
            </p:grpSpPr>
            <p:sp>
              <p:nvSpPr>
                <p:cNvPr id="67" name="圆角矩形 66"/>
                <p:cNvSpPr/>
                <p:nvPr/>
              </p:nvSpPr>
              <p:spPr>
                <a:xfrm>
                  <a:off x="4304043" y="1286668"/>
                  <a:ext cx="13224672"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sp>
              <p:nvSpPr>
                <p:cNvPr id="68" name="圆角矩形 67"/>
                <p:cNvSpPr/>
                <p:nvPr/>
              </p:nvSpPr>
              <p:spPr>
                <a:xfrm>
                  <a:off x="4351923" y="1373344"/>
                  <a:ext cx="13176792" cy="258445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66" name="椭圆 65"/>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64" name="TextBox 63"/>
            <p:cNvSpPr txBox="1"/>
            <p:nvPr/>
          </p:nvSpPr>
          <p:spPr>
            <a:xfrm>
              <a:off x="1224124" y="3331792"/>
              <a:ext cx="4197269"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chemeClr val="tx1"/>
                  </a:solidFill>
                </a:rPr>
                <a:t>一是现代质量保障体系的信息平台；</a:t>
              </a:r>
            </a:p>
          </p:txBody>
        </p:sp>
      </p:grpSp>
      <p:grpSp>
        <p:nvGrpSpPr>
          <p:cNvPr id="69" name="组合 68"/>
          <p:cNvGrpSpPr/>
          <p:nvPr/>
        </p:nvGrpSpPr>
        <p:grpSpPr>
          <a:xfrm>
            <a:off x="5592087" y="4546912"/>
            <a:ext cx="5039623" cy="466791"/>
            <a:chOff x="814327" y="3219334"/>
            <a:chExt cx="4671491" cy="432536"/>
          </a:xfrm>
        </p:grpSpPr>
        <p:grpSp>
          <p:nvGrpSpPr>
            <p:cNvPr id="70" name="组合 69"/>
            <p:cNvGrpSpPr/>
            <p:nvPr/>
          </p:nvGrpSpPr>
          <p:grpSpPr>
            <a:xfrm>
              <a:off x="814327" y="3219334"/>
              <a:ext cx="4671491" cy="432536"/>
              <a:chOff x="2173926" y="3285519"/>
              <a:chExt cx="5927688" cy="548848"/>
            </a:xfrm>
          </p:grpSpPr>
          <p:grpSp>
            <p:nvGrpSpPr>
              <p:cNvPr id="72" name="组合 71"/>
              <p:cNvGrpSpPr/>
              <p:nvPr/>
            </p:nvGrpSpPr>
            <p:grpSpPr>
              <a:xfrm>
                <a:off x="2173926" y="3285519"/>
                <a:ext cx="5927688" cy="548848"/>
                <a:chOff x="4304040" y="1286668"/>
                <a:chExt cx="13218093" cy="2757793"/>
              </a:xfrm>
              <a:effectLst>
                <a:outerShdw blurRad="381000" dist="254000" dir="8100000" algn="tr" rotWithShape="0">
                  <a:prstClr val="black">
                    <a:alpha val="40000"/>
                  </a:prstClr>
                </a:outerShdw>
              </a:effectLst>
            </p:grpSpPr>
            <p:sp>
              <p:nvSpPr>
                <p:cNvPr id="74" name="圆角矩形 73"/>
                <p:cNvSpPr/>
                <p:nvPr/>
              </p:nvSpPr>
              <p:spPr>
                <a:xfrm>
                  <a:off x="4304040" y="1286668"/>
                  <a:ext cx="13218093"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sp>
              <p:nvSpPr>
                <p:cNvPr id="75" name="圆角矩形 74"/>
                <p:cNvSpPr/>
                <p:nvPr/>
              </p:nvSpPr>
              <p:spPr>
                <a:xfrm>
                  <a:off x="4351920" y="1373338"/>
                  <a:ext cx="13170210" cy="258445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73" name="椭圆 72"/>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71" name="TextBox 70"/>
            <p:cNvSpPr txBox="1"/>
            <p:nvPr/>
          </p:nvSpPr>
          <p:spPr>
            <a:xfrm>
              <a:off x="1224125" y="3331792"/>
              <a:ext cx="2989681"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chemeClr val="tx1"/>
                  </a:solidFill>
                </a:rPr>
                <a:t>二是现代管理、科学决策的支持平台；</a:t>
              </a:r>
            </a:p>
          </p:txBody>
        </p:sp>
      </p:grpSp>
      <p:grpSp>
        <p:nvGrpSpPr>
          <p:cNvPr id="76" name="组合 75"/>
          <p:cNvGrpSpPr/>
          <p:nvPr/>
        </p:nvGrpSpPr>
        <p:grpSpPr>
          <a:xfrm>
            <a:off x="5607061" y="5195119"/>
            <a:ext cx="5024649" cy="466791"/>
            <a:chOff x="814328" y="3219334"/>
            <a:chExt cx="4657610" cy="432536"/>
          </a:xfrm>
        </p:grpSpPr>
        <p:grpSp>
          <p:nvGrpSpPr>
            <p:cNvPr id="77" name="组合 76"/>
            <p:cNvGrpSpPr/>
            <p:nvPr/>
          </p:nvGrpSpPr>
          <p:grpSpPr>
            <a:xfrm>
              <a:off x="814328" y="3219334"/>
              <a:ext cx="4657610" cy="432536"/>
              <a:chOff x="2173927" y="3285519"/>
              <a:chExt cx="5910074" cy="548848"/>
            </a:xfrm>
          </p:grpSpPr>
          <p:grpSp>
            <p:nvGrpSpPr>
              <p:cNvPr id="79" name="组合 78"/>
              <p:cNvGrpSpPr/>
              <p:nvPr/>
            </p:nvGrpSpPr>
            <p:grpSpPr>
              <a:xfrm>
                <a:off x="2173927" y="3285519"/>
                <a:ext cx="5910074" cy="548848"/>
                <a:chOff x="4304043" y="1286668"/>
                <a:chExt cx="13178819" cy="2757793"/>
              </a:xfrm>
              <a:effectLst>
                <a:outerShdw blurRad="381000" dist="254000" dir="8100000" algn="tr" rotWithShape="0">
                  <a:prstClr val="black">
                    <a:alpha val="40000"/>
                  </a:prstClr>
                </a:outerShdw>
              </a:effectLst>
            </p:grpSpPr>
            <p:sp>
              <p:nvSpPr>
                <p:cNvPr id="83" name="圆角矩形 82"/>
                <p:cNvSpPr/>
                <p:nvPr/>
              </p:nvSpPr>
              <p:spPr>
                <a:xfrm>
                  <a:off x="4304043" y="1286668"/>
                  <a:ext cx="1317881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sp>
              <p:nvSpPr>
                <p:cNvPr id="84" name="圆角矩形 83"/>
                <p:cNvSpPr/>
                <p:nvPr/>
              </p:nvSpPr>
              <p:spPr>
                <a:xfrm>
                  <a:off x="4351920" y="1373338"/>
                  <a:ext cx="13130937" cy="258445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82" name="椭圆 81"/>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78" name="TextBox 77"/>
            <p:cNvSpPr txBox="1"/>
            <p:nvPr/>
          </p:nvSpPr>
          <p:spPr>
            <a:xfrm>
              <a:off x="1224125" y="3331792"/>
              <a:ext cx="4247811"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chemeClr val="tx1"/>
                  </a:solidFill>
                </a:rPr>
                <a:t>三是跨时空交流、智力资源共享的服务（学习）平台；</a:t>
              </a:r>
            </a:p>
          </p:txBody>
        </p:sp>
      </p:grpSp>
      <p:grpSp>
        <p:nvGrpSpPr>
          <p:cNvPr id="87" name="组合 86"/>
          <p:cNvGrpSpPr/>
          <p:nvPr/>
        </p:nvGrpSpPr>
        <p:grpSpPr>
          <a:xfrm>
            <a:off x="5603766" y="5843323"/>
            <a:ext cx="5027944" cy="466791"/>
            <a:chOff x="814327" y="3219334"/>
            <a:chExt cx="4660663" cy="432536"/>
          </a:xfrm>
        </p:grpSpPr>
        <p:grpSp>
          <p:nvGrpSpPr>
            <p:cNvPr id="88" name="组合 87"/>
            <p:cNvGrpSpPr/>
            <p:nvPr/>
          </p:nvGrpSpPr>
          <p:grpSpPr>
            <a:xfrm>
              <a:off x="814327" y="3219334"/>
              <a:ext cx="4660663" cy="432536"/>
              <a:chOff x="2173926" y="3285519"/>
              <a:chExt cx="5913949" cy="548848"/>
            </a:xfrm>
          </p:grpSpPr>
          <p:grpSp>
            <p:nvGrpSpPr>
              <p:cNvPr id="90" name="组合 89"/>
              <p:cNvGrpSpPr/>
              <p:nvPr/>
            </p:nvGrpSpPr>
            <p:grpSpPr>
              <a:xfrm>
                <a:off x="2173926" y="3285519"/>
                <a:ext cx="5913949" cy="548848"/>
                <a:chOff x="4304040" y="1286668"/>
                <a:chExt cx="13187457" cy="2757793"/>
              </a:xfrm>
              <a:effectLst>
                <a:outerShdw blurRad="381000" dist="254000" dir="8100000" algn="tr" rotWithShape="0">
                  <a:prstClr val="black">
                    <a:alpha val="40000"/>
                  </a:prstClr>
                </a:outerShdw>
              </a:effectLst>
            </p:grpSpPr>
            <p:sp>
              <p:nvSpPr>
                <p:cNvPr id="96" name="圆角矩形 95"/>
                <p:cNvSpPr/>
                <p:nvPr/>
              </p:nvSpPr>
              <p:spPr>
                <a:xfrm>
                  <a:off x="4304040" y="1286668"/>
                  <a:ext cx="1318745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sp>
              <p:nvSpPr>
                <p:cNvPr id="97" name="圆角矩形 96"/>
                <p:cNvSpPr/>
                <p:nvPr/>
              </p:nvSpPr>
              <p:spPr>
                <a:xfrm>
                  <a:off x="4351923" y="1373344"/>
                  <a:ext cx="13139574" cy="258445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95" name="椭圆 94"/>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chemeClr val="tx1"/>
                  </a:solidFill>
                </a:endParaRPr>
              </a:p>
            </p:txBody>
          </p:sp>
        </p:grpSp>
        <p:sp>
          <p:nvSpPr>
            <p:cNvPr id="89" name="TextBox 88"/>
            <p:cNvSpPr txBox="1"/>
            <p:nvPr/>
          </p:nvSpPr>
          <p:spPr>
            <a:xfrm>
              <a:off x="1224126" y="3331792"/>
              <a:ext cx="4184115" cy="2138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chemeClr val="tx1"/>
                  </a:solidFill>
                </a:rPr>
                <a:t>四是激发内在活力，推动持续发展的创新平台。</a:t>
              </a:r>
            </a:p>
          </p:txBody>
        </p:sp>
      </p:grpSp>
      <p:grpSp>
        <p:nvGrpSpPr>
          <p:cNvPr id="105" name="组合 104"/>
          <p:cNvGrpSpPr/>
          <p:nvPr/>
        </p:nvGrpSpPr>
        <p:grpSpPr>
          <a:xfrm>
            <a:off x="1702718" y="2119016"/>
            <a:ext cx="2007419" cy="2318890"/>
            <a:chOff x="3752573" y="829317"/>
            <a:chExt cx="1506022" cy="1739302"/>
          </a:xfrm>
        </p:grpSpPr>
        <p:grpSp>
          <p:nvGrpSpPr>
            <p:cNvPr id="106" name="组合 105"/>
            <p:cNvGrpSpPr/>
            <p:nvPr/>
          </p:nvGrpSpPr>
          <p:grpSpPr>
            <a:xfrm>
              <a:off x="3752573" y="829317"/>
              <a:ext cx="1506022" cy="1739302"/>
              <a:chOff x="4966841" y="32547"/>
              <a:chExt cx="1506022" cy="1739302"/>
            </a:xfrm>
          </p:grpSpPr>
          <p:sp>
            <p:nvSpPr>
              <p:cNvPr id="108" name="Freeform 27"/>
              <p:cNvSpPr>
                <a:spLocks/>
              </p:cNvSpPr>
              <p:nvPr/>
            </p:nvSpPr>
            <p:spPr bwMode="auto">
              <a:xfrm>
                <a:off x="4966841"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70C0"/>
              </a:solidFill>
              <a:ln w="28575" cap="flat">
                <a:solidFill>
                  <a:schemeClr val="accent4">
                    <a:lumMod val="75000"/>
                  </a:scheme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07" name="TextBox 106"/>
            <p:cNvSpPr txBox="1"/>
            <p:nvPr/>
          </p:nvSpPr>
          <p:spPr>
            <a:xfrm>
              <a:off x="3927091" y="1469438"/>
              <a:ext cx="1184732" cy="450158"/>
            </a:xfrm>
            <a:prstGeom prst="rect">
              <a:avLst/>
            </a:prstGeom>
            <a:noFill/>
          </p:spPr>
          <p:txBody>
            <a:bodyPr wrap="square" rtlCol="0">
              <a:spAutoFit/>
            </a:bodyPr>
            <a:lstStyle/>
            <a:p>
              <a:pPr defTabSz="1218895" fontAlgn="auto">
                <a:spcBef>
                  <a:spcPts val="0"/>
                </a:spcBef>
                <a:spcAft>
                  <a:spcPts val="0"/>
                </a:spcAft>
                <a:defRPr/>
              </a:pPr>
              <a:r>
                <a:rPr lang="zh-CN" altLang="en-US" sz="3300" kern="0" dirty="0">
                  <a:solidFill>
                    <a:schemeClr val="bg1"/>
                  </a:solidFill>
                  <a:latin typeface="微软雅黑"/>
                  <a:ea typeface="微软雅黑"/>
                </a:rPr>
                <a:t>一平台</a:t>
              </a:r>
            </a:p>
          </p:txBody>
        </p:sp>
      </p:grpSp>
      <p:sp>
        <p:nvSpPr>
          <p:cNvPr id="110" name="TextBox 109"/>
          <p:cNvSpPr txBox="1"/>
          <p:nvPr/>
        </p:nvSpPr>
        <p:spPr>
          <a:xfrm>
            <a:off x="1054646" y="4881567"/>
            <a:ext cx="3528392" cy="492443"/>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现代信息技术平台</a:t>
            </a:r>
          </a:p>
        </p:txBody>
      </p:sp>
    </p:spTree>
    <p:extLst>
      <p:ext uri="{BB962C8B-B14F-4D97-AF65-F5344CB8AC3E}">
        <p14:creationId xmlns:p14="http://schemas.microsoft.com/office/powerpoint/2010/main" val="174126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1000" fill="hold"/>
                                        <p:tgtEl>
                                          <p:spTgt spid="105"/>
                                        </p:tgtEl>
                                        <p:attrNameLst>
                                          <p:attrName>ppt_w</p:attrName>
                                        </p:attrNameLst>
                                      </p:cBhvr>
                                      <p:tavLst>
                                        <p:tav tm="0">
                                          <p:val>
                                            <p:fltVal val="0"/>
                                          </p:val>
                                        </p:tav>
                                        <p:tav tm="100000">
                                          <p:val>
                                            <p:strVal val="#ppt_w"/>
                                          </p:val>
                                        </p:tav>
                                      </p:tavLst>
                                    </p:anim>
                                    <p:anim calcmode="lin" valueType="num">
                                      <p:cBhvr>
                                        <p:cTn id="8" dur="1000" fill="hold"/>
                                        <p:tgtEl>
                                          <p:spTgt spid="105"/>
                                        </p:tgtEl>
                                        <p:attrNameLst>
                                          <p:attrName>ppt_h</p:attrName>
                                        </p:attrNameLst>
                                      </p:cBhvr>
                                      <p:tavLst>
                                        <p:tav tm="0">
                                          <p:val>
                                            <p:fltVal val="0"/>
                                          </p:val>
                                        </p:tav>
                                        <p:tav tm="100000">
                                          <p:val>
                                            <p:strVal val="#ppt_h"/>
                                          </p:val>
                                        </p:tav>
                                      </p:tavLst>
                                    </p:anim>
                                    <p:anim calcmode="lin" valueType="num">
                                      <p:cBhvr>
                                        <p:cTn id="9"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10"/>
                                        </p:tgtEl>
                                        <p:attrNameLst>
                                          <p:attrName>style.visibility</p:attrName>
                                        </p:attrNameLst>
                                      </p:cBhvr>
                                      <p:to>
                                        <p:strVal val="visible"/>
                                      </p:to>
                                    </p:set>
                                    <p:anim calcmode="lin" valueType="num">
                                      <p:cBhvr>
                                        <p:cTn id="14" dur="500" fill="hold"/>
                                        <p:tgtEl>
                                          <p:spTgt spid="110"/>
                                        </p:tgtEl>
                                        <p:attrNameLst>
                                          <p:attrName>ppt_w</p:attrName>
                                        </p:attrNameLst>
                                      </p:cBhvr>
                                      <p:tavLst>
                                        <p:tav tm="0">
                                          <p:val>
                                            <p:fltVal val="0"/>
                                          </p:val>
                                        </p:tav>
                                        <p:tav tm="100000">
                                          <p:val>
                                            <p:strVal val="#ppt_w"/>
                                          </p:val>
                                        </p:tav>
                                      </p:tavLst>
                                    </p:anim>
                                    <p:anim calcmode="lin" valueType="num">
                                      <p:cBhvr>
                                        <p:cTn id="15" dur="500" fill="hold"/>
                                        <p:tgtEl>
                                          <p:spTgt spid="110"/>
                                        </p:tgtEl>
                                        <p:attrNameLst>
                                          <p:attrName>ppt_h</p:attrName>
                                        </p:attrNameLst>
                                      </p:cBhvr>
                                      <p:tavLst>
                                        <p:tav tm="0">
                                          <p:val>
                                            <p:fltVal val="0"/>
                                          </p:val>
                                        </p:tav>
                                        <p:tav tm="100000">
                                          <p:val>
                                            <p:strVal val="#ppt_h"/>
                                          </p:val>
                                        </p:tav>
                                      </p:tavLst>
                                    </p:anim>
                                    <p:animEffect transition="in" filter="fade">
                                      <p:cBhvr>
                                        <p:cTn id="16" dur="500"/>
                                        <p:tgtEl>
                                          <p:spTgt spid="110"/>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p:tgtEl>
                                          <p:spTgt spid="55"/>
                                        </p:tgtEl>
                                        <p:attrNameLst>
                                          <p:attrName>ppt_y</p:attrName>
                                        </p:attrNameLst>
                                      </p:cBhvr>
                                      <p:tavLst>
                                        <p:tav tm="0">
                                          <p:val>
                                            <p:strVal val="#ppt_y+#ppt_h*1.125000"/>
                                          </p:val>
                                        </p:tav>
                                        <p:tav tm="100000">
                                          <p:val>
                                            <p:strVal val="#ppt_y"/>
                                          </p:val>
                                        </p:tav>
                                      </p:tavLst>
                                    </p:anim>
                                    <p:animEffect transition="in" filter="wipe(up)">
                                      <p:cBhvr>
                                        <p:cTn id="21" dur="500"/>
                                        <p:tgtEl>
                                          <p:spTgt spid="5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350"/>
                                        <p:tgtEl>
                                          <p:spTgt spid="58"/>
                                        </p:tgtEl>
                                        <p:attrNameLst>
                                          <p:attrName>ppt_x</p:attrName>
                                        </p:attrNameLst>
                                      </p:cBhvr>
                                      <p:tavLst>
                                        <p:tav tm="0">
                                          <p:val>
                                            <p:strVal val="#ppt_x-#ppt_w*1.125000"/>
                                          </p:val>
                                        </p:tav>
                                        <p:tav tm="100000">
                                          <p:val>
                                            <p:strVal val="#ppt_x"/>
                                          </p:val>
                                        </p:tav>
                                      </p:tavLst>
                                    </p:anim>
                                    <p:animEffect transition="in" filter="wipe(right)">
                                      <p:cBhvr>
                                        <p:cTn id="34" dur="350"/>
                                        <p:tgtEl>
                                          <p:spTgt spid="58"/>
                                        </p:tgtEl>
                                      </p:cBhvr>
                                    </p:animEffect>
                                  </p:childTnLst>
                                </p:cTn>
                              </p:par>
                              <p:par>
                                <p:cTn id="35" presetID="12" presetClass="entr" presetSubtype="8" fill="hold" nodeType="withEffect">
                                  <p:stCondLst>
                                    <p:cond delay="10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350"/>
                                        <p:tgtEl>
                                          <p:spTgt spid="69"/>
                                        </p:tgtEl>
                                        <p:attrNameLst>
                                          <p:attrName>ppt_x</p:attrName>
                                        </p:attrNameLst>
                                      </p:cBhvr>
                                      <p:tavLst>
                                        <p:tav tm="0">
                                          <p:val>
                                            <p:strVal val="#ppt_x-#ppt_w*1.125000"/>
                                          </p:val>
                                        </p:tav>
                                        <p:tav tm="100000">
                                          <p:val>
                                            <p:strVal val="#ppt_x"/>
                                          </p:val>
                                        </p:tav>
                                      </p:tavLst>
                                    </p:anim>
                                    <p:animEffect transition="in" filter="wipe(right)">
                                      <p:cBhvr>
                                        <p:cTn id="38" dur="350"/>
                                        <p:tgtEl>
                                          <p:spTgt spid="69"/>
                                        </p:tgtEl>
                                      </p:cBhvr>
                                    </p:animEffect>
                                  </p:childTnLst>
                                </p:cTn>
                              </p:par>
                              <p:par>
                                <p:cTn id="39" presetID="12" presetClass="entr" presetSubtype="8" fill="hold" nodeType="withEffect">
                                  <p:stCondLst>
                                    <p:cond delay="20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350"/>
                                        <p:tgtEl>
                                          <p:spTgt spid="76"/>
                                        </p:tgtEl>
                                        <p:attrNameLst>
                                          <p:attrName>ppt_x</p:attrName>
                                        </p:attrNameLst>
                                      </p:cBhvr>
                                      <p:tavLst>
                                        <p:tav tm="0">
                                          <p:val>
                                            <p:strVal val="#ppt_x-#ppt_w*1.125000"/>
                                          </p:val>
                                        </p:tav>
                                        <p:tav tm="100000">
                                          <p:val>
                                            <p:strVal val="#ppt_x"/>
                                          </p:val>
                                        </p:tav>
                                      </p:tavLst>
                                    </p:anim>
                                    <p:animEffect transition="in" filter="wipe(right)">
                                      <p:cBhvr>
                                        <p:cTn id="42" dur="350"/>
                                        <p:tgtEl>
                                          <p:spTgt spid="76"/>
                                        </p:tgtEl>
                                      </p:cBhvr>
                                    </p:animEffect>
                                  </p:childTnLst>
                                </p:cTn>
                              </p:par>
                              <p:par>
                                <p:cTn id="43" presetID="12" presetClass="entr" presetSubtype="8" fill="hold" nodeType="withEffect">
                                  <p:stCondLst>
                                    <p:cond delay="3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350"/>
                                        <p:tgtEl>
                                          <p:spTgt spid="87"/>
                                        </p:tgtEl>
                                        <p:attrNameLst>
                                          <p:attrName>ppt_x</p:attrName>
                                        </p:attrNameLst>
                                      </p:cBhvr>
                                      <p:tavLst>
                                        <p:tav tm="0">
                                          <p:val>
                                            <p:strVal val="#ppt_x-#ppt_w*1.125000"/>
                                          </p:val>
                                        </p:tav>
                                        <p:tav tm="100000">
                                          <p:val>
                                            <p:strVal val="#ppt_x"/>
                                          </p:val>
                                        </p:tav>
                                      </p:tavLst>
                                    </p:anim>
                                    <p:animEffect transition="in" filter="wipe(right)">
                                      <p:cBhvr>
                                        <p:cTn id="46" dur="3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55" grpId="0"/>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3076409" y="7318226"/>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cxnSp>
        <p:nvCxnSpPr>
          <p:cNvPr id="41" name="直接连接符 40"/>
          <p:cNvCxnSpPr/>
          <p:nvPr/>
        </p:nvCxnSpPr>
        <p:spPr>
          <a:xfrm>
            <a:off x="1251149" y="4246807"/>
            <a:ext cx="374392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58702" y="4449519"/>
            <a:ext cx="2995877" cy="984885"/>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纵横联动全覆盖质量改进螺旋</a:t>
            </a:r>
          </a:p>
        </p:txBody>
      </p:sp>
      <p:grpSp>
        <p:nvGrpSpPr>
          <p:cNvPr id="43" name="组合 42"/>
          <p:cNvGrpSpPr/>
          <p:nvPr/>
        </p:nvGrpSpPr>
        <p:grpSpPr>
          <a:xfrm>
            <a:off x="2246115" y="2360058"/>
            <a:ext cx="1596026" cy="1596603"/>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2206774" y="2963801"/>
            <a:ext cx="1676256" cy="507831"/>
          </a:xfrm>
          <a:prstGeom prst="rect">
            <a:avLst/>
          </a:prstGeom>
          <a:noFill/>
        </p:spPr>
        <p:txBody>
          <a:bodyPr wrap="square" lIns="0" tIns="0" rIns="0" bIns="0" rtlCol="0">
            <a:spAutoFit/>
          </a:bodyPr>
          <a:lstStyle/>
          <a:p>
            <a:pPr algn="ctr"/>
            <a:r>
              <a:rPr lang="zh-CN" altLang="en-US" sz="3300" b="1" dirty="0">
                <a:solidFill>
                  <a:srgbClr val="0070C0"/>
                </a:solidFill>
                <a:latin typeface="微软雅黑" pitchFamily="34" charset="-122"/>
                <a:ea typeface="微软雅黑" pitchFamily="34" charset="-122"/>
              </a:rPr>
              <a:t>运行</a:t>
            </a:r>
          </a:p>
        </p:txBody>
      </p:sp>
      <p:sp>
        <p:nvSpPr>
          <p:cNvPr id="47" name="矩形 47"/>
          <p:cNvSpPr>
            <a:spLocks noChangeArrowheads="1"/>
          </p:cNvSpPr>
          <p:nvPr/>
        </p:nvSpPr>
        <p:spPr bwMode="auto">
          <a:xfrm>
            <a:off x="5231110" y="1197546"/>
            <a:ext cx="6264696" cy="4583538"/>
          </a:xfrm>
          <a:prstGeom prst="rect">
            <a:avLst/>
          </a:prstGeom>
          <a:noFill/>
          <a:ln>
            <a:noFill/>
          </a:ln>
          <a:extLst/>
        </p:spPr>
        <p:txBody>
          <a:bodyPr wrap="square" lIns="121890" tIns="60948" rIns="121890" bIns="60948">
            <a:spAutoFit/>
          </a:bodyPr>
          <a:lstStyle/>
          <a:p>
            <a:pPr marL="285750" indent="-285750" defTabSz="1219048" fontAlgn="auto">
              <a:lnSpc>
                <a:spcPct val="150000"/>
              </a:lnSpc>
              <a:spcAft>
                <a:spcPts val="0"/>
              </a:spcAft>
              <a:buFont typeface="Arial" pitchFamily="34" charset="0"/>
              <a:buChar char="•"/>
              <a:defRPr/>
            </a:pPr>
            <a:r>
              <a:rPr lang="zh-CN" altLang="en-US" sz="1500" dirty="0">
                <a:latin typeface="微软雅黑" pitchFamily="34" charset="-122"/>
                <a:ea typeface="微软雅黑" pitchFamily="34" charset="-122"/>
                <a:sym typeface="微软雅黑" pitchFamily="34" charset="-122"/>
              </a:rPr>
              <a:t>质量改进螺旋是内部质量保证体系的</a:t>
            </a:r>
            <a:r>
              <a:rPr lang="zh-CN" altLang="en-US" sz="1500" b="1" dirty="0">
                <a:solidFill>
                  <a:schemeClr val="accent1"/>
                </a:solidFill>
                <a:latin typeface="微软雅黑" pitchFamily="34" charset="-122"/>
                <a:ea typeface="微软雅黑" pitchFamily="34" charset="-122"/>
                <a:sym typeface="微软雅黑" pitchFamily="34" charset="-122"/>
              </a:rPr>
              <a:t>基本单元</a:t>
            </a:r>
            <a:r>
              <a:rPr lang="zh-CN" altLang="en-US" sz="1500" dirty="0">
                <a:latin typeface="微软雅黑" pitchFamily="34" charset="-122"/>
                <a:ea typeface="微软雅黑" pitchFamily="34" charset="-122"/>
                <a:sym typeface="微软雅黑" pitchFamily="34" charset="-122"/>
              </a:rPr>
              <a:t>；</a:t>
            </a:r>
          </a:p>
          <a:p>
            <a:pPr marL="285750" indent="-285750" defTabSz="1219048" fontAlgn="auto">
              <a:lnSpc>
                <a:spcPct val="150000"/>
              </a:lnSpc>
              <a:spcAft>
                <a:spcPts val="0"/>
              </a:spcAft>
              <a:buFont typeface="Arial" pitchFamily="34" charset="0"/>
              <a:buChar char="•"/>
              <a:defRPr/>
            </a:pPr>
            <a:r>
              <a:rPr lang="zh-CN" altLang="en-US" sz="1500" dirty="0">
                <a:latin typeface="微软雅黑" pitchFamily="34" charset="-122"/>
                <a:ea typeface="微软雅黑" pitchFamily="34" charset="-122"/>
                <a:sym typeface="微软雅黑" pitchFamily="34" charset="-122"/>
              </a:rPr>
              <a:t>质量改进螺旋是内部质量保证体系运行的</a:t>
            </a:r>
            <a:r>
              <a:rPr lang="zh-CN" altLang="en-US" sz="1500" b="1" dirty="0">
                <a:solidFill>
                  <a:schemeClr val="accent1"/>
                </a:solidFill>
                <a:latin typeface="微软雅黑" pitchFamily="34" charset="-122"/>
                <a:ea typeface="微软雅黑" pitchFamily="34" charset="-122"/>
                <a:sym typeface="微软雅黑" pitchFamily="34" charset="-122"/>
              </a:rPr>
              <a:t>基本流程</a:t>
            </a:r>
            <a:r>
              <a:rPr lang="zh-CN" altLang="en-US" sz="1500" dirty="0">
                <a:latin typeface="微软雅黑" pitchFamily="34" charset="-122"/>
                <a:ea typeface="微软雅黑" pitchFamily="34" charset="-122"/>
                <a:sym typeface="微软雅黑" pitchFamily="34" charset="-122"/>
              </a:rPr>
              <a:t>；</a:t>
            </a:r>
          </a:p>
          <a:p>
            <a:pPr marL="285750" indent="-285750" defTabSz="1219048" fontAlgn="auto">
              <a:lnSpc>
                <a:spcPct val="150000"/>
              </a:lnSpc>
              <a:spcAft>
                <a:spcPts val="0"/>
              </a:spcAft>
              <a:buFont typeface="Arial" pitchFamily="34" charset="0"/>
              <a:buChar char="•"/>
              <a:defRPr/>
            </a:pPr>
            <a:r>
              <a:rPr lang="zh-CN" altLang="en-US" sz="1500" dirty="0">
                <a:latin typeface="微软雅黑" pitchFamily="34" charset="-122"/>
                <a:ea typeface="微软雅黑" pitchFamily="34" charset="-122"/>
                <a:sym typeface="微软雅黑" pitchFamily="34" charset="-122"/>
              </a:rPr>
              <a:t>质量改进螺旋</a:t>
            </a:r>
            <a:r>
              <a:rPr lang="zh-CN" altLang="en-US" sz="1500" b="1" dirty="0">
                <a:solidFill>
                  <a:schemeClr val="accent1"/>
                </a:solidFill>
                <a:latin typeface="微软雅黑" pitchFamily="34" charset="-122"/>
                <a:ea typeface="微软雅黑" pitchFamily="34" charset="-122"/>
                <a:sym typeface="微软雅黑" pitchFamily="34" charset="-122"/>
              </a:rPr>
              <a:t>网络化全覆盖</a:t>
            </a:r>
            <a:r>
              <a:rPr lang="zh-CN" altLang="en-US" sz="1500" dirty="0">
                <a:latin typeface="微软雅黑" pitchFamily="34" charset="-122"/>
                <a:ea typeface="微软雅黑" pitchFamily="34" charset="-122"/>
                <a:sym typeface="微软雅黑" pitchFamily="34" charset="-122"/>
              </a:rPr>
              <a:t>（包括组织和个人），覆盖纵向五系统与横向五层面，“串接”纵横，经由大大小小螺旋上的诊断和改进的交叉感应，实现纵横联动、网络化全覆盖；</a:t>
            </a:r>
          </a:p>
          <a:p>
            <a:pPr marL="285750" indent="-285750" defTabSz="1219048" fontAlgn="auto">
              <a:lnSpc>
                <a:spcPct val="150000"/>
              </a:lnSpc>
              <a:spcAft>
                <a:spcPts val="0"/>
              </a:spcAft>
              <a:buFont typeface="Arial" pitchFamily="34" charset="0"/>
              <a:buChar char="•"/>
              <a:defRPr/>
            </a:pPr>
            <a:r>
              <a:rPr lang="zh-CN" altLang="en-US" sz="1500" dirty="0">
                <a:latin typeface="微软雅黑" pitchFamily="34" charset="-122"/>
                <a:ea typeface="微软雅黑" pitchFamily="34" charset="-122"/>
                <a:sym typeface="微软雅黑" pitchFamily="34" charset="-122"/>
              </a:rPr>
              <a:t>每一个部门或个人是一个质量保证主体，</a:t>
            </a:r>
            <a:r>
              <a:rPr lang="zh-CN" altLang="en-US" sz="1500" b="1" dirty="0">
                <a:solidFill>
                  <a:schemeClr val="accent1"/>
                </a:solidFill>
                <a:latin typeface="微软雅黑" pitchFamily="34" charset="-122"/>
                <a:ea typeface="微软雅黑" pitchFamily="34" charset="-122"/>
                <a:sym typeface="微软雅黑" pitchFamily="34" charset="-122"/>
              </a:rPr>
              <a:t>每个质量保证主体形成一个质量改进螺旋</a:t>
            </a:r>
            <a:r>
              <a:rPr lang="zh-CN" altLang="en-US" sz="1500" dirty="0">
                <a:latin typeface="微软雅黑" pitchFamily="34" charset="-122"/>
                <a:ea typeface="微软雅黑" pitchFamily="34" charset="-122"/>
                <a:sym typeface="微软雅黑" pitchFamily="34" charset="-122"/>
              </a:rPr>
              <a:t>；</a:t>
            </a:r>
          </a:p>
          <a:p>
            <a:pPr marL="285750" indent="-285750" defTabSz="1219048" fontAlgn="auto">
              <a:lnSpc>
                <a:spcPct val="150000"/>
              </a:lnSpc>
              <a:spcAft>
                <a:spcPts val="0"/>
              </a:spcAft>
              <a:buFont typeface="Arial" pitchFamily="34" charset="0"/>
              <a:buChar char="•"/>
              <a:defRPr/>
            </a:pPr>
            <a:r>
              <a:rPr lang="zh-CN" altLang="en-US" sz="1500" dirty="0">
                <a:latin typeface="微软雅黑" pitchFamily="34" charset="-122"/>
                <a:ea typeface="微软雅黑" pitchFamily="34" charset="-122"/>
                <a:sym typeface="微软雅黑" pitchFamily="34" charset="-122"/>
              </a:rPr>
              <a:t>质量改进螺旋呈现</a:t>
            </a:r>
            <a:r>
              <a:rPr lang="zh-CN" altLang="en-US" sz="1500" b="1" dirty="0">
                <a:solidFill>
                  <a:schemeClr val="accent1"/>
                </a:solidFill>
                <a:latin typeface="微软雅黑" pitchFamily="34" charset="-122"/>
                <a:ea typeface="微软雅黑" pitchFamily="34" charset="-122"/>
                <a:sym typeface="微软雅黑" pitchFamily="34" charset="-122"/>
              </a:rPr>
              <a:t>大环叠小环</a:t>
            </a:r>
            <a:r>
              <a:rPr lang="zh-CN" altLang="en-US" sz="1500" dirty="0">
                <a:latin typeface="微软雅黑" pitchFamily="34" charset="-122"/>
                <a:ea typeface="微软雅黑" pitchFamily="34" charset="-122"/>
                <a:sym typeface="微软雅黑" pitchFamily="34" charset="-122"/>
              </a:rPr>
              <a:t>的形态，大环是上一层面的质量改进螺旋，小环是下一层面的质量改进螺旋，</a:t>
            </a:r>
            <a:r>
              <a:rPr lang="zh-CN" altLang="en-US" sz="1500" b="1" dirty="0">
                <a:solidFill>
                  <a:schemeClr val="accent1"/>
                </a:solidFill>
                <a:latin typeface="微软雅黑" pitchFamily="34" charset="-122"/>
                <a:ea typeface="微软雅黑" pitchFamily="34" charset="-122"/>
                <a:sym typeface="微软雅黑" pitchFamily="34" charset="-122"/>
              </a:rPr>
              <a:t>叠交（相交）于“诊断”与“改进”</a:t>
            </a:r>
            <a:r>
              <a:rPr lang="zh-CN" altLang="en-US" sz="1500" dirty="0">
                <a:latin typeface="微软雅黑" pitchFamily="34" charset="-122"/>
                <a:ea typeface="微软雅黑" pitchFamily="34" charset="-122"/>
                <a:sym typeface="微软雅黑" pitchFamily="34" charset="-122"/>
              </a:rPr>
              <a:t>；上一层面的“果”往往是下一层面的“因”；由此产生的自我诊断将是常态的，调整改进将是及时的；</a:t>
            </a:r>
          </a:p>
          <a:p>
            <a:pPr marL="285750" indent="-285750" defTabSz="1219048" fontAlgn="auto">
              <a:lnSpc>
                <a:spcPct val="150000"/>
              </a:lnSpc>
              <a:spcAft>
                <a:spcPts val="0"/>
              </a:spcAft>
              <a:buFont typeface="Arial" pitchFamily="34" charset="0"/>
              <a:buChar char="•"/>
              <a:defRPr/>
            </a:pPr>
            <a:r>
              <a:rPr lang="zh-CN" altLang="en-US" sz="1500" b="1" dirty="0">
                <a:solidFill>
                  <a:schemeClr val="accent1"/>
                </a:solidFill>
                <a:latin typeface="微软雅黑" pitchFamily="34" charset="-122"/>
                <a:ea typeface="微软雅黑" pitchFamily="34" charset="-122"/>
                <a:sym typeface="微软雅黑" pitchFamily="34" charset="-122"/>
              </a:rPr>
              <a:t>质量改进螺旋从目标、标准开始</a:t>
            </a:r>
            <a:r>
              <a:rPr lang="zh-CN" altLang="en-US" sz="1500" dirty="0">
                <a:latin typeface="微软雅黑" pitchFamily="34" charset="-122"/>
                <a:ea typeface="微软雅黑" pitchFamily="34" charset="-122"/>
                <a:sym typeface="微软雅黑" pitchFamily="34" charset="-122"/>
              </a:rPr>
              <a:t>，通过纵向和横向体系化的目标、标准（指标）形成的目标“链”（体系）、标准“链”（体系）</a:t>
            </a:r>
          </a:p>
        </p:txBody>
      </p:sp>
    </p:spTree>
    <p:extLst>
      <p:ext uri="{BB962C8B-B14F-4D97-AF65-F5344CB8AC3E}">
        <p14:creationId xmlns:p14="http://schemas.microsoft.com/office/powerpoint/2010/main" val="1233518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53" presetClass="entr" presetSubtype="52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fltVal val="0.5"/>
                                          </p:val>
                                        </p:tav>
                                        <p:tav tm="100000">
                                          <p:val>
                                            <p:strVal val="#ppt_x"/>
                                          </p:val>
                                        </p:tav>
                                      </p:tavLst>
                                    </p:anim>
                                    <p:anim calcmode="lin" valueType="num">
                                      <p:cBhvr>
                                        <p:cTn id="19" dur="500" fill="hold"/>
                                        <p:tgtEl>
                                          <p:spTgt spid="43"/>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strVal val="#ppt_x"/>
                                          </p:val>
                                        </p:tav>
                                        <p:tav tm="100000">
                                          <p:val>
                                            <p:strVal val="#ppt_x"/>
                                          </p:val>
                                        </p:tav>
                                      </p:tavLst>
                                    </p:anim>
                                    <p:anim calcmode="lin" valueType="num">
                                      <p:cBhvr>
                                        <p:cTn id="25" dur="5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6" presetClass="entr" presetSubtype="37"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outVertical)">
                                      <p:cBhvr>
                                        <p:cTn id="29" dur="500"/>
                                        <p:tgtEl>
                                          <p:spTgt spid="4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12" presetClass="entr" presetSubtype="4" fill="hold" grpId="0" nodeType="withEffect">
                                  <p:stCondLst>
                                    <p:cond delay="20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p:tgtEl>
                                          <p:spTgt spid="47"/>
                                        </p:tgtEl>
                                        <p:attrNameLst>
                                          <p:attrName>ppt_y</p:attrName>
                                        </p:attrNameLst>
                                      </p:cBhvr>
                                      <p:tavLst>
                                        <p:tav tm="0">
                                          <p:val>
                                            <p:strVal val="#ppt_y+#ppt_h*1.125000"/>
                                          </p:val>
                                        </p:tav>
                                        <p:tav tm="100000">
                                          <p:val>
                                            <p:strVal val="#ppt_y"/>
                                          </p:val>
                                        </p:tav>
                                      </p:tavLst>
                                    </p:anim>
                                    <p:animEffect transition="in" filter="wipe(up)">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42"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85" name="TextBox 84"/>
          <p:cNvSpPr txBox="1"/>
          <p:nvPr/>
        </p:nvSpPr>
        <p:spPr>
          <a:xfrm>
            <a:off x="3076409" y="7318226"/>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35" name="矩形 47"/>
          <p:cNvSpPr>
            <a:spLocks noChangeArrowheads="1"/>
          </p:cNvSpPr>
          <p:nvPr/>
        </p:nvSpPr>
        <p:spPr bwMode="auto">
          <a:xfrm>
            <a:off x="6383238" y="2724834"/>
            <a:ext cx="4248472" cy="1785080"/>
          </a:xfrm>
          <a:prstGeom prst="rect">
            <a:avLst/>
          </a:prstGeom>
          <a:noFill/>
          <a:ln>
            <a:noFill/>
          </a:ln>
          <a:extLst/>
        </p:spPr>
        <p:txBody>
          <a:bodyPr wrap="square" lIns="121890" tIns="60948" rIns="121890" bIns="60948">
            <a:spAutoFit/>
          </a:bodyPr>
          <a:lstStyle/>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质量改进螺旋从目标、标准开始，通过纵向和横向体系化的目标、标准（指标）形成的目标“链”（体系）、标准“链”（体系）</a:t>
            </a:r>
          </a:p>
        </p:txBody>
      </p:sp>
      <p:grpSp>
        <p:nvGrpSpPr>
          <p:cNvPr id="2" name="组合 1"/>
          <p:cNvGrpSpPr/>
          <p:nvPr/>
        </p:nvGrpSpPr>
        <p:grpSpPr>
          <a:xfrm>
            <a:off x="1198663" y="1269555"/>
            <a:ext cx="4176464" cy="5400599"/>
            <a:chOff x="1198663" y="1269555"/>
            <a:chExt cx="4176464" cy="5400599"/>
          </a:xfrm>
        </p:grpSpPr>
        <p:grpSp>
          <p:nvGrpSpPr>
            <p:cNvPr id="13" name="组合 12"/>
            <p:cNvGrpSpPr/>
            <p:nvPr/>
          </p:nvGrpSpPr>
          <p:grpSpPr>
            <a:xfrm>
              <a:off x="1198663" y="1269555"/>
              <a:ext cx="4176464" cy="4896544"/>
              <a:chOff x="233584" y="379007"/>
              <a:chExt cx="3672408" cy="4701094"/>
            </a:xfrm>
          </p:grpSpPr>
          <p:pic>
            <p:nvPicPr>
              <p:cNvPr id="14" name="图片 13"/>
              <p:cNvPicPr>
                <a:picLocks noChangeAspect="1"/>
              </p:cNvPicPr>
              <p:nvPr/>
            </p:nvPicPr>
            <p:blipFill>
              <a:blip r:embed="rId3"/>
              <a:stretch>
                <a:fillRect/>
              </a:stretch>
            </p:blipFill>
            <p:spPr>
              <a:xfrm>
                <a:off x="233584" y="379007"/>
                <a:ext cx="3672408" cy="4701094"/>
              </a:xfrm>
              <a:prstGeom prst="rect">
                <a:avLst/>
              </a:prstGeom>
              <a:ln>
                <a:noFill/>
              </a:ln>
              <a:effectLst>
                <a:outerShdw blurRad="292100" dist="139700" dir="2700000" algn="tl" rotWithShape="0">
                  <a:srgbClr val="333333">
                    <a:alpha val="65000"/>
                  </a:srgbClr>
                </a:outerShdw>
              </a:effectLst>
            </p:spPr>
          </p:pic>
          <p:sp>
            <p:nvSpPr>
              <p:cNvPr id="15" name="文本框 35"/>
              <p:cNvSpPr txBox="1"/>
              <p:nvPr/>
            </p:nvSpPr>
            <p:spPr>
              <a:xfrm>
                <a:off x="2987824" y="3142765"/>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3</a:t>
                </a:r>
                <a:r>
                  <a:rPr lang="zh-CN" altLang="en-US" sz="1200" b="1" dirty="0">
                    <a:solidFill>
                      <a:srgbClr val="0000FF"/>
                    </a:solidFill>
                  </a:rPr>
                  <a:t>设计</a:t>
                </a:r>
              </a:p>
            </p:txBody>
          </p:sp>
          <p:sp>
            <p:nvSpPr>
              <p:cNvPr id="16" name="文本框 36"/>
              <p:cNvSpPr txBox="1"/>
              <p:nvPr/>
            </p:nvSpPr>
            <p:spPr>
              <a:xfrm>
                <a:off x="3099217" y="3475097"/>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4</a:t>
                </a:r>
                <a:r>
                  <a:rPr lang="zh-CN" altLang="en-US" sz="1200" b="1" dirty="0">
                    <a:solidFill>
                      <a:srgbClr val="0000FF"/>
                    </a:solidFill>
                  </a:rPr>
                  <a:t>组织</a:t>
                </a:r>
              </a:p>
            </p:txBody>
          </p:sp>
          <p:sp>
            <p:nvSpPr>
              <p:cNvPr id="17" name="文本框 37"/>
              <p:cNvSpPr txBox="1"/>
              <p:nvPr/>
            </p:nvSpPr>
            <p:spPr>
              <a:xfrm>
                <a:off x="2955939" y="3836758"/>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5</a:t>
                </a:r>
                <a:r>
                  <a:rPr lang="zh-CN" altLang="en-US" sz="1200" b="1" dirty="0">
                    <a:solidFill>
                      <a:srgbClr val="0000FF"/>
                    </a:solidFill>
                  </a:rPr>
                  <a:t>实施</a:t>
                </a:r>
              </a:p>
            </p:txBody>
          </p:sp>
          <p:sp>
            <p:nvSpPr>
              <p:cNvPr id="18" name="文本框 38"/>
              <p:cNvSpPr txBox="1"/>
              <p:nvPr/>
            </p:nvSpPr>
            <p:spPr>
              <a:xfrm>
                <a:off x="2483913" y="4174334"/>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6</a:t>
                </a:r>
                <a:r>
                  <a:rPr lang="zh-CN" altLang="en-US" sz="1200" b="1" dirty="0">
                    <a:solidFill>
                      <a:srgbClr val="0000FF"/>
                    </a:solidFill>
                  </a:rPr>
                  <a:t>诊断</a:t>
                </a:r>
              </a:p>
            </p:txBody>
          </p:sp>
          <p:sp>
            <p:nvSpPr>
              <p:cNvPr id="19" name="文本框 39"/>
              <p:cNvSpPr txBox="1"/>
              <p:nvPr/>
            </p:nvSpPr>
            <p:spPr>
              <a:xfrm>
                <a:off x="1808402" y="4192806"/>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7</a:t>
                </a:r>
                <a:r>
                  <a:rPr lang="zh-CN" altLang="en-US" sz="1200" b="1" dirty="0">
                    <a:solidFill>
                      <a:srgbClr val="0000FF"/>
                    </a:solidFill>
                  </a:rPr>
                  <a:t>学习</a:t>
                </a:r>
              </a:p>
            </p:txBody>
          </p:sp>
          <p:sp>
            <p:nvSpPr>
              <p:cNvPr id="20" name="文本框 40"/>
              <p:cNvSpPr txBox="1"/>
              <p:nvPr/>
            </p:nvSpPr>
            <p:spPr>
              <a:xfrm>
                <a:off x="1169834" y="4124412"/>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8</a:t>
                </a:r>
                <a:r>
                  <a:rPr lang="zh-CN" altLang="en-US" sz="1200" b="1" dirty="0">
                    <a:solidFill>
                      <a:srgbClr val="0000FF"/>
                    </a:solidFill>
                  </a:rPr>
                  <a:t>创新</a:t>
                </a:r>
              </a:p>
            </p:txBody>
          </p:sp>
          <p:sp>
            <p:nvSpPr>
              <p:cNvPr id="21" name="文本框 41"/>
              <p:cNvSpPr txBox="1"/>
              <p:nvPr/>
            </p:nvSpPr>
            <p:spPr>
              <a:xfrm>
                <a:off x="593770" y="3788689"/>
                <a:ext cx="576064"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9</a:t>
                </a:r>
                <a:r>
                  <a:rPr lang="zh-CN" altLang="en-US" sz="1200" b="1" dirty="0">
                    <a:solidFill>
                      <a:srgbClr val="0000FF"/>
                    </a:solidFill>
                  </a:rPr>
                  <a:t>存储</a:t>
                </a:r>
              </a:p>
            </p:txBody>
          </p:sp>
          <p:sp>
            <p:nvSpPr>
              <p:cNvPr id="22" name="文本框 42"/>
              <p:cNvSpPr txBox="1"/>
              <p:nvPr/>
            </p:nvSpPr>
            <p:spPr>
              <a:xfrm>
                <a:off x="377600" y="3153781"/>
                <a:ext cx="648072"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10</a:t>
                </a:r>
                <a:r>
                  <a:rPr lang="zh-CN" altLang="en-US" sz="1200" b="1" dirty="0">
                    <a:solidFill>
                      <a:srgbClr val="0000FF"/>
                    </a:solidFill>
                  </a:rPr>
                  <a:t>改进</a:t>
                </a:r>
              </a:p>
            </p:txBody>
          </p:sp>
          <p:sp>
            <p:nvSpPr>
              <p:cNvPr id="23" name="文本框 43"/>
              <p:cNvSpPr txBox="1"/>
              <p:nvPr/>
            </p:nvSpPr>
            <p:spPr>
              <a:xfrm>
                <a:off x="2475930" y="2854410"/>
                <a:ext cx="549761" cy="253684"/>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2</a:t>
                </a:r>
                <a:r>
                  <a:rPr lang="zh-CN" altLang="en-US" sz="1200" b="1" dirty="0">
                    <a:solidFill>
                      <a:srgbClr val="0000FF"/>
                    </a:solidFill>
                  </a:rPr>
                  <a:t>标准</a:t>
                </a:r>
              </a:p>
            </p:txBody>
          </p:sp>
          <p:sp>
            <p:nvSpPr>
              <p:cNvPr id="24" name="文本框 44"/>
              <p:cNvSpPr txBox="1"/>
              <p:nvPr/>
            </p:nvSpPr>
            <p:spPr>
              <a:xfrm>
                <a:off x="1700916" y="2738790"/>
                <a:ext cx="648072" cy="276999"/>
              </a:xfrm>
              <a:prstGeom prst="rect">
                <a:avLst/>
              </a:prstGeom>
              <a:solidFill>
                <a:srgbClr val="FFFF00"/>
              </a:solidFill>
              <a:ln>
                <a:solidFill>
                  <a:schemeClr val="accent1">
                    <a:shade val="50000"/>
                  </a:schemeClr>
                </a:solidFill>
              </a:ln>
            </p:spPr>
            <p:txBody>
              <a:bodyPr wrap="square" rtlCol="0">
                <a:spAutoFit/>
              </a:bodyPr>
              <a:lstStyle/>
              <a:p>
                <a:r>
                  <a:rPr lang="en-US" altLang="zh-CN" sz="1200" b="1" dirty="0">
                    <a:solidFill>
                      <a:srgbClr val="0000FF"/>
                    </a:solidFill>
                  </a:rPr>
                  <a:t>1</a:t>
                </a:r>
                <a:r>
                  <a:rPr lang="zh-CN" altLang="en-US" sz="1200" b="1" dirty="0">
                    <a:solidFill>
                      <a:srgbClr val="0000FF"/>
                    </a:solidFill>
                  </a:rPr>
                  <a:t>目标</a:t>
                </a:r>
              </a:p>
            </p:txBody>
          </p:sp>
          <p:sp>
            <p:nvSpPr>
              <p:cNvPr id="25" name="文本框 45"/>
              <p:cNvSpPr txBox="1"/>
              <p:nvPr/>
            </p:nvSpPr>
            <p:spPr>
              <a:xfrm>
                <a:off x="741555" y="2027824"/>
                <a:ext cx="496641"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目标</a:t>
                </a:r>
              </a:p>
            </p:txBody>
          </p:sp>
          <p:sp>
            <p:nvSpPr>
              <p:cNvPr id="26" name="文本框 46"/>
              <p:cNvSpPr txBox="1"/>
              <p:nvPr/>
            </p:nvSpPr>
            <p:spPr>
              <a:xfrm>
                <a:off x="1880409" y="1420399"/>
                <a:ext cx="504057"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标准</a:t>
                </a:r>
              </a:p>
            </p:txBody>
          </p:sp>
          <p:sp>
            <p:nvSpPr>
              <p:cNvPr id="27" name="文本框 47"/>
              <p:cNvSpPr txBox="1"/>
              <p:nvPr/>
            </p:nvSpPr>
            <p:spPr>
              <a:xfrm>
                <a:off x="2557995" y="1420399"/>
                <a:ext cx="502439"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设计</a:t>
                </a:r>
              </a:p>
            </p:txBody>
          </p:sp>
          <p:sp>
            <p:nvSpPr>
              <p:cNvPr id="28" name="文本框 48"/>
              <p:cNvSpPr txBox="1"/>
              <p:nvPr/>
            </p:nvSpPr>
            <p:spPr>
              <a:xfrm>
                <a:off x="3104611" y="1656433"/>
                <a:ext cx="459278"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组织</a:t>
                </a:r>
              </a:p>
            </p:txBody>
          </p:sp>
          <p:sp>
            <p:nvSpPr>
              <p:cNvPr id="29" name="文本框 49"/>
              <p:cNvSpPr txBox="1"/>
              <p:nvPr/>
            </p:nvSpPr>
            <p:spPr>
              <a:xfrm>
                <a:off x="2980141" y="1975892"/>
                <a:ext cx="472026"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实施</a:t>
                </a:r>
              </a:p>
            </p:txBody>
          </p:sp>
          <p:sp>
            <p:nvSpPr>
              <p:cNvPr id="30" name="文本框 50"/>
              <p:cNvSpPr txBox="1"/>
              <p:nvPr/>
            </p:nvSpPr>
            <p:spPr>
              <a:xfrm>
                <a:off x="2493607" y="2078614"/>
                <a:ext cx="449855"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诊断</a:t>
                </a:r>
              </a:p>
            </p:txBody>
          </p:sp>
          <p:sp>
            <p:nvSpPr>
              <p:cNvPr id="31" name="文本框 51"/>
              <p:cNvSpPr txBox="1"/>
              <p:nvPr/>
            </p:nvSpPr>
            <p:spPr>
              <a:xfrm>
                <a:off x="1938849" y="2103990"/>
                <a:ext cx="480974"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学习</a:t>
                </a:r>
              </a:p>
            </p:txBody>
          </p:sp>
          <p:sp>
            <p:nvSpPr>
              <p:cNvPr id="32" name="文本框 52"/>
              <p:cNvSpPr txBox="1"/>
              <p:nvPr/>
            </p:nvSpPr>
            <p:spPr>
              <a:xfrm>
                <a:off x="1512995" y="1808041"/>
                <a:ext cx="457790" cy="253684"/>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创新</a:t>
                </a:r>
              </a:p>
            </p:txBody>
          </p:sp>
          <p:sp>
            <p:nvSpPr>
              <p:cNvPr id="33" name="文本框 53"/>
              <p:cNvSpPr txBox="1"/>
              <p:nvPr/>
            </p:nvSpPr>
            <p:spPr>
              <a:xfrm>
                <a:off x="1345990" y="1272663"/>
                <a:ext cx="507880"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存储</a:t>
                </a:r>
              </a:p>
            </p:txBody>
          </p:sp>
          <p:sp>
            <p:nvSpPr>
              <p:cNvPr id="34" name="文本框 54"/>
              <p:cNvSpPr txBox="1"/>
              <p:nvPr/>
            </p:nvSpPr>
            <p:spPr>
              <a:xfrm>
                <a:off x="1618219" y="750945"/>
                <a:ext cx="546614" cy="276999"/>
              </a:xfrm>
              <a:prstGeom prst="rect">
                <a:avLst/>
              </a:prstGeom>
              <a:solidFill>
                <a:srgbClr val="FFFF00"/>
              </a:solidFill>
              <a:ln>
                <a:solidFill>
                  <a:schemeClr val="accent1">
                    <a:shade val="50000"/>
                  </a:schemeClr>
                </a:solidFill>
              </a:ln>
            </p:spPr>
            <p:txBody>
              <a:bodyPr wrap="square" rtlCol="0">
                <a:spAutoFit/>
              </a:bodyPr>
              <a:lstStyle/>
              <a:p>
                <a:r>
                  <a:rPr lang="zh-CN" altLang="en-US" sz="1200" b="1" dirty="0">
                    <a:solidFill>
                      <a:srgbClr val="FF0000"/>
                    </a:solidFill>
                  </a:rPr>
                  <a:t>改进</a:t>
                </a:r>
              </a:p>
            </p:txBody>
          </p:sp>
        </p:grpSp>
        <p:sp>
          <p:nvSpPr>
            <p:cNvPr id="36" name="矩形 35"/>
            <p:cNvSpPr/>
            <p:nvPr/>
          </p:nvSpPr>
          <p:spPr>
            <a:xfrm flipH="1">
              <a:off x="1198663" y="6362377"/>
              <a:ext cx="4176464" cy="307777"/>
            </a:xfrm>
            <a:prstGeom prst="rect">
              <a:avLst/>
            </a:prstGeom>
          </p:spPr>
          <p:txBody>
            <a:bodyPr wrap="square">
              <a:spAutoFit/>
            </a:bodyPr>
            <a:lstStyle/>
            <a:p>
              <a:pPr algn="ctr"/>
              <a:r>
                <a:rPr lang="zh-CN" altLang="zh-CN" sz="1400" dirty="0">
                  <a:latin typeface="+mn-ea"/>
                  <a:ea typeface="+mn-ea"/>
                </a:rPr>
                <a:t>质量改进螺旋示意图</a:t>
              </a:r>
              <a:endParaRPr lang="zh-CN" altLang="en-US" sz="1400" dirty="0">
                <a:latin typeface="+mn-ea"/>
                <a:ea typeface="+mn-ea"/>
              </a:endParaRPr>
            </a:p>
          </p:txBody>
        </p:sp>
      </p:grpSp>
    </p:spTree>
    <p:extLst>
      <p:ext uri="{BB962C8B-B14F-4D97-AF65-F5344CB8AC3E}">
        <p14:creationId xmlns:p14="http://schemas.microsoft.com/office/powerpoint/2010/main" val="3993382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500"/>
                                        <p:tgtEl>
                                          <p:spTgt spid="131"/>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p:tgtEl>
                                          <p:spTgt spid="35"/>
                                        </p:tgtEl>
                                        <p:attrNameLst>
                                          <p:attrName>ppt_y</p:attrName>
                                        </p:attrNameLst>
                                      </p:cBhvr>
                                      <p:tavLst>
                                        <p:tav tm="0">
                                          <p:val>
                                            <p:strVal val="#ppt_y+#ppt_h*1.125000"/>
                                          </p:val>
                                        </p:tav>
                                        <p:tav tm="100000">
                                          <p:val>
                                            <p:strVal val="#ppt_y"/>
                                          </p:val>
                                        </p:tav>
                                      </p:tavLst>
                                    </p:anim>
                                    <p:animEffect transition="in" filter="wipe(up)">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pic>
        <p:nvPicPr>
          <p:cNvPr id="37" name="内容占位符 12"/>
          <p:cNvPicPr>
            <a:picLocks noChangeAspect="1"/>
          </p:cNvPicPr>
          <p:nvPr/>
        </p:nvPicPr>
        <p:blipFill rotWithShape="1">
          <a:blip r:embed="rId3">
            <a:extLst>
              <a:ext uri="{28A0092B-C50C-407E-A947-70E740481C1C}">
                <a14:useLocalDpi xmlns:a14="http://schemas.microsoft.com/office/drawing/2010/main" val="0"/>
              </a:ext>
            </a:extLst>
          </a:blip>
          <a:srcRect l="298" t="14951"/>
          <a:stretch/>
        </p:blipFill>
        <p:spPr>
          <a:xfrm>
            <a:off x="3070870" y="1557586"/>
            <a:ext cx="6066788" cy="3849291"/>
          </a:xfrm>
          <a:prstGeom prst="rect">
            <a:avLst/>
          </a:prstGeom>
          <a:ln>
            <a:noFill/>
          </a:ln>
          <a:effectLst>
            <a:outerShdw blurRad="292100" dist="139700" dir="2700000" algn="tl" rotWithShape="0">
              <a:srgbClr val="333333">
                <a:alpha val="65000"/>
              </a:srgbClr>
            </a:outerShdw>
          </a:effectLst>
        </p:spPr>
      </p:pic>
      <p:sp>
        <p:nvSpPr>
          <p:cNvPr id="38" name="矩形 37"/>
          <p:cNvSpPr/>
          <p:nvPr/>
        </p:nvSpPr>
        <p:spPr>
          <a:xfrm flipH="1">
            <a:off x="3214886" y="5878066"/>
            <a:ext cx="5976664" cy="307777"/>
          </a:xfrm>
          <a:prstGeom prst="rect">
            <a:avLst/>
          </a:prstGeom>
        </p:spPr>
        <p:txBody>
          <a:bodyPr wrap="square">
            <a:spAutoFit/>
          </a:bodyPr>
          <a:lstStyle/>
          <a:p>
            <a:pPr algn="ctr"/>
            <a:r>
              <a:rPr lang="zh-CN" altLang="en-US" sz="1400" dirty="0">
                <a:latin typeface="+mn-ea"/>
                <a:ea typeface="+mn-ea"/>
              </a:rPr>
              <a:t>质量改进螺旋示意图</a:t>
            </a:r>
          </a:p>
        </p:txBody>
      </p:sp>
    </p:spTree>
    <p:extLst>
      <p:ext uri="{BB962C8B-B14F-4D97-AF65-F5344CB8AC3E}">
        <p14:creationId xmlns:p14="http://schemas.microsoft.com/office/powerpoint/2010/main" val="199970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38" name="矩形 37"/>
          <p:cNvSpPr/>
          <p:nvPr/>
        </p:nvSpPr>
        <p:spPr>
          <a:xfrm flipH="1">
            <a:off x="3358902" y="5878066"/>
            <a:ext cx="5472608" cy="307777"/>
          </a:xfrm>
          <a:prstGeom prst="rect">
            <a:avLst/>
          </a:prstGeom>
        </p:spPr>
        <p:txBody>
          <a:bodyPr wrap="square">
            <a:spAutoFit/>
          </a:bodyPr>
          <a:lstStyle/>
          <a:p>
            <a:pPr algn="ctr"/>
            <a:r>
              <a:rPr lang="zh-CN" altLang="en-US" sz="1400" dirty="0">
                <a:latin typeface="+mn-ea"/>
                <a:ea typeface="+mn-ea"/>
              </a:rPr>
              <a:t>质量改进螺旋大环叠小环示意图</a:t>
            </a:r>
          </a:p>
        </p:txBody>
      </p:sp>
      <p:pic>
        <p:nvPicPr>
          <p:cNvPr id="6" name="Picture 2" descr="纵横联动——大环叠小环"/>
          <p:cNvPicPr>
            <a:picLocks noChangeAspect="1" noChangeArrowheads="1"/>
          </p:cNvPicPr>
          <p:nvPr/>
        </p:nvPicPr>
        <p:blipFill>
          <a:blip r:embed="rId3">
            <a:extLst>
              <a:ext uri="{28A0092B-C50C-407E-A947-70E740481C1C}">
                <a14:useLocalDpi xmlns:a14="http://schemas.microsoft.com/office/drawing/2010/main" val="0"/>
              </a:ext>
            </a:extLst>
          </a:blip>
          <a:srcRect r="20056" b="29776"/>
          <a:stretch>
            <a:fillRect/>
          </a:stretch>
        </p:blipFill>
        <p:spPr bwMode="auto">
          <a:xfrm>
            <a:off x="3358902" y="1629594"/>
            <a:ext cx="5376946"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11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38" name="矩形 37"/>
          <p:cNvSpPr/>
          <p:nvPr/>
        </p:nvSpPr>
        <p:spPr>
          <a:xfrm flipH="1">
            <a:off x="1126654" y="858992"/>
            <a:ext cx="5472608" cy="400110"/>
          </a:xfrm>
          <a:prstGeom prst="rect">
            <a:avLst/>
          </a:prstGeom>
        </p:spPr>
        <p:txBody>
          <a:bodyPr wrap="square">
            <a:spAutoFit/>
          </a:bodyPr>
          <a:lstStyle/>
          <a:p>
            <a:r>
              <a:rPr lang="zh-CN" altLang="en-US" sz="2000" dirty="0" smtClean="0">
                <a:latin typeface="+mn-ea"/>
                <a:ea typeface="+mn-ea"/>
              </a:rPr>
              <a:t>行动计划有</a:t>
            </a:r>
            <a:r>
              <a:rPr lang="en-US" altLang="zh-CN" sz="2000" b="1" dirty="0" smtClean="0">
                <a:solidFill>
                  <a:srgbClr val="C00000"/>
                </a:solidFill>
                <a:latin typeface="+mn-ea"/>
                <a:ea typeface="+mn-ea"/>
              </a:rPr>
              <a:t>28</a:t>
            </a:r>
            <a:r>
              <a:rPr lang="zh-CN" altLang="en-US" sz="2000" b="1" dirty="0" smtClean="0">
                <a:solidFill>
                  <a:srgbClr val="C00000"/>
                </a:solidFill>
                <a:latin typeface="+mn-ea"/>
                <a:ea typeface="+mn-ea"/>
              </a:rPr>
              <a:t>处</a:t>
            </a:r>
            <a:r>
              <a:rPr lang="zh-CN" altLang="en-US" sz="2000" dirty="0" smtClean="0">
                <a:latin typeface="+mn-ea"/>
                <a:ea typeface="+mn-ea"/>
              </a:rPr>
              <a:t>提到“标准”</a:t>
            </a:r>
            <a:endParaRPr lang="zh-CN" altLang="en-US" sz="2000" dirty="0">
              <a:latin typeface="+mn-ea"/>
              <a:ea typeface="+mn-ea"/>
            </a:endParaRPr>
          </a:p>
        </p:txBody>
      </p:sp>
      <p:sp>
        <p:nvSpPr>
          <p:cNvPr id="5" name="矩形 47"/>
          <p:cNvSpPr>
            <a:spLocks noChangeArrowheads="1"/>
          </p:cNvSpPr>
          <p:nvPr/>
        </p:nvSpPr>
        <p:spPr bwMode="auto">
          <a:xfrm>
            <a:off x="1126654" y="1341562"/>
            <a:ext cx="9865096" cy="4647402"/>
          </a:xfrm>
          <a:prstGeom prst="rect">
            <a:avLst/>
          </a:prstGeom>
          <a:noFill/>
          <a:ln>
            <a:noFill/>
          </a:ln>
          <a:extLst/>
        </p:spPr>
        <p:txBody>
          <a:bodyPr wrap="square" lIns="121890" tIns="60948" rIns="121890" bIns="60948">
            <a:spAutoFit/>
          </a:bodyPr>
          <a:lstStyle/>
          <a:p>
            <a:pPr indent="457200" defTabSz="1219048" fontAlgn="auto">
              <a:lnSpc>
                <a:spcPct val="150000"/>
              </a:lnSpc>
              <a:spcAft>
                <a:spcPts val="0"/>
              </a:spcAft>
              <a:defRPr/>
            </a:pPr>
            <a:r>
              <a:rPr lang="zh-CN" altLang="en-US" b="1" dirty="0">
                <a:solidFill>
                  <a:srgbClr val="C00000"/>
                </a:solidFill>
                <a:latin typeface="微软雅黑" pitchFamily="34" charset="-122"/>
                <a:ea typeface="微软雅黑" pitchFamily="34" charset="-122"/>
                <a:sym typeface="微软雅黑" pitchFamily="34" charset="-122"/>
              </a:rPr>
              <a:t>加强新的标准体系建设</a:t>
            </a:r>
          </a:p>
          <a:p>
            <a:pPr indent="457200" defTabSz="1219048" fontAlgn="auto">
              <a:lnSpc>
                <a:spcPct val="150000"/>
              </a:lnSpc>
              <a:spcAft>
                <a:spcPts val="0"/>
              </a:spcAft>
              <a:defRPr/>
            </a:pPr>
            <a:r>
              <a:rPr lang="zh-CN" altLang="en-US" b="1" dirty="0">
                <a:solidFill>
                  <a:schemeClr val="accent1"/>
                </a:solidFill>
                <a:latin typeface="微软雅黑" pitchFamily="34" charset="-122"/>
                <a:ea typeface="微软雅黑" pitchFamily="34" charset="-122"/>
                <a:sym typeface="微软雅黑" pitchFamily="34" charset="-122"/>
              </a:rPr>
              <a:t>标准引领 占领制高点</a:t>
            </a:r>
          </a:p>
          <a:p>
            <a:pPr indent="457200" defTabSz="1219048" fontAlgn="auto">
              <a:lnSpc>
                <a:spcPct val="150000"/>
              </a:lnSpc>
              <a:spcAft>
                <a:spcPts val="0"/>
              </a:spcAft>
              <a:defRPr/>
            </a:pPr>
            <a:endParaRPr lang="zh-CN" altLang="en-US" sz="1600" dirty="0">
              <a:latin typeface="微软雅黑" pitchFamily="34" charset="-122"/>
              <a:ea typeface="微软雅黑" pitchFamily="34" charset="-122"/>
              <a:sym typeface="微软雅黑" pitchFamily="34" charset="-122"/>
            </a:endParaRPr>
          </a:p>
          <a:p>
            <a:pPr marL="285750" indent="-285750" defTabSz="1219048" fontAlgn="auto">
              <a:lnSpc>
                <a:spcPct val="15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加快高等职业教育标准体系制定工作，完善现代职业教育的国家标准，职业教育国家标准体系更加完善，教育部负责协调国务院相关部门牵头制定国家层面的政策、制度和标准</a:t>
            </a:r>
          </a:p>
          <a:p>
            <a:pPr marL="285750" indent="-285750" defTabSz="1219048" fontAlgn="auto">
              <a:lnSpc>
                <a:spcPct val="15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支持专科高等职业院校将国际先进工艺流程、产品标准、技术标准、服务标准、管理方法等引入教学内容；</a:t>
            </a:r>
          </a:p>
          <a:p>
            <a:pPr marL="285750" indent="-285750" defTabSz="1219048" fontAlgn="auto">
              <a:lnSpc>
                <a:spcPct val="15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以行业企业用人标准为依据，通过结果评价、结论排名、建议反馈的形式，倒逼职业院校的专业改革与建设；</a:t>
            </a:r>
          </a:p>
          <a:p>
            <a:pPr marL="285750" indent="-285750" defTabSz="1219048" fontAlgn="auto">
              <a:lnSpc>
                <a:spcPct val="15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支持专科高等职业院校学习和引进国际先进成熟适用的职业标准；</a:t>
            </a:r>
          </a:p>
          <a:p>
            <a:pPr marL="285750" indent="-285750" defTabSz="1219048" fontAlgn="auto">
              <a:lnSpc>
                <a:spcPct val="15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积极参与职业教育国际标准与规则的研究制定，开发与之对应的专业标准和课程体系，扩大国际话语权、增强国家软实力；</a:t>
            </a:r>
          </a:p>
        </p:txBody>
      </p:sp>
    </p:spTree>
    <p:extLst>
      <p:ext uri="{BB962C8B-B14F-4D97-AF65-F5344CB8AC3E}">
        <p14:creationId xmlns:p14="http://schemas.microsoft.com/office/powerpoint/2010/main" val="280103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4379725" cy="507835"/>
          </a:xfrm>
        </p:spPr>
        <p:txBody>
          <a:bodyPr/>
          <a:lstStyle/>
          <a:p>
            <a:pPr algn="l"/>
            <a:r>
              <a:rPr lang="zh-CN" altLang="en-US" dirty="0"/>
              <a:t>教职成司函</a:t>
            </a:r>
            <a:r>
              <a:rPr lang="en-US" altLang="zh-CN" dirty="0"/>
              <a:t>〔2015〕168</a:t>
            </a:r>
            <a:r>
              <a:rPr lang="zh-CN" altLang="en-US" dirty="0"/>
              <a:t>号</a:t>
            </a:r>
          </a:p>
        </p:txBody>
      </p:sp>
      <p:grpSp>
        <p:nvGrpSpPr>
          <p:cNvPr id="2" name="组合 1"/>
          <p:cNvGrpSpPr/>
          <p:nvPr/>
        </p:nvGrpSpPr>
        <p:grpSpPr>
          <a:xfrm>
            <a:off x="4943079" y="1669605"/>
            <a:ext cx="6768751" cy="4007572"/>
            <a:chOff x="4943079" y="1669605"/>
            <a:chExt cx="6768751" cy="4007572"/>
          </a:xfrm>
        </p:grpSpPr>
        <p:grpSp>
          <p:nvGrpSpPr>
            <p:cNvPr id="32" name="组合 31"/>
            <p:cNvGrpSpPr/>
            <p:nvPr/>
          </p:nvGrpSpPr>
          <p:grpSpPr>
            <a:xfrm rot="16200000">
              <a:off x="5015873" y="1596811"/>
              <a:ext cx="1134781" cy="1280370"/>
              <a:chOff x="8439634" y="3544648"/>
              <a:chExt cx="1611146" cy="1817848"/>
            </a:xfrm>
          </p:grpSpPr>
          <p:sp>
            <p:nvSpPr>
              <p:cNvPr id="33"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63" name="组合 62"/>
            <p:cNvGrpSpPr/>
            <p:nvPr/>
          </p:nvGrpSpPr>
          <p:grpSpPr>
            <a:xfrm rot="16200000">
              <a:off x="5015873" y="3052985"/>
              <a:ext cx="1134781" cy="1280370"/>
              <a:chOff x="8439634" y="3544648"/>
              <a:chExt cx="1611146" cy="1817848"/>
            </a:xfrm>
          </p:grpSpPr>
          <p:sp>
            <p:nvSpPr>
              <p:cNvPr id="65"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6"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67" name="组合 66"/>
            <p:cNvGrpSpPr/>
            <p:nvPr/>
          </p:nvGrpSpPr>
          <p:grpSpPr>
            <a:xfrm rot="16200000">
              <a:off x="5015873" y="4422469"/>
              <a:ext cx="1134781" cy="1280370"/>
              <a:chOff x="8439634" y="3544648"/>
              <a:chExt cx="1611146" cy="1817848"/>
            </a:xfrm>
          </p:grpSpPr>
          <p:sp>
            <p:nvSpPr>
              <p:cNvPr id="68"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9"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73" name="Group 22"/>
            <p:cNvGrpSpPr>
              <a:grpSpLocks/>
            </p:cNvGrpSpPr>
            <p:nvPr/>
          </p:nvGrpSpPr>
          <p:grpSpPr bwMode="auto">
            <a:xfrm>
              <a:off x="5401710" y="4881447"/>
              <a:ext cx="355033" cy="342338"/>
              <a:chOff x="0" y="0"/>
              <a:chExt cx="439257" cy="424283"/>
            </a:xfrm>
            <a:solidFill>
              <a:schemeClr val="bg1"/>
            </a:solidFill>
          </p:grpSpPr>
          <p:sp>
            <p:nvSpPr>
              <p:cNvPr id="74" name="Rectangle 18"/>
              <p:cNvSpPr>
                <a:spLocks noChangeArrowheads="1"/>
              </p:cNvSpPr>
              <p:nvPr/>
            </p:nvSpPr>
            <p:spPr bwMode="auto">
              <a:xfrm>
                <a:off x="157234" y="169713"/>
                <a:ext cx="47421"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75" name="Rectangle 19"/>
              <p:cNvSpPr>
                <a:spLocks noChangeArrowheads="1"/>
              </p:cNvSpPr>
              <p:nvPr/>
            </p:nvSpPr>
            <p:spPr bwMode="auto">
              <a:xfrm>
                <a:off x="232107" y="169713"/>
                <a:ext cx="49916"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76" name="Rectangle 20"/>
              <p:cNvSpPr>
                <a:spLocks noChangeArrowheads="1"/>
              </p:cNvSpPr>
              <p:nvPr/>
            </p:nvSpPr>
            <p:spPr bwMode="auto">
              <a:xfrm>
                <a:off x="309477" y="169713"/>
                <a:ext cx="49916"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77" name="Rectangle 21"/>
              <p:cNvSpPr>
                <a:spLocks noChangeArrowheads="1"/>
              </p:cNvSpPr>
              <p:nvPr/>
            </p:nvSpPr>
            <p:spPr bwMode="auto">
              <a:xfrm>
                <a:off x="157234" y="237099"/>
                <a:ext cx="47421" cy="47421"/>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78" name="Rectangle 22"/>
              <p:cNvSpPr>
                <a:spLocks noChangeArrowheads="1"/>
              </p:cNvSpPr>
              <p:nvPr/>
            </p:nvSpPr>
            <p:spPr bwMode="auto">
              <a:xfrm>
                <a:off x="232107" y="237099"/>
                <a:ext cx="49916" cy="47421"/>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79" name="Rectangle 23"/>
              <p:cNvSpPr>
                <a:spLocks noChangeArrowheads="1"/>
              </p:cNvSpPr>
              <p:nvPr/>
            </p:nvSpPr>
            <p:spPr bwMode="auto">
              <a:xfrm>
                <a:off x="309477" y="237099"/>
                <a:ext cx="49916" cy="47421"/>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0" name="Rectangle 24"/>
              <p:cNvSpPr>
                <a:spLocks noChangeArrowheads="1"/>
              </p:cNvSpPr>
              <p:nvPr/>
            </p:nvSpPr>
            <p:spPr bwMode="auto">
              <a:xfrm>
                <a:off x="157234" y="309477"/>
                <a:ext cx="47421"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1" name="Rectangle 25"/>
              <p:cNvSpPr>
                <a:spLocks noChangeArrowheads="1"/>
              </p:cNvSpPr>
              <p:nvPr/>
            </p:nvSpPr>
            <p:spPr bwMode="auto">
              <a:xfrm>
                <a:off x="79865" y="237099"/>
                <a:ext cx="49916" cy="47421"/>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2" name="Rectangle 26"/>
              <p:cNvSpPr>
                <a:spLocks noChangeArrowheads="1"/>
              </p:cNvSpPr>
              <p:nvPr/>
            </p:nvSpPr>
            <p:spPr bwMode="auto">
              <a:xfrm>
                <a:off x="79865" y="309477"/>
                <a:ext cx="49916"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3" name="Rectangle 27"/>
              <p:cNvSpPr>
                <a:spLocks noChangeArrowheads="1"/>
              </p:cNvSpPr>
              <p:nvPr/>
            </p:nvSpPr>
            <p:spPr bwMode="auto">
              <a:xfrm>
                <a:off x="232107" y="309477"/>
                <a:ext cx="49916"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4" name="Rectangle 28"/>
              <p:cNvSpPr>
                <a:spLocks noChangeArrowheads="1"/>
              </p:cNvSpPr>
              <p:nvPr/>
            </p:nvSpPr>
            <p:spPr bwMode="auto">
              <a:xfrm>
                <a:off x="309477" y="309477"/>
                <a:ext cx="49916" cy="44924"/>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5" name="Freeform 29"/>
              <p:cNvSpPr>
                <a:spLocks noEditPoints="1" noChangeArrowheads="1"/>
              </p:cNvSpPr>
              <p:nvPr/>
            </p:nvSpPr>
            <p:spPr bwMode="auto">
              <a:xfrm>
                <a:off x="0" y="29950"/>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6" name="Rectangle 30"/>
              <p:cNvSpPr>
                <a:spLocks noChangeArrowheads="1"/>
              </p:cNvSpPr>
              <p:nvPr/>
            </p:nvSpPr>
            <p:spPr bwMode="auto">
              <a:xfrm>
                <a:off x="82360" y="0"/>
                <a:ext cx="37438" cy="59899"/>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sp>
            <p:nvSpPr>
              <p:cNvPr id="87" name="Rectangle 31"/>
              <p:cNvSpPr>
                <a:spLocks noChangeArrowheads="1"/>
              </p:cNvSpPr>
              <p:nvPr/>
            </p:nvSpPr>
            <p:spPr bwMode="auto">
              <a:xfrm>
                <a:off x="329443" y="0"/>
                <a:ext cx="34941" cy="59899"/>
              </a:xfrm>
              <a:prstGeom prst="rect">
                <a:avLst/>
              </a:prstGeom>
              <a:grpFill/>
              <a:ln w="9525" cmpd="sng">
                <a:noFill/>
                <a:bevel/>
                <a:headEnd/>
                <a:tailEnd/>
              </a:ln>
            </p:spPr>
            <p:txBody>
              <a:bodyPr/>
              <a:lstStyle/>
              <a:p>
                <a:pPr>
                  <a:defRPr/>
                </a:pPr>
                <a:endParaRPr lang="zh-CN" altLang="zh-CN">
                  <a:latin typeface="微软雅黑" pitchFamily="34" charset="-122"/>
                  <a:ea typeface="微软雅黑" pitchFamily="34" charset="-122"/>
                  <a:cs typeface="Calibri" pitchFamily="34" charset="0"/>
                  <a:sym typeface="Calibri" pitchFamily="34" charset="0"/>
                </a:endParaRPr>
              </a:p>
            </p:txBody>
          </p:sp>
        </p:grpSp>
        <p:sp>
          <p:nvSpPr>
            <p:cNvPr id="88" name="矩形 67"/>
            <p:cNvSpPr>
              <a:spLocks noChangeArrowheads="1"/>
            </p:cNvSpPr>
            <p:nvPr/>
          </p:nvSpPr>
          <p:spPr bwMode="auto">
            <a:xfrm>
              <a:off x="6291576" y="1842231"/>
              <a:ext cx="5420254"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en-US" altLang="zh-CN" sz="2000" dirty="0">
                  <a:latin typeface="微软雅黑" pitchFamily="34" charset="-122"/>
                  <a:ea typeface="微软雅黑" pitchFamily="34" charset="-122"/>
                  <a:sym typeface="方正兰亭黑_GBK" pitchFamily="2" charset="-122"/>
                </a:rPr>
                <a:t>《</a:t>
              </a:r>
              <a:r>
                <a:rPr lang="zh-CN" altLang="en-US" sz="2000" dirty="0">
                  <a:latin typeface="微软雅黑" pitchFamily="34" charset="-122"/>
                  <a:ea typeface="微软雅黑" pitchFamily="34" charset="-122"/>
                  <a:sym typeface="方正兰亭黑_GBK" pitchFamily="2" charset="-122"/>
                </a:rPr>
                <a:t>高等职业院校内部质量保证体系诊断与改进指导方案（试行）</a:t>
              </a:r>
              <a:r>
                <a:rPr lang="en-US" altLang="zh-CN" sz="2000" dirty="0">
                  <a:latin typeface="微软雅黑" pitchFamily="34" charset="-122"/>
                  <a:ea typeface="微软雅黑" pitchFamily="34" charset="-122"/>
                  <a:sym typeface="方正兰亭黑_GBK" pitchFamily="2" charset="-122"/>
                </a:rPr>
                <a:t>》</a:t>
              </a:r>
            </a:p>
          </p:txBody>
        </p:sp>
        <p:sp>
          <p:nvSpPr>
            <p:cNvPr id="90" name="矩形 69"/>
            <p:cNvSpPr>
              <a:spLocks noChangeArrowheads="1"/>
            </p:cNvSpPr>
            <p:nvPr/>
          </p:nvSpPr>
          <p:spPr bwMode="auto">
            <a:xfrm>
              <a:off x="6291576" y="3475693"/>
              <a:ext cx="513222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latin typeface="微软雅黑" pitchFamily="34" charset="-122"/>
                  <a:ea typeface="微软雅黑" pitchFamily="34" charset="-122"/>
                  <a:sym typeface="方正兰亭黑_GBK" pitchFamily="2" charset="-122"/>
                </a:rPr>
                <a:t>指导学校建立内部质量保证体系</a:t>
              </a:r>
            </a:p>
          </p:txBody>
        </p:sp>
        <p:sp>
          <p:nvSpPr>
            <p:cNvPr id="92" name="矩形 71"/>
            <p:cNvSpPr>
              <a:spLocks noChangeArrowheads="1"/>
            </p:cNvSpPr>
            <p:nvPr/>
          </p:nvSpPr>
          <p:spPr bwMode="auto">
            <a:xfrm>
              <a:off x="6291576" y="4661522"/>
              <a:ext cx="5276238"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smtClean="0">
                  <a:latin typeface="微软雅黑" pitchFamily="34" charset="-122"/>
                  <a:ea typeface="微软雅黑" pitchFamily="34" charset="-122"/>
                  <a:sym typeface="方正兰亭黑_GBK" pitchFamily="2" charset="-122"/>
                </a:rPr>
                <a:t>激发</a:t>
              </a:r>
              <a:r>
                <a:rPr lang="zh-CN" altLang="en-US" sz="2000" dirty="0">
                  <a:latin typeface="微软雅黑" pitchFamily="34" charset="-122"/>
                  <a:ea typeface="微软雅黑" pitchFamily="34" charset="-122"/>
                  <a:sym typeface="方正兰亭黑_GBK" pitchFamily="2" charset="-122"/>
                </a:rPr>
                <a:t>内生动力，院校主动履行质量保证职责，每个部门和个人（师生员工）都想把事情做好，不断改进创新</a:t>
              </a:r>
            </a:p>
          </p:txBody>
        </p:sp>
        <p:sp>
          <p:nvSpPr>
            <p:cNvPr id="94" name="任意多边形 75"/>
            <p:cNvSpPr>
              <a:spLocks noChangeArrowheads="1"/>
            </p:cNvSpPr>
            <p:nvPr/>
          </p:nvSpPr>
          <p:spPr bwMode="auto">
            <a:xfrm>
              <a:off x="5346157" y="3496028"/>
              <a:ext cx="541858" cy="387090"/>
            </a:xfrm>
            <a:custGeom>
              <a:avLst/>
              <a:gdLst>
                <a:gd name="T0" fmla="*/ 207769 w 613253"/>
                <a:gd name="T1" fmla="*/ 130508 h 438850"/>
                <a:gd name="T2" fmla="*/ 212079 w 613253"/>
                <a:gd name="T3" fmla="*/ 145237 h 438850"/>
                <a:gd name="T4" fmla="*/ 188389 w 613253"/>
                <a:gd name="T5" fmla="*/ 197985 h 438850"/>
                <a:gd name="T6" fmla="*/ 188055 w 613253"/>
                <a:gd name="T7" fmla="*/ 197985 h 438850"/>
                <a:gd name="T8" fmla="*/ 188289 w 613253"/>
                <a:gd name="T9" fmla="*/ 198207 h 438850"/>
                <a:gd name="T10" fmla="*/ 188055 w 613253"/>
                <a:gd name="T11" fmla="*/ 198727 h 438850"/>
                <a:gd name="T12" fmla="*/ 188836 w 613253"/>
                <a:gd name="T13" fmla="*/ 198727 h 438850"/>
                <a:gd name="T14" fmla="*/ 215363 w 613253"/>
                <a:gd name="T15" fmla="*/ 223938 h 438850"/>
                <a:gd name="T16" fmla="*/ 241890 w 613253"/>
                <a:gd name="T17" fmla="*/ 198727 h 438850"/>
                <a:gd name="T18" fmla="*/ 242670 w 613253"/>
                <a:gd name="T19" fmla="*/ 198727 h 438850"/>
                <a:gd name="T20" fmla="*/ 242437 w 613253"/>
                <a:gd name="T21" fmla="*/ 198206 h 438850"/>
                <a:gd name="T22" fmla="*/ 242670 w 613253"/>
                <a:gd name="T23" fmla="*/ 197985 h 438850"/>
                <a:gd name="T24" fmla="*/ 242338 w 613253"/>
                <a:gd name="T25" fmla="*/ 197985 h 438850"/>
                <a:gd name="T26" fmla="*/ 218647 w 613253"/>
                <a:gd name="T27" fmla="*/ 145236 h 438850"/>
                <a:gd name="T28" fmla="*/ 222957 w 613253"/>
                <a:gd name="T29" fmla="*/ 130508 h 438850"/>
                <a:gd name="T30" fmla="*/ 84310 w 613253"/>
                <a:gd name="T31" fmla="*/ 115854 h 438850"/>
                <a:gd name="T32" fmla="*/ 87804 w 613253"/>
                <a:gd name="T33" fmla="*/ 127789 h 438850"/>
                <a:gd name="T34" fmla="*/ 68608 w 613253"/>
                <a:gd name="T35" fmla="*/ 170529 h 438850"/>
                <a:gd name="T36" fmla="*/ 68337 w 613253"/>
                <a:gd name="T37" fmla="*/ 170529 h 438850"/>
                <a:gd name="T38" fmla="*/ 68526 w 613253"/>
                <a:gd name="T39" fmla="*/ 170710 h 438850"/>
                <a:gd name="T40" fmla="*/ 68338 w 613253"/>
                <a:gd name="T41" fmla="*/ 171130 h 438850"/>
                <a:gd name="T42" fmla="*/ 68970 w 613253"/>
                <a:gd name="T43" fmla="*/ 171130 h 438850"/>
                <a:gd name="T44" fmla="*/ 90465 w 613253"/>
                <a:gd name="T45" fmla="*/ 191558 h 438850"/>
                <a:gd name="T46" fmla="*/ 111958 w 613253"/>
                <a:gd name="T47" fmla="*/ 171130 h 438850"/>
                <a:gd name="T48" fmla="*/ 112592 w 613253"/>
                <a:gd name="T49" fmla="*/ 171130 h 438850"/>
                <a:gd name="T50" fmla="*/ 112402 w 613253"/>
                <a:gd name="T51" fmla="*/ 170710 h 438850"/>
                <a:gd name="T52" fmla="*/ 112591 w 613253"/>
                <a:gd name="T53" fmla="*/ 170529 h 438850"/>
                <a:gd name="T54" fmla="*/ 112321 w 613253"/>
                <a:gd name="T55" fmla="*/ 170529 h 438850"/>
                <a:gd name="T56" fmla="*/ 93126 w 613253"/>
                <a:gd name="T57" fmla="*/ 127787 h 438850"/>
                <a:gd name="T58" fmla="*/ 96618 w 613253"/>
                <a:gd name="T59" fmla="*/ 115854 h 438850"/>
                <a:gd name="T60" fmla="*/ 215654 w 613253"/>
                <a:gd name="T61" fmla="*/ 0 h 438850"/>
                <a:gd name="T62" fmla="*/ 276258 w 613253"/>
                <a:gd name="T63" fmla="*/ 61546 h 438850"/>
                <a:gd name="T64" fmla="*/ 243401 w 613253"/>
                <a:gd name="T65" fmla="*/ 115409 h 438850"/>
                <a:gd name="T66" fmla="*/ 243401 w 613253"/>
                <a:gd name="T67" fmla="*/ 123755 h 438850"/>
                <a:gd name="T68" fmla="*/ 328476 w 613253"/>
                <a:gd name="T69" fmla="*/ 209699 h 438850"/>
                <a:gd name="T70" fmla="*/ 213465 w 613253"/>
                <a:gd name="T71" fmla="*/ 235062 h 438850"/>
                <a:gd name="T72" fmla="*/ 103716 w 613253"/>
                <a:gd name="T73" fmla="*/ 211948 h 438850"/>
                <a:gd name="T74" fmla="*/ 108882 w 613253"/>
                <a:gd name="T75" fmla="*/ 198421 h 438850"/>
                <a:gd name="T76" fmla="*/ 88926 w 613253"/>
                <a:gd name="T77" fmla="*/ 200571 h 438850"/>
                <a:gd name="T78" fmla="*/ 0 w 613253"/>
                <a:gd name="T79" fmla="*/ 181843 h 438850"/>
                <a:gd name="T80" fmla="*/ 67037 w 613253"/>
                <a:gd name="T81" fmla="*/ 111153 h 438850"/>
                <a:gd name="T82" fmla="*/ 67037 w 613253"/>
                <a:gd name="T83" fmla="*/ 102811 h 438850"/>
                <a:gd name="T84" fmla="*/ 41595 w 613253"/>
                <a:gd name="T85" fmla="*/ 59977 h 438850"/>
                <a:gd name="T86" fmla="*/ 90700 w 613253"/>
                <a:gd name="T87" fmla="*/ 10107 h 438850"/>
                <a:gd name="T88" fmla="*/ 139807 w 613253"/>
                <a:gd name="T89" fmla="*/ 59977 h 438850"/>
                <a:gd name="T90" fmla="*/ 113183 w 613253"/>
                <a:gd name="T91" fmla="*/ 103620 h 438850"/>
                <a:gd name="T92" fmla="*/ 113183 w 613253"/>
                <a:gd name="T93" fmla="*/ 110382 h 438850"/>
                <a:gd name="T94" fmla="*/ 156850 w 613253"/>
                <a:gd name="T95" fmla="*/ 135267 h 438850"/>
                <a:gd name="T96" fmla="*/ 158036 w 613253"/>
                <a:gd name="T97" fmla="*/ 136836 h 438850"/>
                <a:gd name="T98" fmla="*/ 186449 w 613253"/>
                <a:gd name="T99" fmla="*/ 124706 h 438850"/>
                <a:gd name="T100" fmla="*/ 186449 w 613253"/>
                <a:gd name="T101" fmla="*/ 114411 h 438850"/>
                <a:gd name="T102" fmla="*/ 155050 w 613253"/>
                <a:gd name="T103" fmla="*/ 61546 h 438850"/>
                <a:gd name="T104" fmla="*/ 215654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bg1"/>
            </a:solidFill>
            <a:ln>
              <a:noFill/>
            </a:ln>
            <a:extLst/>
          </p:spPr>
          <p:txBody>
            <a:bodyPr anchor="ctr"/>
            <a:lstStyle/>
            <a:p>
              <a:endParaRPr lang="zh-CN" altLang="en-US"/>
            </a:p>
          </p:txBody>
        </p:sp>
        <p:sp>
          <p:nvSpPr>
            <p:cNvPr id="95" name="Freeform 35"/>
            <p:cNvSpPr>
              <a:spLocks noEditPoints="1" noChangeArrowheads="1"/>
            </p:cNvSpPr>
            <p:nvPr/>
          </p:nvSpPr>
          <p:spPr bwMode="auto">
            <a:xfrm>
              <a:off x="5406285" y="2075231"/>
              <a:ext cx="421602" cy="284505"/>
            </a:xfrm>
            <a:custGeom>
              <a:avLst/>
              <a:gdLst>
                <a:gd name="T0" fmla="*/ 2147483647 w 157"/>
                <a:gd name="T1" fmla="*/ 2147483647 h 106"/>
                <a:gd name="T2" fmla="*/ 2147483647 w 157"/>
                <a:gd name="T3" fmla="*/ 2147483647 h 106"/>
                <a:gd name="T4" fmla="*/ 2147483647 w 157"/>
                <a:gd name="T5" fmla="*/ 0 h 106"/>
                <a:gd name="T6" fmla="*/ 2147483647 w 157"/>
                <a:gd name="T7" fmla="*/ 2147483647 h 106"/>
                <a:gd name="T8" fmla="*/ 2147483647 w 157"/>
                <a:gd name="T9" fmla="*/ 2147483647 h 106"/>
                <a:gd name="T10" fmla="*/ 2147483647 w 157"/>
                <a:gd name="T11" fmla="*/ 2147483647 h 106"/>
                <a:gd name="T12" fmla="*/ 2147483647 w 157"/>
                <a:gd name="T13" fmla="*/ 2147483647 h 106"/>
                <a:gd name="T14" fmla="*/ 0 w 157"/>
                <a:gd name="T15" fmla="*/ 2147483647 h 106"/>
                <a:gd name="T16" fmla="*/ 2147483647 w 157"/>
                <a:gd name="T17" fmla="*/ 2147483647 h 106"/>
                <a:gd name="T18" fmla="*/ 2147483647 w 157"/>
                <a:gd name="T19" fmla="*/ 2147483647 h 106"/>
                <a:gd name="T20" fmla="*/ 2147483647 w 157"/>
                <a:gd name="T21" fmla="*/ 2147483647 h 106"/>
                <a:gd name="T22" fmla="*/ 2147483647 w 157"/>
                <a:gd name="T23" fmla="*/ 2147483647 h 106"/>
                <a:gd name="T24" fmla="*/ 2147483647 w 157"/>
                <a:gd name="T25" fmla="*/ 2147483647 h 106"/>
                <a:gd name="T26" fmla="*/ 2147483647 w 157"/>
                <a:gd name="T27" fmla="*/ 2147483647 h 106"/>
                <a:gd name="T28" fmla="*/ 2147483647 w 157"/>
                <a:gd name="T29" fmla="*/ 2147483647 h 106"/>
                <a:gd name="T30" fmla="*/ 2147483647 w 157"/>
                <a:gd name="T31" fmla="*/ 2147483647 h 106"/>
                <a:gd name="T32" fmla="*/ 2147483647 w 157"/>
                <a:gd name="T33" fmla="*/ 2147483647 h 106"/>
                <a:gd name="T34" fmla="*/ 2147483647 w 157"/>
                <a:gd name="T35" fmla="*/ 2147483647 h 106"/>
                <a:gd name="T36" fmla="*/ 2147483647 w 157"/>
                <a:gd name="T37" fmla="*/ 2147483647 h 106"/>
                <a:gd name="T38" fmla="*/ 2147483647 w 157"/>
                <a:gd name="T39" fmla="*/ 2147483647 h 106"/>
                <a:gd name="T40" fmla="*/ 2147483647 w 157"/>
                <a:gd name="T41" fmla="*/ 2147483647 h 106"/>
                <a:gd name="T42" fmla="*/ 2147483647 w 157"/>
                <a:gd name="T43" fmla="*/ 2147483647 h 106"/>
                <a:gd name="T44" fmla="*/ 2147483647 w 157"/>
                <a:gd name="T45" fmla="*/ 2147483647 h 106"/>
                <a:gd name="T46" fmla="*/ 2147483647 w 157"/>
                <a:gd name="T47" fmla="*/ 2147483647 h 106"/>
                <a:gd name="T48" fmla="*/ 2147483647 w 157"/>
                <a:gd name="T49" fmla="*/ 2147483647 h 106"/>
                <a:gd name="T50" fmla="*/ 2147483647 w 157"/>
                <a:gd name="T51" fmla="*/ 2147483647 h 106"/>
                <a:gd name="T52" fmla="*/ 2147483647 w 157"/>
                <a:gd name="T53" fmla="*/ 2147483647 h 106"/>
                <a:gd name="T54" fmla="*/ 2147483647 w 157"/>
                <a:gd name="T55" fmla="*/ 2147483647 h 106"/>
                <a:gd name="T56" fmla="*/ 2147483647 w 157"/>
                <a:gd name="T57" fmla="*/ 2147483647 h 106"/>
                <a:gd name="T58" fmla="*/ 2147483647 w 157"/>
                <a:gd name="T59" fmla="*/ 2147483647 h 106"/>
                <a:gd name="T60" fmla="*/ 2147483647 w 157"/>
                <a:gd name="T61" fmla="*/ 2147483647 h 106"/>
                <a:gd name="T62" fmla="*/ 2147483647 w 157"/>
                <a:gd name="T63" fmla="*/ 2147483647 h 106"/>
                <a:gd name="T64" fmla="*/ 2147483647 w 157"/>
                <a:gd name="T65" fmla="*/ 2147483647 h 106"/>
                <a:gd name="T66" fmla="*/ 2147483647 w 157"/>
                <a:gd name="T67" fmla="*/ 2147483647 h 106"/>
                <a:gd name="T68" fmla="*/ 2147483647 w 157"/>
                <a:gd name="T69" fmla="*/ 2147483647 h 106"/>
                <a:gd name="T70" fmla="*/ 2147483647 w 157"/>
                <a:gd name="T71" fmla="*/ 2147483647 h 106"/>
                <a:gd name="T72" fmla="*/ 2147483647 w 157"/>
                <a:gd name="T73" fmla="*/ 2147483647 h 106"/>
                <a:gd name="T74" fmla="*/ 2147483647 w 157"/>
                <a:gd name="T75" fmla="*/ 2147483647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a:extLst/>
          </p:spPr>
          <p:txBody>
            <a:bodyPr/>
            <a:lstStyle/>
            <a:p>
              <a:endParaRPr lang="zh-CN" altLang="en-US">
                <a:solidFill>
                  <a:schemeClr val="bg1"/>
                </a:solidFill>
              </a:endParaRPr>
            </a:p>
          </p:txBody>
        </p:sp>
      </p:grpSp>
      <p:sp>
        <p:nvSpPr>
          <p:cNvPr id="96" name="TextBox 95"/>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39" name="矩形 38"/>
          <p:cNvSpPr/>
          <p:nvPr/>
        </p:nvSpPr>
        <p:spPr>
          <a:xfrm>
            <a:off x="861062" y="1454854"/>
            <a:ext cx="3457337" cy="4617470"/>
          </a:xfrm>
          <a:prstGeom prst="rect">
            <a:avLst/>
          </a:prstGeom>
          <a:blipFill dpi="0" rotWithShape="1">
            <a:blip r:embed="rId3"/>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ea typeface="微软雅黑" pitchFamily="34" charset="-122"/>
            </a:endParaRPr>
          </a:p>
        </p:txBody>
      </p:sp>
      <p:sp>
        <p:nvSpPr>
          <p:cNvPr id="40" name="斜纹 39"/>
          <p:cNvSpPr/>
          <p:nvPr/>
        </p:nvSpPr>
        <p:spPr>
          <a:xfrm>
            <a:off x="810270" y="1413570"/>
            <a:ext cx="479635" cy="479808"/>
          </a:xfrm>
          <a:prstGeom prst="diagStrip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solidFill>
                <a:schemeClr val="tx1"/>
              </a:solidFill>
              <a:ea typeface="微软雅黑" pitchFamily="34" charset="-122"/>
            </a:endParaRPr>
          </a:p>
        </p:txBody>
      </p:sp>
      <p:sp>
        <p:nvSpPr>
          <p:cNvPr id="41" name="斜纹 40"/>
          <p:cNvSpPr/>
          <p:nvPr/>
        </p:nvSpPr>
        <p:spPr>
          <a:xfrm rot="10800000">
            <a:off x="3881138" y="5631644"/>
            <a:ext cx="479635" cy="479808"/>
          </a:xfrm>
          <a:prstGeom prst="diagStrip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solidFill>
                <a:schemeClr val="tx1"/>
              </a:solidFill>
              <a:ea typeface="微软雅黑" pitchFamily="34" charset="-122"/>
            </a:endParaRPr>
          </a:p>
        </p:txBody>
      </p:sp>
    </p:spTree>
    <p:extLst>
      <p:ext uri="{BB962C8B-B14F-4D97-AF65-F5344CB8AC3E}">
        <p14:creationId xmlns:p14="http://schemas.microsoft.com/office/powerpoint/2010/main" val="193206155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9" grpId="0" animBg="1"/>
      <p:bldP spid="40"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38" name="矩形 37"/>
          <p:cNvSpPr/>
          <p:nvPr/>
        </p:nvSpPr>
        <p:spPr>
          <a:xfrm flipH="1">
            <a:off x="1126654" y="858992"/>
            <a:ext cx="5472608" cy="400110"/>
          </a:xfrm>
          <a:prstGeom prst="rect">
            <a:avLst/>
          </a:prstGeom>
        </p:spPr>
        <p:txBody>
          <a:bodyPr wrap="square">
            <a:spAutoFit/>
          </a:bodyPr>
          <a:lstStyle/>
          <a:p>
            <a:r>
              <a:rPr lang="zh-CN" altLang="en-US" sz="2000" dirty="0">
                <a:latin typeface="+mn-ea"/>
                <a:ea typeface="+mn-ea"/>
              </a:rPr>
              <a:t>行动计划有</a:t>
            </a:r>
            <a:r>
              <a:rPr lang="en-US" altLang="zh-CN" sz="2000" b="1" dirty="0">
                <a:solidFill>
                  <a:srgbClr val="C00000"/>
                </a:solidFill>
                <a:latin typeface="+mn-ea"/>
                <a:ea typeface="+mn-ea"/>
              </a:rPr>
              <a:t>28</a:t>
            </a:r>
            <a:r>
              <a:rPr lang="zh-CN" altLang="en-US" sz="2000" b="1" dirty="0">
                <a:solidFill>
                  <a:srgbClr val="C00000"/>
                </a:solidFill>
                <a:latin typeface="+mn-ea"/>
                <a:ea typeface="+mn-ea"/>
              </a:rPr>
              <a:t>处</a:t>
            </a:r>
            <a:r>
              <a:rPr lang="zh-CN" altLang="en-US" sz="2000" dirty="0">
                <a:latin typeface="+mn-ea"/>
                <a:ea typeface="+mn-ea"/>
              </a:rPr>
              <a:t>提到“标准”</a:t>
            </a:r>
          </a:p>
        </p:txBody>
      </p:sp>
      <p:sp>
        <p:nvSpPr>
          <p:cNvPr id="5" name="矩形 47"/>
          <p:cNvSpPr>
            <a:spLocks noChangeArrowheads="1"/>
          </p:cNvSpPr>
          <p:nvPr/>
        </p:nvSpPr>
        <p:spPr bwMode="auto">
          <a:xfrm>
            <a:off x="1126654" y="1341562"/>
            <a:ext cx="9865096" cy="4406951"/>
          </a:xfrm>
          <a:prstGeom prst="rect">
            <a:avLst/>
          </a:prstGeom>
          <a:noFill/>
          <a:ln>
            <a:noFill/>
          </a:ln>
          <a:extLst/>
        </p:spPr>
        <p:txBody>
          <a:bodyPr wrap="square" lIns="121890" tIns="60948" rIns="121890" bIns="60948">
            <a:spAutoFit/>
          </a:bodyPr>
          <a:lstStyle/>
          <a:p>
            <a:pPr indent="457200" defTabSz="1219048" fontAlgn="auto">
              <a:lnSpc>
                <a:spcPct val="160000"/>
              </a:lnSpc>
              <a:spcAft>
                <a:spcPts val="0"/>
              </a:spcAft>
              <a:defRPr/>
            </a:pPr>
            <a:endParaRPr lang="zh-CN" altLang="en-US" sz="1600" dirty="0">
              <a:latin typeface="微软雅黑" pitchFamily="34" charset="-122"/>
              <a:ea typeface="微软雅黑" pitchFamily="34" charset="-122"/>
              <a:sym typeface="微软雅黑" pitchFamily="34" charset="-122"/>
            </a:endParaRP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编制“高等职业学校建设标准”</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修订一批专科高等职业教育专业教学标准和实验实训装备技术标准</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一批国家示范（骨干）高等职业院校制定执行反映自身发展水平、不低于国家规定标准（不低于</a:t>
            </a:r>
            <a:r>
              <a:rPr lang="en-US" altLang="zh-CN" sz="1600" dirty="0">
                <a:latin typeface="微软雅黑" pitchFamily="34" charset="-122"/>
                <a:ea typeface="微软雅黑" pitchFamily="34" charset="-122"/>
                <a:sym typeface="微软雅黑" pitchFamily="34" charset="-122"/>
              </a:rPr>
              <a:t>2008</a:t>
            </a:r>
            <a:r>
              <a:rPr lang="zh-CN" altLang="en-US" sz="1600" dirty="0">
                <a:latin typeface="微软雅黑" pitchFamily="34" charset="-122"/>
                <a:ea typeface="微软雅黑" pitchFamily="34" charset="-122"/>
                <a:sym typeface="微软雅黑" pitchFamily="34" charset="-122"/>
              </a:rPr>
              <a:t>年</a:t>
            </a:r>
            <a:r>
              <a:rPr lang="en-US" altLang="zh-CN" sz="1600" dirty="0">
                <a:latin typeface="微软雅黑" pitchFamily="34" charset="-122"/>
                <a:ea typeface="微软雅黑" pitchFamily="34" charset="-122"/>
                <a:sym typeface="微软雅黑" pitchFamily="34" charset="-122"/>
              </a:rPr>
              <a:t>《</a:t>
            </a:r>
            <a:r>
              <a:rPr lang="zh-CN" altLang="en-US" sz="1600" dirty="0">
                <a:latin typeface="微软雅黑" pitchFamily="34" charset="-122"/>
                <a:ea typeface="微软雅黑" pitchFamily="34" charset="-122"/>
                <a:sym typeface="微软雅黑" pitchFamily="34" charset="-122"/>
              </a:rPr>
              <a:t>高等职业院校人才培养工作评估方案</a:t>
            </a:r>
            <a:r>
              <a:rPr lang="en-US" altLang="zh-CN" sz="1600" dirty="0">
                <a:latin typeface="微软雅黑" pitchFamily="34" charset="-122"/>
                <a:ea typeface="微软雅黑" pitchFamily="34" charset="-122"/>
                <a:sym typeface="微软雅黑" pitchFamily="34" charset="-122"/>
              </a:rPr>
              <a:t>》</a:t>
            </a:r>
            <a:r>
              <a:rPr lang="zh-CN" altLang="en-US" sz="1600" dirty="0">
                <a:latin typeface="微软雅黑" pitchFamily="34" charset="-122"/>
                <a:ea typeface="微软雅黑" pitchFamily="34" charset="-122"/>
                <a:sym typeface="微软雅黑" pitchFamily="34" charset="-122"/>
              </a:rPr>
              <a:t>规定的标准）的“双师型”教师标准；制订体现高等职业教育特点的教师绩效评价标准</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贯彻落实</a:t>
            </a:r>
            <a:r>
              <a:rPr lang="en-US" altLang="zh-CN" sz="1600" dirty="0">
                <a:latin typeface="微软雅黑" pitchFamily="34" charset="-122"/>
                <a:ea typeface="微软雅黑" pitchFamily="34" charset="-122"/>
                <a:sym typeface="微软雅黑" pitchFamily="34" charset="-122"/>
              </a:rPr>
              <a:t>《</a:t>
            </a:r>
            <a:r>
              <a:rPr lang="zh-CN" altLang="en-US" sz="1600" dirty="0">
                <a:latin typeface="微软雅黑" pitchFamily="34" charset="-122"/>
                <a:ea typeface="微软雅黑" pitchFamily="34" charset="-122"/>
                <a:sym typeface="微软雅黑" pitchFamily="34" charset="-122"/>
              </a:rPr>
              <a:t>高等学校体育工作基本标准</a:t>
            </a:r>
            <a:r>
              <a:rPr lang="en-US" altLang="zh-CN" sz="1600" dirty="0">
                <a:latin typeface="微软雅黑" pitchFamily="34" charset="-122"/>
                <a:ea typeface="微软雅黑" pitchFamily="34" charset="-122"/>
                <a:sym typeface="微软雅黑" pitchFamily="34" charset="-122"/>
              </a:rPr>
              <a:t>》</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贯彻落实</a:t>
            </a:r>
            <a:r>
              <a:rPr lang="en-US" altLang="zh-CN" sz="1600" dirty="0">
                <a:latin typeface="微软雅黑" pitchFamily="34" charset="-122"/>
                <a:ea typeface="微软雅黑" pitchFamily="34" charset="-122"/>
                <a:sym typeface="微软雅黑" pitchFamily="34" charset="-122"/>
              </a:rPr>
              <a:t>《</a:t>
            </a:r>
            <a:r>
              <a:rPr lang="zh-CN" altLang="en-US" sz="1600" dirty="0">
                <a:latin typeface="微软雅黑" pitchFamily="34" charset="-122"/>
                <a:ea typeface="微软雅黑" pitchFamily="34" charset="-122"/>
                <a:sym typeface="微软雅黑" pitchFamily="34" charset="-122"/>
              </a:rPr>
              <a:t>高等学校辅导员职业能力标准（暂行）</a:t>
            </a:r>
            <a:r>
              <a:rPr lang="en-US" altLang="zh-CN" sz="1600" dirty="0">
                <a:latin typeface="微软雅黑" pitchFamily="34" charset="-122"/>
                <a:ea typeface="微软雅黑" pitchFamily="34" charset="-122"/>
                <a:sym typeface="微软雅黑" pitchFamily="34" charset="-122"/>
              </a:rPr>
              <a:t>》</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贯彻落实职业院校数字校园建设相关标准</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贯彻落实高职院校生均拨款标准</a:t>
            </a:r>
          </a:p>
          <a:p>
            <a:pPr marL="285750" indent="-285750" defTabSz="1219048" fontAlgn="auto">
              <a:lnSpc>
                <a:spcPct val="16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开展指导教育教学改革和相关标准建设的理论研究</a:t>
            </a:r>
          </a:p>
        </p:txBody>
      </p:sp>
    </p:spTree>
    <p:extLst>
      <p:ext uri="{BB962C8B-B14F-4D97-AF65-F5344CB8AC3E}">
        <p14:creationId xmlns:p14="http://schemas.microsoft.com/office/powerpoint/2010/main" val="4252734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38" name="矩形 37"/>
          <p:cNvSpPr/>
          <p:nvPr/>
        </p:nvSpPr>
        <p:spPr>
          <a:xfrm flipH="1">
            <a:off x="1126654" y="858992"/>
            <a:ext cx="7488832" cy="707886"/>
          </a:xfrm>
          <a:prstGeom prst="rect">
            <a:avLst/>
          </a:prstGeom>
        </p:spPr>
        <p:txBody>
          <a:bodyPr wrap="square">
            <a:spAutoFit/>
          </a:bodyPr>
          <a:lstStyle/>
          <a:p>
            <a:r>
              <a:rPr lang="zh-CN" altLang="en-US" sz="2000" b="1" dirty="0">
                <a:solidFill>
                  <a:srgbClr val="C00000"/>
                </a:solidFill>
                <a:latin typeface="+mn-ea"/>
                <a:ea typeface="+mn-ea"/>
              </a:rPr>
              <a:t>动力：</a:t>
            </a:r>
            <a:r>
              <a:rPr lang="en-US" altLang="zh-CN" sz="2000" b="1" dirty="0">
                <a:solidFill>
                  <a:srgbClr val="C00000"/>
                </a:solidFill>
                <a:latin typeface="+mn-ea"/>
                <a:ea typeface="+mn-ea"/>
              </a:rPr>
              <a:t>PDCA+</a:t>
            </a:r>
            <a:r>
              <a:rPr lang="zh-CN" altLang="en-US" sz="2000" b="1" dirty="0">
                <a:solidFill>
                  <a:srgbClr val="C00000"/>
                </a:solidFill>
                <a:latin typeface="+mn-ea"/>
                <a:ea typeface="+mn-ea"/>
              </a:rPr>
              <a:t>知识创新</a:t>
            </a:r>
            <a:r>
              <a:rPr lang="zh-CN" altLang="en-US" sz="2000" dirty="0">
                <a:latin typeface="+mn-ea"/>
                <a:ea typeface="+mn-ea"/>
              </a:rPr>
              <a:t/>
            </a:r>
            <a:br>
              <a:rPr lang="zh-CN" altLang="en-US" sz="2000" dirty="0">
                <a:latin typeface="+mn-ea"/>
                <a:ea typeface="+mn-ea"/>
              </a:rPr>
            </a:br>
            <a:r>
              <a:rPr lang="zh-CN" altLang="en-US" sz="2000" dirty="0">
                <a:latin typeface="+mn-ea"/>
                <a:ea typeface="+mn-ea"/>
              </a:rPr>
              <a:t>以戴明循环与知识生命周期管理融合的动力机制为精髓</a:t>
            </a:r>
          </a:p>
        </p:txBody>
      </p:sp>
      <p:sp>
        <p:nvSpPr>
          <p:cNvPr id="5" name="矩形 47"/>
          <p:cNvSpPr>
            <a:spLocks noChangeArrowheads="1"/>
          </p:cNvSpPr>
          <p:nvPr/>
        </p:nvSpPr>
        <p:spPr bwMode="auto">
          <a:xfrm>
            <a:off x="1126654" y="1773610"/>
            <a:ext cx="9865096" cy="3834487"/>
          </a:xfrm>
          <a:prstGeom prst="rect">
            <a:avLst/>
          </a:prstGeom>
          <a:noFill/>
          <a:ln>
            <a:noFill/>
          </a:ln>
          <a:extLst/>
        </p:spPr>
        <p:txBody>
          <a:bodyPr wrap="square" lIns="121890" tIns="60948" rIns="121890" bIns="60948">
            <a:spAutoFit/>
          </a:bodyPr>
          <a:lstStyle/>
          <a:p>
            <a:pPr indent="457200" defTabSz="1219048" fontAlgn="auto">
              <a:lnSpc>
                <a:spcPct val="170000"/>
              </a:lnSpc>
              <a:spcAft>
                <a:spcPts val="0"/>
              </a:spcAft>
              <a:defRPr/>
            </a:pPr>
            <a:r>
              <a:rPr lang="zh-CN" altLang="en-US" sz="1600" dirty="0">
                <a:latin typeface="微软雅黑" pitchFamily="34" charset="-122"/>
                <a:ea typeface="微软雅黑" pitchFamily="34" charset="-122"/>
                <a:sym typeface="微软雅黑" pitchFamily="34" charset="-122"/>
              </a:rPr>
              <a:t>戴明循环</a:t>
            </a:r>
            <a:r>
              <a:rPr lang="en-US" altLang="zh-CN" sz="1600" dirty="0">
                <a:latin typeface="微软雅黑" pitchFamily="34" charset="-122"/>
                <a:ea typeface="微软雅黑" pitchFamily="34" charset="-122"/>
                <a:sym typeface="微软雅黑" pitchFamily="34" charset="-122"/>
              </a:rPr>
              <a:t>(PDCA)</a:t>
            </a:r>
            <a:r>
              <a:rPr lang="zh-CN" altLang="en-US" sz="1600" dirty="0">
                <a:latin typeface="微软雅黑" pitchFamily="34" charset="-122"/>
                <a:ea typeface="微软雅黑" pitchFamily="34" charset="-122"/>
                <a:sym typeface="微软雅黑" pitchFamily="34" charset="-122"/>
              </a:rPr>
              <a:t>是一个追求持续改进的模型，</a:t>
            </a:r>
            <a:r>
              <a:rPr lang="en-US" altLang="zh-CN" sz="1600" dirty="0">
                <a:latin typeface="微软雅黑" pitchFamily="34" charset="-122"/>
                <a:ea typeface="微软雅黑" pitchFamily="34" charset="-122"/>
                <a:sym typeface="微软雅黑" pitchFamily="34" charset="-122"/>
              </a:rPr>
              <a:t>PDCA</a:t>
            </a:r>
            <a:r>
              <a:rPr lang="zh-CN" altLang="en-US" sz="1600" dirty="0">
                <a:latin typeface="微软雅黑" pitchFamily="34" charset="-122"/>
                <a:ea typeface="微软雅黑" pitchFamily="34" charset="-122"/>
                <a:sym typeface="微软雅黑" pitchFamily="34" charset="-122"/>
              </a:rPr>
              <a:t>循环是一个能使任何组织活动有效推进的一种合乎逻辑的工作程序。</a:t>
            </a:r>
          </a:p>
          <a:p>
            <a:pPr indent="457200" defTabSz="1219048" fontAlgn="auto">
              <a:lnSpc>
                <a:spcPct val="170000"/>
              </a:lnSpc>
              <a:spcAft>
                <a:spcPts val="0"/>
              </a:spcAft>
              <a:defRPr/>
            </a:pPr>
            <a:r>
              <a:rPr lang="zh-CN" altLang="en-US" sz="1600" dirty="0">
                <a:latin typeface="微软雅黑" pitchFamily="34" charset="-122"/>
                <a:ea typeface="微软雅黑" pitchFamily="34" charset="-122"/>
                <a:sym typeface="微软雅黑" pitchFamily="34" charset="-122"/>
              </a:rPr>
              <a:t>它包括四个循环往复持续改进与不断学习的步骤，即计划 </a:t>
            </a:r>
            <a:r>
              <a:rPr lang="en-US" altLang="zh-CN" sz="1600" dirty="0">
                <a:latin typeface="微软雅黑" pitchFamily="34" charset="-122"/>
                <a:ea typeface="微软雅黑" pitchFamily="34" charset="-122"/>
                <a:sym typeface="微软雅黑" pitchFamily="34" charset="-122"/>
              </a:rPr>
              <a:t>(Plan)</a:t>
            </a:r>
            <a:r>
              <a:rPr lang="zh-CN" altLang="en-US" sz="1600" dirty="0">
                <a:latin typeface="微软雅黑" pitchFamily="34" charset="-122"/>
                <a:ea typeface="微软雅黑" pitchFamily="34" charset="-122"/>
                <a:sym typeface="微软雅黑" pitchFamily="34" charset="-122"/>
              </a:rPr>
              <a:t>、执行 </a:t>
            </a:r>
            <a:r>
              <a:rPr lang="en-US" altLang="zh-CN" sz="1600" dirty="0">
                <a:latin typeface="微软雅黑" pitchFamily="34" charset="-122"/>
                <a:ea typeface="微软雅黑" pitchFamily="34" charset="-122"/>
                <a:sym typeface="微软雅黑" pitchFamily="34" charset="-122"/>
              </a:rPr>
              <a:t>(Do)</a:t>
            </a:r>
            <a:r>
              <a:rPr lang="zh-CN" altLang="en-US" sz="1600" dirty="0">
                <a:latin typeface="微软雅黑" pitchFamily="34" charset="-122"/>
                <a:ea typeface="微软雅黑" pitchFamily="34" charset="-122"/>
                <a:sym typeface="微软雅黑" pitchFamily="34" charset="-122"/>
              </a:rPr>
              <a:t>、检查 </a:t>
            </a:r>
            <a:r>
              <a:rPr lang="en-US" altLang="zh-CN" sz="1600" dirty="0">
                <a:latin typeface="微软雅黑" pitchFamily="34" charset="-122"/>
                <a:ea typeface="微软雅黑" pitchFamily="34" charset="-122"/>
                <a:sym typeface="微软雅黑" pitchFamily="34" charset="-122"/>
              </a:rPr>
              <a:t>(Check/Study)</a:t>
            </a:r>
            <a:r>
              <a:rPr lang="zh-CN" altLang="en-US" sz="1600" dirty="0">
                <a:latin typeface="微软雅黑" pitchFamily="34" charset="-122"/>
                <a:ea typeface="微软雅黑" pitchFamily="34" charset="-122"/>
                <a:sym typeface="微软雅黑" pitchFamily="34" charset="-122"/>
              </a:rPr>
              <a:t>和处理 </a:t>
            </a:r>
            <a:r>
              <a:rPr lang="en-US" altLang="zh-CN" sz="1600" dirty="0">
                <a:latin typeface="微软雅黑" pitchFamily="34" charset="-122"/>
                <a:ea typeface="微软雅黑" pitchFamily="34" charset="-122"/>
                <a:sym typeface="微软雅黑" pitchFamily="34" charset="-122"/>
              </a:rPr>
              <a:t>(Act)</a:t>
            </a:r>
            <a:r>
              <a:rPr lang="zh-CN" altLang="en-US" sz="1600" dirty="0">
                <a:latin typeface="微软雅黑" pitchFamily="34" charset="-122"/>
                <a:ea typeface="微软雅黑" pitchFamily="34" charset="-122"/>
                <a:sym typeface="微软雅黑" pitchFamily="34" charset="-122"/>
              </a:rPr>
              <a:t>。</a:t>
            </a:r>
          </a:p>
          <a:p>
            <a:pPr indent="457200" defTabSz="1219048" fontAlgn="auto">
              <a:lnSpc>
                <a:spcPct val="170000"/>
              </a:lnSpc>
              <a:spcAft>
                <a:spcPts val="0"/>
              </a:spcAft>
              <a:defRPr/>
            </a:pPr>
            <a:r>
              <a:rPr lang="zh-CN" altLang="en-US" sz="1600" dirty="0">
                <a:latin typeface="微软雅黑" pitchFamily="34" charset="-122"/>
                <a:ea typeface="微软雅黑" pitchFamily="34" charset="-122"/>
                <a:sym typeface="微软雅黑" pitchFamily="34" charset="-122"/>
              </a:rPr>
              <a:t>戴明循环的主要特点有</a:t>
            </a:r>
            <a:r>
              <a:rPr lang="en-US" altLang="zh-CN" sz="1600" dirty="0">
                <a:latin typeface="微软雅黑" pitchFamily="34" charset="-122"/>
                <a:ea typeface="微软雅黑" pitchFamily="34" charset="-122"/>
                <a:sym typeface="微软雅黑" pitchFamily="34" charset="-122"/>
              </a:rPr>
              <a:t>:</a:t>
            </a:r>
          </a:p>
          <a:p>
            <a:pPr indent="457200" defTabSz="1219048" fontAlgn="auto">
              <a:lnSpc>
                <a:spcPct val="170000"/>
              </a:lnSpc>
              <a:spcAft>
                <a:spcPts val="0"/>
              </a:spcAft>
              <a:defRPr/>
            </a:pPr>
            <a:r>
              <a:rPr lang="zh-CN" altLang="en-US" sz="1600" dirty="0">
                <a:latin typeface="微软雅黑" pitchFamily="34" charset="-122"/>
                <a:ea typeface="微软雅黑" pitchFamily="34" charset="-122"/>
                <a:sym typeface="微软雅黑" pitchFamily="34" charset="-122"/>
              </a:rPr>
              <a:t>大环套小环，小环保大环，推动大循环。各级部门根据目标，都有自己的</a:t>
            </a:r>
            <a:r>
              <a:rPr lang="en-US" altLang="zh-CN" sz="1600" dirty="0">
                <a:latin typeface="微软雅黑" pitchFamily="34" charset="-122"/>
                <a:ea typeface="微软雅黑" pitchFamily="34" charset="-122"/>
                <a:sym typeface="微软雅黑" pitchFamily="34" charset="-122"/>
              </a:rPr>
              <a:t>PDCA</a:t>
            </a:r>
            <a:r>
              <a:rPr lang="zh-CN" altLang="en-US" sz="1600" dirty="0">
                <a:latin typeface="微软雅黑" pitchFamily="34" charset="-122"/>
                <a:ea typeface="微软雅黑" pitchFamily="34" charset="-122"/>
                <a:sym typeface="微软雅黑" pitchFamily="34" charset="-122"/>
              </a:rPr>
              <a:t>循环，层层循环，形成大环套小环，小环里面又套更小的环，并通过循环把各项工作有机地联系起来，彼此协同，互相促进。</a:t>
            </a:r>
          </a:p>
          <a:p>
            <a:pPr indent="457200" defTabSz="1219048" fontAlgn="auto">
              <a:lnSpc>
                <a:spcPct val="170000"/>
              </a:lnSpc>
              <a:spcAft>
                <a:spcPts val="0"/>
              </a:spcAft>
              <a:defRPr/>
            </a:pPr>
            <a:r>
              <a:rPr lang="zh-CN" altLang="en-US" sz="1600" dirty="0">
                <a:latin typeface="微软雅黑" pitchFamily="34" charset="-122"/>
                <a:ea typeface="微软雅黑" pitchFamily="34" charset="-122"/>
                <a:sym typeface="微软雅黑" pitchFamily="34" charset="-122"/>
              </a:rPr>
              <a:t>不断前进、阶梯式上升。戴明循环就像爬楼梯一样，一个循环运转结束，质量就会提高一步，然后再制定下一个循环，再运转，再提高</a:t>
            </a:r>
          </a:p>
        </p:txBody>
      </p:sp>
    </p:spTree>
    <p:extLst>
      <p:ext uri="{BB962C8B-B14F-4D97-AF65-F5344CB8AC3E}">
        <p14:creationId xmlns:p14="http://schemas.microsoft.com/office/powerpoint/2010/main" val="881499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a:t>1.5</a:t>
            </a:r>
            <a:r>
              <a:rPr lang="zh-CN" altLang="en-US" dirty="0"/>
              <a:t>内部质量保证体系网格化逻辑结构</a:t>
            </a:r>
            <a:endParaRPr lang="zh-CN" altLang="en-US" dirty="0"/>
          </a:p>
        </p:txBody>
      </p:sp>
      <p:sp>
        <p:nvSpPr>
          <p:cNvPr id="5" name="矩形 47"/>
          <p:cNvSpPr>
            <a:spLocks noChangeArrowheads="1"/>
          </p:cNvSpPr>
          <p:nvPr/>
        </p:nvSpPr>
        <p:spPr bwMode="auto">
          <a:xfrm>
            <a:off x="1126654" y="1773610"/>
            <a:ext cx="9865096" cy="3077741"/>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知识经济时代，质量是创造的结晶。</a:t>
            </a:r>
          </a:p>
          <a:p>
            <a:pPr marL="285750" indent="-285750" defTabSz="1219048" fontAlgn="auto">
              <a:lnSpc>
                <a:spcPct val="20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在质量保证体系中仅仅套用问世于上世纪中叶的戴明循环是不够的，必须引入知识管理及知识生命周期理论。</a:t>
            </a:r>
          </a:p>
          <a:p>
            <a:pPr marL="285750" indent="-285750" defTabSz="1219048" fontAlgn="auto">
              <a:lnSpc>
                <a:spcPct val="200000"/>
              </a:lnSpc>
              <a:spcAft>
                <a:spcPts val="0"/>
              </a:spcAft>
              <a:buFont typeface="Arial" pitchFamily="34" charset="0"/>
              <a:buChar char="•"/>
              <a:defRPr/>
            </a:pPr>
            <a:r>
              <a:rPr lang="zh-CN" altLang="en-US" sz="1600" dirty="0">
                <a:latin typeface="微软雅黑" pitchFamily="34" charset="-122"/>
                <a:ea typeface="微软雅黑" pitchFamily="34" charset="-122"/>
                <a:sym typeface="微软雅黑" pitchFamily="34" charset="-122"/>
              </a:rPr>
              <a:t>知识创新始于诊断。由诊断发现问题，再进行分析研究。其中不乏新情况新问题，那就必须学习，通过学习获取新知识（含经验），找到解决问题的有效对策；还有些问题，必须敢为人先、取得突破，方可解决那就需要通过创造性思维和探索，实现知识的创新，并将创新的知识进行分享，达到深度改进目的。</a:t>
            </a:r>
          </a:p>
        </p:txBody>
      </p:sp>
      <p:sp>
        <p:nvSpPr>
          <p:cNvPr id="6" name="矩形 5"/>
          <p:cNvSpPr/>
          <p:nvPr/>
        </p:nvSpPr>
        <p:spPr>
          <a:xfrm flipH="1">
            <a:off x="1126654" y="858992"/>
            <a:ext cx="7488832" cy="707886"/>
          </a:xfrm>
          <a:prstGeom prst="rect">
            <a:avLst/>
          </a:prstGeom>
        </p:spPr>
        <p:txBody>
          <a:bodyPr wrap="square">
            <a:spAutoFit/>
          </a:bodyPr>
          <a:lstStyle/>
          <a:p>
            <a:r>
              <a:rPr lang="zh-CN" altLang="en-US" sz="2000" b="1" dirty="0">
                <a:solidFill>
                  <a:srgbClr val="C00000"/>
                </a:solidFill>
                <a:latin typeface="+mn-ea"/>
                <a:ea typeface="+mn-ea"/>
              </a:rPr>
              <a:t>动力：</a:t>
            </a:r>
            <a:r>
              <a:rPr lang="en-US" altLang="zh-CN" sz="2000" b="1" dirty="0">
                <a:solidFill>
                  <a:srgbClr val="C00000"/>
                </a:solidFill>
                <a:latin typeface="+mn-ea"/>
                <a:ea typeface="+mn-ea"/>
              </a:rPr>
              <a:t>PDCA+</a:t>
            </a:r>
            <a:r>
              <a:rPr lang="zh-CN" altLang="en-US" sz="2000" b="1" dirty="0">
                <a:solidFill>
                  <a:srgbClr val="C00000"/>
                </a:solidFill>
                <a:latin typeface="+mn-ea"/>
                <a:ea typeface="+mn-ea"/>
              </a:rPr>
              <a:t>知识创新</a:t>
            </a:r>
            <a:r>
              <a:rPr lang="zh-CN" altLang="en-US" sz="2000" dirty="0">
                <a:latin typeface="+mn-ea"/>
                <a:ea typeface="+mn-ea"/>
              </a:rPr>
              <a:t/>
            </a:r>
            <a:br>
              <a:rPr lang="zh-CN" altLang="en-US" sz="2000" dirty="0">
                <a:latin typeface="+mn-ea"/>
                <a:ea typeface="+mn-ea"/>
              </a:rPr>
            </a:br>
            <a:r>
              <a:rPr lang="zh-CN" altLang="en-US" sz="2000" dirty="0">
                <a:latin typeface="+mn-ea"/>
                <a:ea typeface="+mn-ea"/>
              </a:rPr>
              <a:t>以戴明循环与知识生命周期管理融合的动力机制为精髓</a:t>
            </a:r>
          </a:p>
        </p:txBody>
      </p:sp>
    </p:spTree>
    <p:extLst>
      <p:ext uri="{BB962C8B-B14F-4D97-AF65-F5344CB8AC3E}">
        <p14:creationId xmlns:p14="http://schemas.microsoft.com/office/powerpoint/2010/main" val="487110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53"/>
          <p:cNvSpPr>
            <a:spLocks/>
          </p:cNvSpPr>
          <p:nvPr/>
        </p:nvSpPr>
        <p:spPr bwMode="auto">
          <a:xfrm>
            <a:off x="1231899" y="1811505"/>
            <a:ext cx="4300925" cy="2702152"/>
          </a:xfrm>
          <a:custGeom>
            <a:avLst/>
            <a:gdLst>
              <a:gd name="T0" fmla="*/ 1546 w 1546"/>
              <a:gd name="T1" fmla="*/ 879 h 889"/>
              <a:gd name="T2" fmla="*/ 1536 w 1546"/>
              <a:gd name="T3" fmla="*/ 889 h 889"/>
              <a:gd name="T4" fmla="*/ 10 w 1546"/>
              <a:gd name="T5" fmla="*/ 889 h 889"/>
              <a:gd name="T6" fmla="*/ 0 w 1546"/>
              <a:gd name="T7" fmla="*/ 879 h 889"/>
              <a:gd name="T8" fmla="*/ 0 w 1546"/>
              <a:gd name="T9" fmla="*/ 10 h 889"/>
              <a:gd name="T10" fmla="*/ 10 w 1546"/>
              <a:gd name="T11" fmla="*/ 0 h 889"/>
              <a:gd name="T12" fmla="*/ 1536 w 1546"/>
              <a:gd name="T13" fmla="*/ 0 h 889"/>
              <a:gd name="T14" fmla="*/ 1546 w 1546"/>
              <a:gd name="T15" fmla="*/ 10 h 889"/>
              <a:gd name="T16" fmla="*/ 1546 w 1546"/>
              <a:gd name="T17" fmla="*/ 87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6" h="889">
                <a:moveTo>
                  <a:pt x="1546" y="879"/>
                </a:moveTo>
                <a:cubicBezTo>
                  <a:pt x="1546" y="885"/>
                  <a:pt x="1541" y="889"/>
                  <a:pt x="1536" y="889"/>
                </a:cubicBezTo>
                <a:cubicBezTo>
                  <a:pt x="10" y="889"/>
                  <a:pt x="10" y="889"/>
                  <a:pt x="10" y="889"/>
                </a:cubicBezTo>
                <a:cubicBezTo>
                  <a:pt x="5" y="889"/>
                  <a:pt x="0" y="885"/>
                  <a:pt x="0" y="879"/>
                </a:cubicBezTo>
                <a:cubicBezTo>
                  <a:pt x="0" y="10"/>
                  <a:pt x="0" y="10"/>
                  <a:pt x="0" y="10"/>
                </a:cubicBezTo>
                <a:cubicBezTo>
                  <a:pt x="0" y="4"/>
                  <a:pt x="5" y="0"/>
                  <a:pt x="10" y="0"/>
                </a:cubicBezTo>
                <a:cubicBezTo>
                  <a:pt x="1536" y="0"/>
                  <a:pt x="1536" y="0"/>
                  <a:pt x="1536" y="0"/>
                </a:cubicBezTo>
                <a:cubicBezTo>
                  <a:pt x="1541" y="0"/>
                  <a:pt x="1546" y="4"/>
                  <a:pt x="1546" y="10"/>
                </a:cubicBezTo>
                <a:lnTo>
                  <a:pt x="1546" y="879"/>
                </a:lnTo>
                <a:close/>
              </a:path>
            </a:pathLst>
          </a:custGeom>
          <a:blipFill dpi="0" rotWithShape="1">
            <a:blip r:embed="rId4"/>
            <a:srcRect/>
            <a:stretch>
              <a:fillRect b="-15195"/>
            </a:stretch>
          </a:bli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defRPr/>
            </a:pPr>
            <a:endParaRPr lang="zh-CN" altLang="en-US"/>
          </a:p>
        </p:txBody>
      </p:sp>
      <p:grpSp>
        <p:nvGrpSpPr>
          <p:cNvPr id="85" name="组合 84"/>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88" name="组合 87"/>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1" name="组合 90"/>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4" name="组合 93"/>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97" name="组合 96"/>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9" name="椭圆 9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00" name="组合 99"/>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03" name="组合 102"/>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06" name="组合 105"/>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09" name="组合 108"/>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2" name="组合 111"/>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4" name="椭圆 11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15" name="组合 114"/>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8" name="组合 117"/>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1" name="组合 120"/>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5" name="组合 124"/>
          <p:cNvGrpSpPr/>
          <p:nvPr/>
        </p:nvGrpSpPr>
        <p:grpSpPr>
          <a:xfrm>
            <a:off x="10233353" y="1107208"/>
            <a:ext cx="1596026" cy="1596603"/>
            <a:chOff x="2123728" y="1579722"/>
            <a:chExt cx="1197175" cy="1197175"/>
          </a:xfrm>
        </p:grpSpPr>
        <p:grpSp>
          <p:nvGrpSpPr>
            <p:cNvPr id="126" name="组合 125"/>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KSO_Shape"/>
            <p:cNvSpPr>
              <a:spLocks/>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3"/>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60" name="TextBox 59"/>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61" name="TextBox 60"/>
          <p:cNvSpPr txBox="1"/>
          <p:nvPr/>
        </p:nvSpPr>
        <p:spPr>
          <a:xfrm>
            <a:off x="6095206" y="2486724"/>
            <a:ext cx="5375825" cy="1077214"/>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itchFamily="34" charset="-122"/>
                <a:ea typeface="微软雅黑" pitchFamily="34" charset="-122"/>
              </a:rPr>
              <a:t> </a:t>
            </a:r>
            <a:r>
              <a:rPr lang="zh-CN" altLang="en-US" sz="3700" b="1" dirty="0" smtClean="0">
                <a:solidFill>
                  <a:schemeClr val="bg1"/>
                </a:solidFill>
                <a:latin typeface="微软雅黑" pitchFamily="34" charset="-122"/>
                <a:ea typeface="微软雅黑" pitchFamily="34" charset="-122"/>
              </a:rPr>
              <a:t>第</a:t>
            </a:r>
            <a:r>
              <a:rPr lang="zh-CN" altLang="en-US" sz="3700" b="1" dirty="0">
                <a:solidFill>
                  <a:schemeClr val="bg1"/>
                </a:solidFill>
                <a:latin typeface="微软雅黑" pitchFamily="34" charset="-122"/>
                <a:ea typeface="微软雅黑" pitchFamily="34" charset="-122"/>
              </a:rPr>
              <a:t>二</a:t>
            </a:r>
            <a:r>
              <a:rPr lang="zh-CN" altLang="en-US" sz="3700" b="1" dirty="0" smtClean="0">
                <a:solidFill>
                  <a:schemeClr val="bg1"/>
                </a:solidFill>
                <a:latin typeface="微软雅黑" pitchFamily="34" charset="-122"/>
                <a:ea typeface="微软雅黑" pitchFamily="34" charset="-122"/>
              </a:rPr>
              <a:t>部分</a:t>
            </a:r>
            <a:endParaRPr lang="en-US" altLang="zh-CN" sz="3700" b="1" dirty="0">
              <a:solidFill>
                <a:schemeClr val="bg1"/>
              </a:solidFill>
              <a:latin typeface="微软雅黑" pitchFamily="34" charset="-122"/>
              <a:ea typeface="微软雅黑" pitchFamily="34" charset="-122"/>
            </a:endParaRPr>
          </a:p>
          <a:p>
            <a:pPr marL="0" lvl="1"/>
            <a:r>
              <a:rPr lang="zh-CN" altLang="en-US" sz="2500" b="1" dirty="0">
                <a:solidFill>
                  <a:schemeClr val="bg1"/>
                </a:solidFill>
                <a:latin typeface="微软雅黑" pitchFamily="34" charset="-122"/>
                <a:ea typeface="微软雅黑" pitchFamily="34" charset="-122"/>
              </a:rPr>
              <a:t>解读内部质量保证体系诊改参考指标</a:t>
            </a:r>
          </a:p>
        </p:txBody>
      </p:sp>
    </p:spTree>
    <p:extLst>
      <p:ext uri="{BB962C8B-B14F-4D97-AF65-F5344CB8AC3E}">
        <p14:creationId xmlns:p14="http://schemas.microsoft.com/office/powerpoint/2010/main" val="576561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900" decel="100000" fill="hold"/>
                                            <p:tgtEl>
                                              <p:spTgt spid="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2" presetClass="entr" presetSubtype="8" accel="35000" fill="hold" nodeType="withEffect" p14:presetBounceEnd="55000">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14:bounceEnd="55000">
                                          <p:cBhvr additive="base">
                                            <p:cTn id="22" dur="1500" fill="hold"/>
                                            <p:tgtEl>
                                              <p:spTgt spid="125"/>
                                            </p:tgtEl>
                                            <p:attrNameLst>
                                              <p:attrName>ppt_x</p:attrName>
                                            </p:attrNameLst>
                                          </p:cBhvr>
                                          <p:tavLst>
                                            <p:tav tm="0">
                                              <p:val>
                                                <p:strVal val="0-#ppt_w/2"/>
                                              </p:val>
                                            </p:tav>
                                            <p:tav tm="100000">
                                              <p:val>
                                                <p:strVal val="#ppt_x"/>
                                              </p:val>
                                            </p:tav>
                                          </p:tavLst>
                                        </p:anim>
                                        <p:anim calcmode="lin" valueType="num" p14:bounceEnd="55000">
                                          <p:cBhvr additive="base">
                                            <p:cTn id="23" dur="1500" fill="hold"/>
                                            <p:tgtEl>
                                              <p:spTgt spid="12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3" presetClass="entr" presetSubtype="52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 calcmode="lin" valueType="num">
                                          <p:cBhvr>
                                            <p:cTn id="29" dur="500" fill="hold"/>
                                            <p:tgtEl>
                                              <p:spTgt spid="85"/>
                                            </p:tgtEl>
                                            <p:attrNameLst>
                                              <p:attrName>ppt_x</p:attrName>
                                            </p:attrNameLst>
                                          </p:cBhvr>
                                          <p:tavLst>
                                            <p:tav tm="0">
                                              <p:val>
                                                <p:fltVal val="0.5"/>
                                              </p:val>
                                            </p:tav>
                                            <p:tav tm="100000">
                                              <p:val>
                                                <p:strVal val="#ppt_x"/>
                                              </p:val>
                                            </p:tav>
                                          </p:tavLst>
                                        </p:anim>
                                        <p:anim calcmode="lin" valueType="num">
                                          <p:cBhvr>
                                            <p:cTn id="30" dur="500" fill="hold"/>
                                            <p:tgtEl>
                                              <p:spTgt spid="85"/>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88"/>
                                            </p:tgtEl>
                                            <p:attrNameLst>
                                              <p:attrName>style.visibility</p:attrName>
                                            </p:attrNameLst>
                                          </p:cBhvr>
                                          <p:to>
                                            <p:strVal val="visible"/>
                                          </p:to>
                                        </p:set>
                                        <p:anim calcmode="lin" valueType="num">
                                          <p:cBhvr>
                                            <p:cTn id="33" dur="500" fill="hold"/>
                                            <p:tgtEl>
                                              <p:spTgt spid="88"/>
                                            </p:tgtEl>
                                            <p:attrNameLst>
                                              <p:attrName>ppt_w</p:attrName>
                                            </p:attrNameLst>
                                          </p:cBhvr>
                                          <p:tavLst>
                                            <p:tav tm="0">
                                              <p:val>
                                                <p:fltVal val="0"/>
                                              </p:val>
                                            </p:tav>
                                            <p:tav tm="100000">
                                              <p:val>
                                                <p:strVal val="#ppt_w"/>
                                              </p:val>
                                            </p:tav>
                                          </p:tavLst>
                                        </p:anim>
                                        <p:anim calcmode="lin" valueType="num">
                                          <p:cBhvr>
                                            <p:cTn id="34" dur="500" fill="hold"/>
                                            <p:tgtEl>
                                              <p:spTgt spid="88"/>
                                            </p:tgtEl>
                                            <p:attrNameLst>
                                              <p:attrName>ppt_h</p:attrName>
                                            </p:attrNameLst>
                                          </p:cBhvr>
                                          <p:tavLst>
                                            <p:tav tm="0">
                                              <p:val>
                                                <p:fltVal val="0"/>
                                              </p:val>
                                            </p:tav>
                                            <p:tav tm="100000">
                                              <p:val>
                                                <p:strVal val="#ppt_h"/>
                                              </p:val>
                                            </p:tav>
                                          </p:tavLst>
                                        </p:anim>
                                        <p:anim calcmode="lin" valueType="num">
                                          <p:cBhvr>
                                            <p:cTn id="35" dur="500" fill="hold"/>
                                            <p:tgtEl>
                                              <p:spTgt spid="88"/>
                                            </p:tgtEl>
                                            <p:attrNameLst>
                                              <p:attrName>ppt_x</p:attrName>
                                            </p:attrNameLst>
                                          </p:cBhvr>
                                          <p:tavLst>
                                            <p:tav tm="0">
                                              <p:val>
                                                <p:fltVal val="0.5"/>
                                              </p:val>
                                            </p:tav>
                                            <p:tav tm="100000">
                                              <p:val>
                                                <p:strVal val="#ppt_x"/>
                                              </p:val>
                                            </p:tav>
                                          </p:tavLst>
                                        </p:anim>
                                        <p:anim calcmode="lin" valueType="num">
                                          <p:cBhvr>
                                            <p:cTn id="36" dur="500" fill="hold"/>
                                            <p:tgtEl>
                                              <p:spTgt spid="88"/>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 calcmode="lin" valueType="num">
                                          <p:cBhvr>
                                            <p:cTn id="41" dur="500" fill="hold"/>
                                            <p:tgtEl>
                                              <p:spTgt spid="91"/>
                                            </p:tgtEl>
                                            <p:attrNameLst>
                                              <p:attrName>ppt_x</p:attrName>
                                            </p:attrNameLst>
                                          </p:cBhvr>
                                          <p:tavLst>
                                            <p:tav tm="0">
                                              <p:val>
                                                <p:fltVal val="0.5"/>
                                              </p:val>
                                            </p:tav>
                                            <p:tav tm="100000">
                                              <p:val>
                                                <p:strVal val="#ppt_x"/>
                                              </p:val>
                                            </p:tav>
                                          </p:tavLst>
                                        </p:anim>
                                        <p:anim calcmode="lin" valueType="num">
                                          <p:cBhvr>
                                            <p:cTn id="42" dur="500" fill="hold"/>
                                            <p:tgtEl>
                                              <p:spTgt spid="91"/>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 calcmode="lin" valueType="num">
                                          <p:cBhvr>
                                            <p:cTn id="47" dur="500" fill="hold"/>
                                            <p:tgtEl>
                                              <p:spTgt spid="94"/>
                                            </p:tgtEl>
                                            <p:attrNameLst>
                                              <p:attrName>ppt_x</p:attrName>
                                            </p:attrNameLst>
                                          </p:cBhvr>
                                          <p:tavLst>
                                            <p:tav tm="0">
                                              <p:val>
                                                <p:fltVal val="0.5"/>
                                              </p:val>
                                            </p:tav>
                                            <p:tav tm="100000">
                                              <p:val>
                                                <p:strVal val="#ppt_x"/>
                                              </p:val>
                                            </p:tav>
                                          </p:tavLst>
                                        </p:anim>
                                        <p:anim calcmode="lin" valueType="num">
                                          <p:cBhvr>
                                            <p:cTn id="48" dur="500" fill="hold"/>
                                            <p:tgtEl>
                                              <p:spTgt spid="94"/>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fltVal val="0"/>
                                              </p:val>
                                            </p:tav>
                                            <p:tav tm="100000">
                                              <p:val>
                                                <p:strVal val="#ppt_h"/>
                                              </p:val>
                                            </p:tav>
                                          </p:tavLst>
                                        </p:anim>
                                        <p:anim calcmode="lin" valueType="num">
                                          <p:cBhvr>
                                            <p:cTn id="53" dur="500" fill="hold"/>
                                            <p:tgtEl>
                                              <p:spTgt spid="97"/>
                                            </p:tgtEl>
                                            <p:attrNameLst>
                                              <p:attrName>ppt_x</p:attrName>
                                            </p:attrNameLst>
                                          </p:cBhvr>
                                          <p:tavLst>
                                            <p:tav tm="0">
                                              <p:val>
                                                <p:fltVal val="0.5"/>
                                              </p:val>
                                            </p:tav>
                                            <p:tav tm="100000">
                                              <p:val>
                                                <p:strVal val="#ppt_x"/>
                                              </p:val>
                                            </p:tav>
                                          </p:tavLst>
                                        </p:anim>
                                        <p:anim calcmode="lin" valueType="num">
                                          <p:cBhvr>
                                            <p:cTn id="54" dur="500" fill="hold"/>
                                            <p:tgtEl>
                                              <p:spTgt spid="9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fltVal val="0"/>
                                              </p:val>
                                            </p:tav>
                                            <p:tav tm="100000">
                                              <p:val>
                                                <p:strVal val="#ppt_w"/>
                                              </p:val>
                                            </p:tav>
                                          </p:tavLst>
                                        </p:anim>
                                        <p:anim calcmode="lin" valueType="num">
                                          <p:cBhvr>
                                            <p:cTn id="58" dur="500" fill="hold"/>
                                            <p:tgtEl>
                                              <p:spTgt spid="100"/>
                                            </p:tgtEl>
                                            <p:attrNameLst>
                                              <p:attrName>ppt_h</p:attrName>
                                            </p:attrNameLst>
                                          </p:cBhvr>
                                          <p:tavLst>
                                            <p:tav tm="0">
                                              <p:val>
                                                <p:fltVal val="0"/>
                                              </p:val>
                                            </p:tav>
                                            <p:tav tm="100000">
                                              <p:val>
                                                <p:strVal val="#ppt_h"/>
                                              </p:val>
                                            </p:tav>
                                          </p:tavLst>
                                        </p:anim>
                                        <p:anim calcmode="lin" valueType="num">
                                          <p:cBhvr>
                                            <p:cTn id="59" dur="500" fill="hold"/>
                                            <p:tgtEl>
                                              <p:spTgt spid="100"/>
                                            </p:tgtEl>
                                            <p:attrNameLst>
                                              <p:attrName>ppt_x</p:attrName>
                                            </p:attrNameLst>
                                          </p:cBhvr>
                                          <p:tavLst>
                                            <p:tav tm="0">
                                              <p:val>
                                                <p:fltVal val="0.5"/>
                                              </p:val>
                                            </p:tav>
                                            <p:tav tm="100000">
                                              <p:val>
                                                <p:strVal val="#ppt_x"/>
                                              </p:val>
                                            </p:tav>
                                          </p:tavLst>
                                        </p:anim>
                                        <p:anim calcmode="lin" valueType="num">
                                          <p:cBhvr>
                                            <p:cTn id="60" dur="500" fill="hold"/>
                                            <p:tgtEl>
                                              <p:spTgt spid="100"/>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fltVal val="0"/>
                                              </p:val>
                                            </p:tav>
                                            <p:tav tm="100000">
                                              <p:val>
                                                <p:strVal val="#ppt_w"/>
                                              </p:val>
                                            </p:tav>
                                          </p:tavLst>
                                        </p:anim>
                                        <p:anim calcmode="lin" valueType="num">
                                          <p:cBhvr>
                                            <p:cTn id="64" dur="500" fill="hold"/>
                                            <p:tgtEl>
                                              <p:spTgt spid="103"/>
                                            </p:tgtEl>
                                            <p:attrNameLst>
                                              <p:attrName>ppt_h</p:attrName>
                                            </p:attrNameLst>
                                          </p:cBhvr>
                                          <p:tavLst>
                                            <p:tav tm="0">
                                              <p:val>
                                                <p:fltVal val="0"/>
                                              </p:val>
                                            </p:tav>
                                            <p:tav tm="100000">
                                              <p:val>
                                                <p:strVal val="#ppt_h"/>
                                              </p:val>
                                            </p:tav>
                                          </p:tavLst>
                                        </p:anim>
                                        <p:anim calcmode="lin" valueType="num">
                                          <p:cBhvr>
                                            <p:cTn id="65" dur="500" fill="hold"/>
                                            <p:tgtEl>
                                              <p:spTgt spid="103"/>
                                            </p:tgtEl>
                                            <p:attrNameLst>
                                              <p:attrName>ppt_x</p:attrName>
                                            </p:attrNameLst>
                                          </p:cBhvr>
                                          <p:tavLst>
                                            <p:tav tm="0">
                                              <p:val>
                                                <p:fltVal val="0.5"/>
                                              </p:val>
                                            </p:tav>
                                            <p:tav tm="100000">
                                              <p:val>
                                                <p:strVal val="#ppt_x"/>
                                              </p:val>
                                            </p:tav>
                                          </p:tavLst>
                                        </p:anim>
                                        <p:anim calcmode="lin" valueType="num">
                                          <p:cBhvr>
                                            <p:cTn id="66" dur="500" fill="hold"/>
                                            <p:tgtEl>
                                              <p:spTgt spid="103"/>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09"/>
                                            </p:tgtEl>
                                            <p:attrNameLst>
                                              <p:attrName>style.visibility</p:attrName>
                                            </p:attrNameLst>
                                          </p:cBhvr>
                                          <p:to>
                                            <p:strVal val="visible"/>
                                          </p:to>
                                        </p:set>
                                        <p:anim calcmode="lin" valueType="num">
                                          <p:cBhvr>
                                            <p:cTn id="75" dur="500" fill="hold"/>
                                            <p:tgtEl>
                                              <p:spTgt spid="109"/>
                                            </p:tgtEl>
                                            <p:attrNameLst>
                                              <p:attrName>ppt_w</p:attrName>
                                            </p:attrNameLst>
                                          </p:cBhvr>
                                          <p:tavLst>
                                            <p:tav tm="0">
                                              <p:val>
                                                <p:fltVal val="0"/>
                                              </p:val>
                                            </p:tav>
                                            <p:tav tm="100000">
                                              <p:val>
                                                <p:strVal val="#ppt_w"/>
                                              </p:val>
                                            </p:tav>
                                          </p:tavLst>
                                        </p:anim>
                                        <p:anim calcmode="lin" valueType="num">
                                          <p:cBhvr>
                                            <p:cTn id="76" dur="500" fill="hold"/>
                                            <p:tgtEl>
                                              <p:spTgt spid="109"/>
                                            </p:tgtEl>
                                            <p:attrNameLst>
                                              <p:attrName>ppt_h</p:attrName>
                                            </p:attrNameLst>
                                          </p:cBhvr>
                                          <p:tavLst>
                                            <p:tav tm="0">
                                              <p:val>
                                                <p:fltVal val="0"/>
                                              </p:val>
                                            </p:tav>
                                            <p:tav tm="100000">
                                              <p:val>
                                                <p:strVal val="#ppt_h"/>
                                              </p:val>
                                            </p:tav>
                                          </p:tavLst>
                                        </p:anim>
                                        <p:anim calcmode="lin" valueType="num">
                                          <p:cBhvr>
                                            <p:cTn id="77" dur="500" fill="hold"/>
                                            <p:tgtEl>
                                              <p:spTgt spid="109"/>
                                            </p:tgtEl>
                                            <p:attrNameLst>
                                              <p:attrName>ppt_x</p:attrName>
                                            </p:attrNameLst>
                                          </p:cBhvr>
                                          <p:tavLst>
                                            <p:tav tm="0">
                                              <p:val>
                                                <p:fltVal val="0.5"/>
                                              </p:val>
                                            </p:tav>
                                            <p:tav tm="100000">
                                              <p:val>
                                                <p:strVal val="#ppt_x"/>
                                              </p:val>
                                            </p:tav>
                                          </p:tavLst>
                                        </p:anim>
                                        <p:anim calcmode="lin" valueType="num">
                                          <p:cBhvr>
                                            <p:cTn id="78" dur="500" fill="hold"/>
                                            <p:tgtEl>
                                              <p:spTgt spid="109"/>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12"/>
                                            </p:tgtEl>
                                            <p:attrNameLst>
                                              <p:attrName>style.visibility</p:attrName>
                                            </p:attrNameLst>
                                          </p:cBhvr>
                                          <p:to>
                                            <p:strVal val="visible"/>
                                          </p:to>
                                        </p:set>
                                        <p:anim calcmode="lin" valueType="num">
                                          <p:cBhvr>
                                            <p:cTn id="81" dur="500" fill="hold"/>
                                            <p:tgtEl>
                                              <p:spTgt spid="112"/>
                                            </p:tgtEl>
                                            <p:attrNameLst>
                                              <p:attrName>ppt_w</p:attrName>
                                            </p:attrNameLst>
                                          </p:cBhvr>
                                          <p:tavLst>
                                            <p:tav tm="0">
                                              <p:val>
                                                <p:fltVal val="0"/>
                                              </p:val>
                                            </p:tav>
                                            <p:tav tm="100000">
                                              <p:val>
                                                <p:strVal val="#ppt_w"/>
                                              </p:val>
                                            </p:tav>
                                          </p:tavLst>
                                        </p:anim>
                                        <p:anim calcmode="lin" valueType="num">
                                          <p:cBhvr>
                                            <p:cTn id="82" dur="500" fill="hold"/>
                                            <p:tgtEl>
                                              <p:spTgt spid="112"/>
                                            </p:tgtEl>
                                            <p:attrNameLst>
                                              <p:attrName>ppt_h</p:attrName>
                                            </p:attrNameLst>
                                          </p:cBhvr>
                                          <p:tavLst>
                                            <p:tav tm="0">
                                              <p:val>
                                                <p:fltVal val="0"/>
                                              </p:val>
                                            </p:tav>
                                            <p:tav tm="100000">
                                              <p:val>
                                                <p:strVal val="#ppt_h"/>
                                              </p:val>
                                            </p:tav>
                                          </p:tavLst>
                                        </p:anim>
                                        <p:anim calcmode="lin" valueType="num">
                                          <p:cBhvr>
                                            <p:cTn id="83" dur="500" fill="hold"/>
                                            <p:tgtEl>
                                              <p:spTgt spid="112"/>
                                            </p:tgtEl>
                                            <p:attrNameLst>
                                              <p:attrName>ppt_x</p:attrName>
                                            </p:attrNameLst>
                                          </p:cBhvr>
                                          <p:tavLst>
                                            <p:tav tm="0">
                                              <p:val>
                                                <p:fltVal val="0.5"/>
                                              </p:val>
                                            </p:tav>
                                            <p:tav tm="100000">
                                              <p:val>
                                                <p:strVal val="#ppt_x"/>
                                              </p:val>
                                            </p:tav>
                                          </p:tavLst>
                                        </p:anim>
                                        <p:anim calcmode="lin" valueType="num">
                                          <p:cBhvr>
                                            <p:cTn id="84" dur="500" fill="hold"/>
                                            <p:tgtEl>
                                              <p:spTgt spid="1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500" fill="hold"/>
                                            <p:tgtEl>
                                              <p:spTgt spid="115"/>
                                            </p:tgtEl>
                                            <p:attrNameLst>
                                              <p:attrName>ppt_w</p:attrName>
                                            </p:attrNameLst>
                                          </p:cBhvr>
                                          <p:tavLst>
                                            <p:tav tm="0">
                                              <p:val>
                                                <p:fltVal val="0"/>
                                              </p:val>
                                            </p:tav>
                                            <p:tav tm="100000">
                                              <p:val>
                                                <p:strVal val="#ppt_w"/>
                                              </p:val>
                                            </p:tav>
                                          </p:tavLst>
                                        </p:anim>
                                        <p:anim calcmode="lin" valueType="num">
                                          <p:cBhvr>
                                            <p:cTn id="88" dur="500" fill="hold"/>
                                            <p:tgtEl>
                                              <p:spTgt spid="115"/>
                                            </p:tgtEl>
                                            <p:attrNameLst>
                                              <p:attrName>ppt_h</p:attrName>
                                            </p:attrNameLst>
                                          </p:cBhvr>
                                          <p:tavLst>
                                            <p:tav tm="0">
                                              <p:val>
                                                <p:fltVal val="0"/>
                                              </p:val>
                                            </p:tav>
                                            <p:tav tm="100000">
                                              <p:val>
                                                <p:strVal val="#ppt_h"/>
                                              </p:val>
                                            </p:tav>
                                          </p:tavLst>
                                        </p:anim>
                                        <p:anim calcmode="lin" valueType="num">
                                          <p:cBhvr>
                                            <p:cTn id="89" dur="500" fill="hold"/>
                                            <p:tgtEl>
                                              <p:spTgt spid="115"/>
                                            </p:tgtEl>
                                            <p:attrNameLst>
                                              <p:attrName>ppt_x</p:attrName>
                                            </p:attrNameLst>
                                          </p:cBhvr>
                                          <p:tavLst>
                                            <p:tav tm="0">
                                              <p:val>
                                                <p:fltVal val="0.5"/>
                                              </p:val>
                                            </p:tav>
                                            <p:tav tm="100000">
                                              <p:val>
                                                <p:strVal val="#ppt_x"/>
                                              </p:val>
                                            </p:tav>
                                          </p:tavLst>
                                        </p:anim>
                                        <p:anim calcmode="lin" valueType="num">
                                          <p:cBhvr>
                                            <p:cTn id="90" dur="500" fill="hold"/>
                                            <p:tgtEl>
                                              <p:spTgt spid="115"/>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18"/>
                                            </p:tgtEl>
                                            <p:attrNameLst>
                                              <p:attrName>style.visibility</p:attrName>
                                            </p:attrNameLst>
                                          </p:cBhvr>
                                          <p:to>
                                            <p:strVal val="visible"/>
                                          </p:to>
                                        </p:set>
                                        <p:anim calcmode="lin" valueType="num">
                                          <p:cBhvr>
                                            <p:cTn id="93" dur="500" fill="hold"/>
                                            <p:tgtEl>
                                              <p:spTgt spid="118"/>
                                            </p:tgtEl>
                                            <p:attrNameLst>
                                              <p:attrName>ppt_w</p:attrName>
                                            </p:attrNameLst>
                                          </p:cBhvr>
                                          <p:tavLst>
                                            <p:tav tm="0">
                                              <p:val>
                                                <p:fltVal val="0"/>
                                              </p:val>
                                            </p:tav>
                                            <p:tav tm="100000">
                                              <p:val>
                                                <p:strVal val="#ppt_w"/>
                                              </p:val>
                                            </p:tav>
                                          </p:tavLst>
                                        </p:anim>
                                        <p:anim calcmode="lin" valueType="num">
                                          <p:cBhvr>
                                            <p:cTn id="94" dur="500" fill="hold"/>
                                            <p:tgtEl>
                                              <p:spTgt spid="118"/>
                                            </p:tgtEl>
                                            <p:attrNameLst>
                                              <p:attrName>ppt_h</p:attrName>
                                            </p:attrNameLst>
                                          </p:cBhvr>
                                          <p:tavLst>
                                            <p:tav tm="0">
                                              <p:val>
                                                <p:fltVal val="0"/>
                                              </p:val>
                                            </p:tav>
                                            <p:tav tm="100000">
                                              <p:val>
                                                <p:strVal val="#ppt_h"/>
                                              </p:val>
                                            </p:tav>
                                          </p:tavLst>
                                        </p:anim>
                                        <p:anim calcmode="lin" valueType="num">
                                          <p:cBhvr>
                                            <p:cTn id="95" dur="500" fill="hold"/>
                                            <p:tgtEl>
                                              <p:spTgt spid="118"/>
                                            </p:tgtEl>
                                            <p:attrNameLst>
                                              <p:attrName>ppt_x</p:attrName>
                                            </p:attrNameLst>
                                          </p:cBhvr>
                                          <p:tavLst>
                                            <p:tav tm="0">
                                              <p:val>
                                                <p:fltVal val="0.5"/>
                                              </p:val>
                                            </p:tav>
                                            <p:tav tm="100000">
                                              <p:val>
                                                <p:strVal val="#ppt_x"/>
                                              </p:val>
                                            </p:tav>
                                          </p:tavLst>
                                        </p:anim>
                                        <p:anim calcmode="lin" valueType="num">
                                          <p:cBhvr>
                                            <p:cTn id="96" dur="500" fill="hold"/>
                                            <p:tgtEl>
                                              <p:spTgt spid="118"/>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21"/>
                                            </p:tgtEl>
                                            <p:attrNameLst>
                                              <p:attrName>style.visibility</p:attrName>
                                            </p:attrNameLst>
                                          </p:cBhvr>
                                          <p:to>
                                            <p:strVal val="visible"/>
                                          </p:to>
                                        </p:set>
                                        <p:anim calcmode="lin" valueType="num">
                                          <p:cBhvr>
                                            <p:cTn id="99" dur="500" fill="hold"/>
                                            <p:tgtEl>
                                              <p:spTgt spid="121"/>
                                            </p:tgtEl>
                                            <p:attrNameLst>
                                              <p:attrName>ppt_w</p:attrName>
                                            </p:attrNameLst>
                                          </p:cBhvr>
                                          <p:tavLst>
                                            <p:tav tm="0">
                                              <p:val>
                                                <p:fltVal val="0"/>
                                              </p:val>
                                            </p:tav>
                                            <p:tav tm="100000">
                                              <p:val>
                                                <p:strVal val="#ppt_w"/>
                                              </p:val>
                                            </p:tav>
                                          </p:tavLst>
                                        </p:anim>
                                        <p:anim calcmode="lin" valueType="num">
                                          <p:cBhvr>
                                            <p:cTn id="100" dur="500" fill="hold"/>
                                            <p:tgtEl>
                                              <p:spTgt spid="121"/>
                                            </p:tgtEl>
                                            <p:attrNameLst>
                                              <p:attrName>ppt_h</p:attrName>
                                            </p:attrNameLst>
                                          </p:cBhvr>
                                          <p:tavLst>
                                            <p:tav tm="0">
                                              <p:val>
                                                <p:fltVal val="0"/>
                                              </p:val>
                                            </p:tav>
                                            <p:tav tm="100000">
                                              <p:val>
                                                <p:strVal val="#ppt_h"/>
                                              </p:val>
                                            </p:tav>
                                          </p:tavLst>
                                        </p:anim>
                                        <p:anim calcmode="lin" valueType="num">
                                          <p:cBhvr>
                                            <p:cTn id="101" dur="500" fill="hold"/>
                                            <p:tgtEl>
                                              <p:spTgt spid="121"/>
                                            </p:tgtEl>
                                            <p:attrNameLst>
                                              <p:attrName>ppt_x</p:attrName>
                                            </p:attrNameLst>
                                          </p:cBhvr>
                                          <p:tavLst>
                                            <p:tav tm="0">
                                              <p:val>
                                                <p:fltVal val="0.5"/>
                                              </p:val>
                                            </p:tav>
                                            <p:tav tm="100000">
                                              <p:val>
                                                <p:strVal val="#ppt_x"/>
                                              </p:val>
                                            </p:tav>
                                          </p:tavLst>
                                        </p:anim>
                                        <p:anim calcmode="lin" valueType="num">
                                          <p:cBhvr>
                                            <p:cTn id="102" dur="500" fill="hold"/>
                                            <p:tgtEl>
                                              <p:spTgt spid="121"/>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85"/>
                                            </p:tgtEl>
                                          </p:cBhvr>
                                        </p:animEffect>
                                        <p:animScale>
                                          <p:cBhvr>
                                            <p:cTn id="105" dur="250" autoRev="1" fill="hold"/>
                                            <p:tgtEl>
                                              <p:spTgt spid="85"/>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06"/>
                                            </p:tgtEl>
                                          </p:cBhvr>
                                        </p:animEffect>
                                        <p:animScale>
                                          <p:cBhvr>
                                            <p:cTn id="108" dur="250" autoRev="1" fill="hold"/>
                                            <p:tgtEl>
                                              <p:spTgt spid="106"/>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12"/>
                                            </p:tgtEl>
                                          </p:cBhvr>
                                        </p:animEffect>
                                        <p:animScale>
                                          <p:cBhvr>
                                            <p:cTn id="111" dur="250" autoRev="1" fill="hold"/>
                                            <p:tgtEl>
                                              <p:spTgt spid="112"/>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15"/>
                                            </p:tgtEl>
                                          </p:cBhvr>
                                        </p:animEffect>
                                        <p:animScale>
                                          <p:cBhvr>
                                            <p:cTn id="114" dur="250" autoRev="1" fill="hold"/>
                                            <p:tgtEl>
                                              <p:spTgt spid="115"/>
                                            </p:tgtEl>
                                          </p:cBhvr>
                                          <p:by x="105000" y="105000"/>
                                        </p:animScale>
                                      </p:childTnLst>
                                    </p:cTn>
                                  </p:par>
                                </p:childTnLst>
                              </p:cTn>
                            </p:par>
                            <p:par>
                              <p:cTn id="115" fill="hold">
                                <p:stCondLst>
                                  <p:cond delay="5310"/>
                                </p:stCondLst>
                                <p:childTnLst>
                                  <p:par>
                                    <p:cTn id="116" presetID="10" presetClass="entr" presetSubtype="0" fill="hold" grpId="0" nodeType="after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childTnLst>
                                    </p:cTn>
                                  </p:par>
                                </p:childTnLst>
                              </p:cTn>
                            </p:par>
                            <p:par>
                              <p:cTn id="119" fill="hold">
                                <p:stCondLst>
                                  <p:cond delay="5810"/>
                                </p:stCondLst>
                                <p:childTnLst>
                                  <p:par>
                                    <p:cTn id="120" presetID="12" presetClass="entr" presetSubtype="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additive="base">
                                            <p:cTn id="122" dur="500"/>
                                            <p:tgtEl>
                                              <p:spTgt spid="61"/>
                                            </p:tgtEl>
                                            <p:attrNameLst>
                                              <p:attrName>ppt_x</p:attrName>
                                            </p:attrNameLst>
                                          </p:cBhvr>
                                          <p:tavLst>
                                            <p:tav tm="0">
                                              <p:val>
                                                <p:strVal val="#ppt_x-#ppt_w*1.125000"/>
                                              </p:val>
                                            </p:tav>
                                            <p:tav tm="100000">
                                              <p:val>
                                                <p:strVal val="#ppt_x"/>
                                              </p:val>
                                            </p:tav>
                                          </p:tavLst>
                                        </p:anim>
                                        <p:animEffect transition="in" filter="wipe(right)">
                                          <p:cBhvr>
                                            <p:cTn id="1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5" grpId="0" animBg="1"/>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900" decel="100000" fill="hold"/>
                                            <p:tgtEl>
                                              <p:spTgt spid="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2" presetClass="entr" presetSubtype="8" accel="35000"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cBhvr additive="base">
                                            <p:cTn id="22" dur="1500" fill="hold"/>
                                            <p:tgtEl>
                                              <p:spTgt spid="125"/>
                                            </p:tgtEl>
                                            <p:attrNameLst>
                                              <p:attrName>ppt_x</p:attrName>
                                            </p:attrNameLst>
                                          </p:cBhvr>
                                          <p:tavLst>
                                            <p:tav tm="0">
                                              <p:val>
                                                <p:strVal val="0-#ppt_w/2"/>
                                              </p:val>
                                            </p:tav>
                                            <p:tav tm="100000">
                                              <p:val>
                                                <p:strVal val="#ppt_x"/>
                                              </p:val>
                                            </p:tav>
                                          </p:tavLst>
                                        </p:anim>
                                        <p:anim calcmode="lin" valueType="num">
                                          <p:cBhvr additive="base">
                                            <p:cTn id="23" dur="1500" fill="hold"/>
                                            <p:tgtEl>
                                              <p:spTgt spid="12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3" presetClass="entr" presetSubtype="52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 calcmode="lin" valueType="num">
                                          <p:cBhvr>
                                            <p:cTn id="29" dur="500" fill="hold"/>
                                            <p:tgtEl>
                                              <p:spTgt spid="85"/>
                                            </p:tgtEl>
                                            <p:attrNameLst>
                                              <p:attrName>ppt_x</p:attrName>
                                            </p:attrNameLst>
                                          </p:cBhvr>
                                          <p:tavLst>
                                            <p:tav tm="0">
                                              <p:val>
                                                <p:fltVal val="0.5"/>
                                              </p:val>
                                            </p:tav>
                                            <p:tav tm="100000">
                                              <p:val>
                                                <p:strVal val="#ppt_x"/>
                                              </p:val>
                                            </p:tav>
                                          </p:tavLst>
                                        </p:anim>
                                        <p:anim calcmode="lin" valueType="num">
                                          <p:cBhvr>
                                            <p:cTn id="30" dur="500" fill="hold"/>
                                            <p:tgtEl>
                                              <p:spTgt spid="85"/>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88"/>
                                            </p:tgtEl>
                                            <p:attrNameLst>
                                              <p:attrName>style.visibility</p:attrName>
                                            </p:attrNameLst>
                                          </p:cBhvr>
                                          <p:to>
                                            <p:strVal val="visible"/>
                                          </p:to>
                                        </p:set>
                                        <p:anim calcmode="lin" valueType="num">
                                          <p:cBhvr>
                                            <p:cTn id="33" dur="500" fill="hold"/>
                                            <p:tgtEl>
                                              <p:spTgt spid="88"/>
                                            </p:tgtEl>
                                            <p:attrNameLst>
                                              <p:attrName>ppt_w</p:attrName>
                                            </p:attrNameLst>
                                          </p:cBhvr>
                                          <p:tavLst>
                                            <p:tav tm="0">
                                              <p:val>
                                                <p:fltVal val="0"/>
                                              </p:val>
                                            </p:tav>
                                            <p:tav tm="100000">
                                              <p:val>
                                                <p:strVal val="#ppt_w"/>
                                              </p:val>
                                            </p:tav>
                                          </p:tavLst>
                                        </p:anim>
                                        <p:anim calcmode="lin" valueType="num">
                                          <p:cBhvr>
                                            <p:cTn id="34" dur="500" fill="hold"/>
                                            <p:tgtEl>
                                              <p:spTgt spid="88"/>
                                            </p:tgtEl>
                                            <p:attrNameLst>
                                              <p:attrName>ppt_h</p:attrName>
                                            </p:attrNameLst>
                                          </p:cBhvr>
                                          <p:tavLst>
                                            <p:tav tm="0">
                                              <p:val>
                                                <p:fltVal val="0"/>
                                              </p:val>
                                            </p:tav>
                                            <p:tav tm="100000">
                                              <p:val>
                                                <p:strVal val="#ppt_h"/>
                                              </p:val>
                                            </p:tav>
                                          </p:tavLst>
                                        </p:anim>
                                        <p:anim calcmode="lin" valueType="num">
                                          <p:cBhvr>
                                            <p:cTn id="35" dur="500" fill="hold"/>
                                            <p:tgtEl>
                                              <p:spTgt spid="88"/>
                                            </p:tgtEl>
                                            <p:attrNameLst>
                                              <p:attrName>ppt_x</p:attrName>
                                            </p:attrNameLst>
                                          </p:cBhvr>
                                          <p:tavLst>
                                            <p:tav tm="0">
                                              <p:val>
                                                <p:fltVal val="0.5"/>
                                              </p:val>
                                            </p:tav>
                                            <p:tav tm="100000">
                                              <p:val>
                                                <p:strVal val="#ppt_x"/>
                                              </p:val>
                                            </p:tav>
                                          </p:tavLst>
                                        </p:anim>
                                        <p:anim calcmode="lin" valueType="num">
                                          <p:cBhvr>
                                            <p:cTn id="36" dur="500" fill="hold"/>
                                            <p:tgtEl>
                                              <p:spTgt spid="88"/>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 calcmode="lin" valueType="num">
                                          <p:cBhvr>
                                            <p:cTn id="41" dur="500" fill="hold"/>
                                            <p:tgtEl>
                                              <p:spTgt spid="91"/>
                                            </p:tgtEl>
                                            <p:attrNameLst>
                                              <p:attrName>ppt_x</p:attrName>
                                            </p:attrNameLst>
                                          </p:cBhvr>
                                          <p:tavLst>
                                            <p:tav tm="0">
                                              <p:val>
                                                <p:fltVal val="0.5"/>
                                              </p:val>
                                            </p:tav>
                                            <p:tav tm="100000">
                                              <p:val>
                                                <p:strVal val="#ppt_x"/>
                                              </p:val>
                                            </p:tav>
                                          </p:tavLst>
                                        </p:anim>
                                        <p:anim calcmode="lin" valueType="num">
                                          <p:cBhvr>
                                            <p:cTn id="42" dur="500" fill="hold"/>
                                            <p:tgtEl>
                                              <p:spTgt spid="91"/>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 calcmode="lin" valueType="num">
                                          <p:cBhvr>
                                            <p:cTn id="47" dur="500" fill="hold"/>
                                            <p:tgtEl>
                                              <p:spTgt spid="94"/>
                                            </p:tgtEl>
                                            <p:attrNameLst>
                                              <p:attrName>ppt_x</p:attrName>
                                            </p:attrNameLst>
                                          </p:cBhvr>
                                          <p:tavLst>
                                            <p:tav tm="0">
                                              <p:val>
                                                <p:fltVal val="0.5"/>
                                              </p:val>
                                            </p:tav>
                                            <p:tav tm="100000">
                                              <p:val>
                                                <p:strVal val="#ppt_x"/>
                                              </p:val>
                                            </p:tav>
                                          </p:tavLst>
                                        </p:anim>
                                        <p:anim calcmode="lin" valueType="num">
                                          <p:cBhvr>
                                            <p:cTn id="48" dur="500" fill="hold"/>
                                            <p:tgtEl>
                                              <p:spTgt spid="94"/>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fltVal val="0"/>
                                              </p:val>
                                            </p:tav>
                                            <p:tav tm="100000">
                                              <p:val>
                                                <p:strVal val="#ppt_h"/>
                                              </p:val>
                                            </p:tav>
                                          </p:tavLst>
                                        </p:anim>
                                        <p:anim calcmode="lin" valueType="num">
                                          <p:cBhvr>
                                            <p:cTn id="53" dur="500" fill="hold"/>
                                            <p:tgtEl>
                                              <p:spTgt spid="97"/>
                                            </p:tgtEl>
                                            <p:attrNameLst>
                                              <p:attrName>ppt_x</p:attrName>
                                            </p:attrNameLst>
                                          </p:cBhvr>
                                          <p:tavLst>
                                            <p:tav tm="0">
                                              <p:val>
                                                <p:fltVal val="0.5"/>
                                              </p:val>
                                            </p:tav>
                                            <p:tav tm="100000">
                                              <p:val>
                                                <p:strVal val="#ppt_x"/>
                                              </p:val>
                                            </p:tav>
                                          </p:tavLst>
                                        </p:anim>
                                        <p:anim calcmode="lin" valueType="num">
                                          <p:cBhvr>
                                            <p:cTn id="54" dur="500" fill="hold"/>
                                            <p:tgtEl>
                                              <p:spTgt spid="9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fltVal val="0"/>
                                              </p:val>
                                            </p:tav>
                                            <p:tav tm="100000">
                                              <p:val>
                                                <p:strVal val="#ppt_w"/>
                                              </p:val>
                                            </p:tav>
                                          </p:tavLst>
                                        </p:anim>
                                        <p:anim calcmode="lin" valueType="num">
                                          <p:cBhvr>
                                            <p:cTn id="58" dur="500" fill="hold"/>
                                            <p:tgtEl>
                                              <p:spTgt spid="100"/>
                                            </p:tgtEl>
                                            <p:attrNameLst>
                                              <p:attrName>ppt_h</p:attrName>
                                            </p:attrNameLst>
                                          </p:cBhvr>
                                          <p:tavLst>
                                            <p:tav tm="0">
                                              <p:val>
                                                <p:fltVal val="0"/>
                                              </p:val>
                                            </p:tav>
                                            <p:tav tm="100000">
                                              <p:val>
                                                <p:strVal val="#ppt_h"/>
                                              </p:val>
                                            </p:tav>
                                          </p:tavLst>
                                        </p:anim>
                                        <p:anim calcmode="lin" valueType="num">
                                          <p:cBhvr>
                                            <p:cTn id="59" dur="500" fill="hold"/>
                                            <p:tgtEl>
                                              <p:spTgt spid="100"/>
                                            </p:tgtEl>
                                            <p:attrNameLst>
                                              <p:attrName>ppt_x</p:attrName>
                                            </p:attrNameLst>
                                          </p:cBhvr>
                                          <p:tavLst>
                                            <p:tav tm="0">
                                              <p:val>
                                                <p:fltVal val="0.5"/>
                                              </p:val>
                                            </p:tav>
                                            <p:tav tm="100000">
                                              <p:val>
                                                <p:strVal val="#ppt_x"/>
                                              </p:val>
                                            </p:tav>
                                          </p:tavLst>
                                        </p:anim>
                                        <p:anim calcmode="lin" valueType="num">
                                          <p:cBhvr>
                                            <p:cTn id="60" dur="500" fill="hold"/>
                                            <p:tgtEl>
                                              <p:spTgt spid="100"/>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fltVal val="0"/>
                                              </p:val>
                                            </p:tav>
                                            <p:tav tm="100000">
                                              <p:val>
                                                <p:strVal val="#ppt_w"/>
                                              </p:val>
                                            </p:tav>
                                          </p:tavLst>
                                        </p:anim>
                                        <p:anim calcmode="lin" valueType="num">
                                          <p:cBhvr>
                                            <p:cTn id="64" dur="500" fill="hold"/>
                                            <p:tgtEl>
                                              <p:spTgt spid="103"/>
                                            </p:tgtEl>
                                            <p:attrNameLst>
                                              <p:attrName>ppt_h</p:attrName>
                                            </p:attrNameLst>
                                          </p:cBhvr>
                                          <p:tavLst>
                                            <p:tav tm="0">
                                              <p:val>
                                                <p:fltVal val="0"/>
                                              </p:val>
                                            </p:tav>
                                            <p:tav tm="100000">
                                              <p:val>
                                                <p:strVal val="#ppt_h"/>
                                              </p:val>
                                            </p:tav>
                                          </p:tavLst>
                                        </p:anim>
                                        <p:anim calcmode="lin" valueType="num">
                                          <p:cBhvr>
                                            <p:cTn id="65" dur="500" fill="hold"/>
                                            <p:tgtEl>
                                              <p:spTgt spid="103"/>
                                            </p:tgtEl>
                                            <p:attrNameLst>
                                              <p:attrName>ppt_x</p:attrName>
                                            </p:attrNameLst>
                                          </p:cBhvr>
                                          <p:tavLst>
                                            <p:tav tm="0">
                                              <p:val>
                                                <p:fltVal val="0.5"/>
                                              </p:val>
                                            </p:tav>
                                            <p:tav tm="100000">
                                              <p:val>
                                                <p:strVal val="#ppt_x"/>
                                              </p:val>
                                            </p:tav>
                                          </p:tavLst>
                                        </p:anim>
                                        <p:anim calcmode="lin" valueType="num">
                                          <p:cBhvr>
                                            <p:cTn id="66" dur="500" fill="hold"/>
                                            <p:tgtEl>
                                              <p:spTgt spid="103"/>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09"/>
                                            </p:tgtEl>
                                            <p:attrNameLst>
                                              <p:attrName>style.visibility</p:attrName>
                                            </p:attrNameLst>
                                          </p:cBhvr>
                                          <p:to>
                                            <p:strVal val="visible"/>
                                          </p:to>
                                        </p:set>
                                        <p:anim calcmode="lin" valueType="num">
                                          <p:cBhvr>
                                            <p:cTn id="75" dur="500" fill="hold"/>
                                            <p:tgtEl>
                                              <p:spTgt spid="109"/>
                                            </p:tgtEl>
                                            <p:attrNameLst>
                                              <p:attrName>ppt_w</p:attrName>
                                            </p:attrNameLst>
                                          </p:cBhvr>
                                          <p:tavLst>
                                            <p:tav tm="0">
                                              <p:val>
                                                <p:fltVal val="0"/>
                                              </p:val>
                                            </p:tav>
                                            <p:tav tm="100000">
                                              <p:val>
                                                <p:strVal val="#ppt_w"/>
                                              </p:val>
                                            </p:tav>
                                          </p:tavLst>
                                        </p:anim>
                                        <p:anim calcmode="lin" valueType="num">
                                          <p:cBhvr>
                                            <p:cTn id="76" dur="500" fill="hold"/>
                                            <p:tgtEl>
                                              <p:spTgt spid="109"/>
                                            </p:tgtEl>
                                            <p:attrNameLst>
                                              <p:attrName>ppt_h</p:attrName>
                                            </p:attrNameLst>
                                          </p:cBhvr>
                                          <p:tavLst>
                                            <p:tav tm="0">
                                              <p:val>
                                                <p:fltVal val="0"/>
                                              </p:val>
                                            </p:tav>
                                            <p:tav tm="100000">
                                              <p:val>
                                                <p:strVal val="#ppt_h"/>
                                              </p:val>
                                            </p:tav>
                                          </p:tavLst>
                                        </p:anim>
                                        <p:anim calcmode="lin" valueType="num">
                                          <p:cBhvr>
                                            <p:cTn id="77" dur="500" fill="hold"/>
                                            <p:tgtEl>
                                              <p:spTgt spid="109"/>
                                            </p:tgtEl>
                                            <p:attrNameLst>
                                              <p:attrName>ppt_x</p:attrName>
                                            </p:attrNameLst>
                                          </p:cBhvr>
                                          <p:tavLst>
                                            <p:tav tm="0">
                                              <p:val>
                                                <p:fltVal val="0.5"/>
                                              </p:val>
                                            </p:tav>
                                            <p:tav tm="100000">
                                              <p:val>
                                                <p:strVal val="#ppt_x"/>
                                              </p:val>
                                            </p:tav>
                                          </p:tavLst>
                                        </p:anim>
                                        <p:anim calcmode="lin" valueType="num">
                                          <p:cBhvr>
                                            <p:cTn id="78" dur="500" fill="hold"/>
                                            <p:tgtEl>
                                              <p:spTgt spid="109"/>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12"/>
                                            </p:tgtEl>
                                            <p:attrNameLst>
                                              <p:attrName>style.visibility</p:attrName>
                                            </p:attrNameLst>
                                          </p:cBhvr>
                                          <p:to>
                                            <p:strVal val="visible"/>
                                          </p:to>
                                        </p:set>
                                        <p:anim calcmode="lin" valueType="num">
                                          <p:cBhvr>
                                            <p:cTn id="81" dur="500" fill="hold"/>
                                            <p:tgtEl>
                                              <p:spTgt spid="112"/>
                                            </p:tgtEl>
                                            <p:attrNameLst>
                                              <p:attrName>ppt_w</p:attrName>
                                            </p:attrNameLst>
                                          </p:cBhvr>
                                          <p:tavLst>
                                            <p:tav tm="0">
                                              <p:val>
                                                <p:fltVal val="0"/>
                                              </p:val>
                                            </p:tav>
                                            <p:tav tm="100000">
                                              <p:val>
                                                <p:strVal val="#ppt_w"/>
                                              </p:val>
                                            </p:tav>
                                          </p:tavLst>
                                        </p:anim>
                                        <p:anim calcmode="lin" valueType="num">
                                          <p:cBhvr>
                                            <p:cTn id="82" dur="500" fill="hold"/>
                                            <p:tgtEl>
                                              <p:spTgt spid="112"/>
                                            </p:tgtEl>
                                            <p:attrNameLst>
                                              <p:attrName>ppt_h</p:attrName>
                                            </p:attrNameLst>
                                          </p:cBhvr>
                                          <p:tavLst>
                                            <p:tav tm="0">
                                              <p:val>
                                                <p:fltVal val="0"/>
                                              </p:val>
                                            </p:tav>
                                            <p:tav tm="100000">
                                              <p:val>
                                                <p:strVal val="#ppt_h"/>
                                              </p:val>
                                            </p:tav>
                                          </p:tavLst>
                                        </p:anim>
                                        <p:anim calcmode="lin" valueType="num">
                                          <p:cBhvr>
                                            <p:cTn id="83" dur="500" fill="hold"/>
                                            <p:tgtEl>
                                              <p:spTgt spid="112"/>
                                            </p:tgtEl>
                                            <p:attrNameLst>
                                              <p:attrName>ppt_x</p:attrName>
                                            </p:attrNameLst>
                                          </p:cBhvr>
                                          <p:tavLst>
                                            <p:tav tm="0">
                                              <p:val>
                                                <p:fltVal val="0.5"/>
                                              </p:val>
                                            </p:tav>
                                            <p:tav tm="100000">
                                              <p:val>
                                                <p:strVal val="#ppt_x"/>
                                              </p:val>
                                            </p:tav>
                                          </p:tavLst>
                                        </p:anim>
                                        <p:anim calcmode="lin" valueType="num">
                                          <p:cBhvr>
                                            <p:cTn id="84" dur="500" fill="hold"/>
                                            <p:tgtEl>
                                              <p:spTgt spid="1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500" fill="hold"/>
                                            <p:tgtEl>
                                              <p:spTgt spid="115"/>
                                            </p:tgtEl>
                                            <p:attrNameLst>
                                              <p:attrName>ppt_w</p:attrName>
                                            </p:attrNameLst>
                                          </p:cBhvr>
                                          <p:tavLst>
                                            <p:tav tm="0">
                                              <p:val>
                                                <p:fltVal val="0"/>
                                              </p:val>
                                            </p:tav>
                                            <p:tav tm="100000">
                                              <p:val>
                                                <p:strVal val="#ppt_w"/>
                                              </p:val>
                                            </p:tav>
                                          </p:tavLst>
                                        </p:anim>
                                        <p:anim calcmode="lin" valueType="num">
                                          <p:cBhvr>
                                            <p:cTn id="88" dur="500" fill="hold"/>
                                            <p:tgtEl>
                                              <p:spTgt spid="115"/>
                                            </p:tgtEl>
                                            <p:attrNameLst>
                                              <p:attrName>ppt_h</p:attrName>
                                            </p:attrNameLst>
                                          </p:cBhvr>
                                          <p:tavLst>
                                            <p:tav tm="0">
                                              <p:val>
                                                <p:fltVal val="0"/>
                                              </p:val>
                                            </p:tav>
                                            <p:tav tm="100000">
                                              <p:val>
                                                <p:strVal val="#ppt_h"/>
                                              </p:val>
                                            </p:tav>
                                          </p:tavLst>
                                        </p:anim>
                                        <p:anim calcmode="lin" valueType="num">
                                          <p:cBhvr>
                                            <p:cTn id="89" dur="500" fill="hold"/>
                                            <p:tgtEl>
                                              <p:spTgt spid="115"/>
                                            </p:tgtEl>
                                            <p:attrNameLst>
                                              <p:attrName>ppt_x</p:attrName>
                                            </p:attrNameLst>
                                          </p:cBhvr>
                                          <p:tavLst>
                                            <p:tav tm="0">
                                              <p:val>
                                                <p:fltVal val="0.5"/>
                                              </p:val>
                                            </p:tav>
                                            <p:tav tm="100000">
                                              <p:val>
                                                <p:strVal val="#ppt_x"/>
                                              </p:val>
                                            </p:tav>
                                          </p:tavLst>
                                        </p:anim>
                                        <p:anim calcmode="lin" valueType="num">
                                          <p:cBhvr>
                                            <p:cTn id="90" dur="500" fill="hold"/>
                                            <p:tgtEl>
                                              <p:spTgt spid="115"/>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18"/>
                                            </p:tgtEl>
                                            <p:attrNameLst>
                                              <p:attrName>style.visibility</p:attrName>
                                            </p:attrNameLst>
                                          </p:cBhvr>
                                          <p:to>
                                            <p:strVal val="visible"/>
                                          </p:to>
                                        </p:set>
                                        <p:anim calcmode="lin" valueType="num">
                                          <p:cBhvr>
                                            <p:cTn id="93" dur="500" fill="hold"/>
                                            <p:tgtEl>
                                              <p:spTgt spid="118"/>
                                            </p:tgtEl>
                                            <p:attrNameLst>
                                              <p:attrName>ppt_w</p:attrName>
                                            </p:attrNameLst>
                                          </p:cBhvr>
                                          <p:tavLst>
                                            <p:tav tm="0">
                                              <p:val>
                                                <p:fltVal val="0"/>
                                              </p:val>
                                            </p:tav>
                                            <p:tav tm="100000">
                                              <p:val>
                                                <p:strVal val="#ppt_w"/>
                                              </p:val>
                                            </p:tav>
                                          </p:tavLst>
                                        </p:anim>
                                        <p:anim calcmode="lin" valueType="num">
                                          <p:cBhvr>
                                            <p:cTn id="94" dur="500" fill="hold"/>
                                            <p:tgtEl>
                                              <p:spTgt spid="118"/>
                                            </p:tgtEl>
                                            <p:attrNameLst>
                                              <p:attrName>ppt_h</p:attrName>
                                            </p:attrNameLst>
                                          </p:cBhvr>
                                          <p:tavLst>
                                            <p:tav tm="0">
                                              <p:val>
                                                <p:fltVal val="0"/>
                                              </p:val>
                                            </p:tav>
                                            <p:tav tm="100000">
                                              <p:val>
                                                <p:strVal val="#ppt_h"/>
                                              </p:val>
                                            </p:tav>
                                          </p:tavLst>
                                        </p:anim>
                                        <p:anim calcmode="lin" valueType="num">
                                          <p:cBhvr>
                                            <p:cTn id="95" dur="500" fill="hold"/>
                                            <p:tgtEl>
                                              <p:spTgt spid="118"/>
                                            </p:tgtEl>
                                            <p:attrNameLst>
                                              <p:attrName>ppt_x</p:attrName>
                                            </p:attrNameLst>
                                          </p:cBhvr>
                                          <p:tavLst>
                                            <p:tav tm="0">
                                              <p:val>
                                                <p:fltVal val="0.5"/>
                                              </p:val>
                                            </p:tav>
                                            <p:tav tm="100000">
                                              <p:val>
                                                <p:strVal val="#ppt_x"/>
                                              </p:val>
                                            </p:tav>
                                          </p:tavLst>
                                        </p:anim>
                                        <p:anim calcmode="lin" valueType="num">
                                          <p:cBhvr>
                                            <p:cTn id="96" dur="500" fill="hold"/>
                                            <p:tgtEl>
                                              <p:spTgt spid="118"/>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21"/>
                                            </p:tgtEl>
                                            <p:attrNameLst>
                                              <p:attrName>style.visibility</p:attrName>
                                            </p:attrNameLst>
                                          </p:cBhvr>
                                          <p:to>
                                            <p:strVal val="visible"/>
                                          </p:to>
                                        </p:set>
                                        <p:anim calcmode="lin" valueType="num">
                                          <p:cBhvr>
                                            <p:cTn id="99" dur="500" fill="hold"/>
                                            <p:tgtEl>
                                              <p:spTgt spid="121"/>
                                            </p:tgtEl>
                                            <p:attrNameLst>
                                              <p:attrName>ppt_w</p:attrName>
                                            </p:attrNameLst>
                                          </p:cBhvr>
                                          <p:tavLst>
                                            <p:tav tm="0">
                                              <p:val>
                                                <p:fltVal val="0"/>
                                              </p:val>
                                            </p:tav>
                                            <p:tav tm="100000">
                                              <p:val>
                                                <p:strVal val="#ppt_w"/>
                                              </p:val>
                                            </p:tav>
                                          </p:tavLst>
                                        </p:anim>
                                        <p:anim calcmode="lin" valueType="num">
                                          <p:cBhvr>
                                            <p:cTn id="100" dur="500" fill="hold"/>
                                            <p:tgtEl>
                                              <p:spTgt spid="121"/>
                                            </p:tgtEl>
                                            <p:attrNameLst>
                                              <p:attrName>ppt_h</p:attrName>
                                            </p:attrNameLst>
                                          </p:cBhvr>
                                          <p:tavLst>
                                            <p:tav tm="0">
                                              <p:val>
                                                <p:fltVal val="0"/>
                                              </p:val>
                                            </p:tav>
                                            <p:tav tm="100000">
                                              <p:val>
                                                <p:strVal val="#ppt_h"/>
                                              </p:val>
                                            </p:tav>
                                          </p:tavLst>
                                        </p:anim>
                                        <p:anim calcmode="lin" valueType="num">
                                          <p:cBhvr>
                                            <p:cTn id="101" dur="500" fill="hold"/>
                                            <p:tgtEl>
                                              <p:spTgt spid="121"/>
                                            </p:tgtEl>
                                            <p:attrNameLst>
                                              <p:attrName>ppt_x</p:attrName>
                                            </p:attrNameLst>
                                          </p:cBhvr>
                                          <p:tavLst>
                                            <p:tav tm="0">
                                              <p:val>
                                                <p:fltVal val="0.5"/>
                                              </p:val>
                                            </p:tav>
                                            <p:tav tm="100000">
                                              <p:val>
                                                <p:strVal val="#ppt_x"/>
                                              </p:val>
                                            </p:tav>
                                          </p:tavLst>
                                        </p:anim>
                                        <p:anim calcmode="lin" valueType="num">
                                          <p:cBhvr>
                                            <p:cTn id="102" dur="500" fill="hold"/>
                                            <p:tgtEl>
                                              <p:spTgt spid="121"/>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85"/>
                                            </p:tgtEl>
                                          </p:cBhvr>
                                        </p:animEffect>
                                        <p:animScale>
                                          <p:cBhvr>
                                            <p:cTn id="105" dur="250" autoRev="1" fill="hold"/>
                                            <p:tgtEl>
                                              <p:spTgt spid="85"/>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06"/>
                                            </p:tgtEl>
                                          </p:cBhvr>
                                        </p:animEffect>
                                        <p:animScale>
                                          <p:cBhvr>
                                            <p:cTn id="108" dur="250" autoRev="1" fill="hold"/>
                                            <p:tgtEl>
                                              <p:spTgt spid="106"/>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12"/>
                                            </p:tgtEl>
                                          </p:cBhvr>
                                        </p:animEffect>
                                        <p:animScale>
                                          <p:cBhvr>
                                            <p:cTn id="111" dur="250" autoRev="1" fill="hold"/>
                                            <p:tgtEl>
                                              <p:spTgt spid="112"/>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15"/>
                                            </p:tgtEl>
                                          </p:cBhvr>
                                        </p:animEffect>
                                        <p:animScale>
                                          <p:cBhvr>
                                            <p:cTn id="114" dur="250" autoRev="1" fill="hold"/>
                                            <p:tgtEl>
                                              <p:spTgt spid="115"/>
                                            </p:tgtEl>
                                          </p:cBhvr>
                                          <p:by x="105000" y="105000"/>
                                        </p:animScale>
                                      </p:childTnLst>
                                    </p:cTn>
                                  </p:par>
                                </p:childTnLst>
                              </p:cTn>
                            </p:par>
                            <p:par>
                              <p:cTn id="115" fill="hold">
                                <p:stCondLst>
                                  <p:cond delay="5310"/>
                                </p:stCondLst>
                                <p:childTnLst>
                                  <p:par>
                                    <p:cTn id="116" presetID="10" presetClass="entr" presetSubtype="0" fill="hold" grpId="0" nodeType="after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childTnLst>
                                    </p:cTn>
                                  </p:par>
                                </p:childTnLst>
                              </p:cTn>
                            </p:par>
                            <p:par>
                              <p:cTn id="119" fill="hold">
                                <p:stCondLst>
                                  <p:cond delay="5810"/>
                                </p:stCondLst>
                                <p:childTnLst>
                                  <p:par>
                                    <p:cTn id="120" presetID="12" presetClass="entr" presetSubtype="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additive="base">
                                            <p:cTn id="122" dur="500"/>
                                            <p:tgtEl>
                                              <p:spTgt spid="61"/>
                                            </p:tgtEl>
                                            <p:attrNameLst>
                                              <p:attrName>ppt_x</p:attrName>
                                            </p:attrNameLst>
                                          </p:cBhvr>
                                          <p:tavLst>
                                            <p:tav tm="0">
                                              <p:val>
                                                <p:strVal val="#ppt_x-#ppt_w*1.125000"/>
                                              </p:val>
                                            </p:tav>
                                            <p:tav tm="100000">
                                              <p:val>
                                                <p:strVal val="#ppt_x"/>
                                              </p:val>
                                            </p:tav>
                                          </p:tavLst>
                                        </p:anim>
                                        <p:animEffect transition="in" filter="wipe(right)">
                                          <p:cBhvr>
                                            <p:cTn id="1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5" grpId="0" animBg="1"/>
          <p:bldP spid="60" grpId="0"/>
          <p:bldP spid="6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060179" cy="507835"/>
          </a:xfrm>
        </p:spPr>
        <p:txBody>
          <a:bodyPr/>
          <a:lstStyle/>
          <a:p>
            <a:pPr algn="l"/>
            <a:r>
              <a:rPr lang="en-US" altLang="zh-CN" dirty="0" smtClean="0"/>
              <a:t>2.1</a:t>
            </a:r>
            <a:r>
              <a:rPr lang="zh-CN" altLang="en-US" dirty="0" smtClean="0"/>
              <a:t>主要目标</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8" name="组合 57"/>
          <p:cNvGrpSpPr/>
          <p:nvPr/>
        </p:nvGrpSpPr>
        <p:grpSpPr>
          <a:xfrm>
            <a:off x="867039" y="2286304"/>
            <a:ext cx="2713957" cy="2713957"/>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0" name="椭圆 5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cxnSp>
        <p:nvCxnSpPr>
          <p:cNvPr id="61" name="直接连接符 60"/>
          <p:cNvCxnSpPr>
            <a:endCxn id="65" idx="3"/>
          </p:cNvCxnSpPr>
          <p:nvPr/>
        </p:nvCxnSpPr>
        <p:spPr>
          <a:xfrm flipV="1">
            <a:off x="3715651" y="1855809"/>
            <a:ext cx="1012197" cy="188024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93" idx="6"/>
            <a:endCxn id="83" idx="3"/>
          </p:cNvCxnSpPr>
          <p:nvPr/>
        </p:nvCxnSpPr>
        <p:spPr>
          <a:xfrm>
            <a:off x="3715651" y="3661673"/>
            <a:ext cx="1012197" cy="207249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93" idx="6"/>
            <a:endCxn id="77" idx="3"/>
          </p:cNvCxnSpPr>
          <p:nvPr/>
        </p:nvCxnSpPr>
        <p:spPr>
          <a:xfrm>
            <a:off x="3715651" y="3661673"/>
            <a:ext cx="1012197" cy="79130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93" idx="6"/>
            <a:endCxn id="71" idx="3"/>
          </p:cNvCxnSpPr>
          <p:nvPr/>
        </p:nvCxnSpPr>
        <p:spPr>
          <a:xfrm flipV="1">
            <a:off x="3715651" y="3152177"/>
            <a:ext cx="1012197" cy="509496"/>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4727848" y="1351753"/>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rot="16200000">
            <a:off x="5039715" y="1195966"/>
            <a:ext cx="1134781" cy="1280370"/>
            <a:chOff x="8439634" y="3544648"/>
            <a:chExt cx="1611146" cy="1817848"/>
          </a:xfrm>
        </p:grpSpPr>
        <p:sp>
          <p:nvSpPr>
            <p:cNvPr id="6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9" name="文本框 37"/>
          <p:cNvSpPr>
            <a:spLocks noChangeArrowheads="1"/>
          </p:cNvSpPr>
          <p:nvPr/>
        </p:nvSpPr>
        <p:spPr bwMode="auto">
          <a:xfrm>
            <a:off x="5420705" y="1677260"/>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1</a:t>
            </a:r>
            <a:endParaRPr lang="zh-CN" altLang="en-US" sz="1600" b="1" dirty="0">
              <a:solidFill>
                <a:schemeClr val="bg1"/>
              </a:solidFill>
              <a:sym typeface="微软雅黑" pitchFamily="34" charset="-122"/>
            </a:endParaRPr>
          </a:p>
        </p:txBody>
      </p:sp>
      <p:sp>
        <p:nvSpPr>
          <p:cNvPr id="70" name="文本1"/>
          <p:cNvSpPr>
            <a:spLocks noChangeArrowheads="1"/>
          </p:cNvSpPr>
          <p:nvPr/>
        </p:nvSpPr>
        <p:spPr bwMode="gray">
          <a:xfrm>
            <a:off x="6247291" y="1511960"/>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以</a:t>
            </a:r>
            <a:r>
              <a:rPr lang="zh-CN" altLang="en-US" sz="1600" dirty="0" smtClean="0">
                <a:latin typeface="微软雅黑" pitchFamily="34" charset="-122"/>
                <a:ea typeface="微软雅黑" pitchFamily="34" charset="-122"/>
              </a:rPr>
              <a:t>满足学生、社会发展需求为导向</a:t>
            </a:r>
            <a:endParaRPr lang="zh-CN" altLang="en-US" sz="1600" dirty="0">
              <a:latin typeface="微软雅黑" pitchFamily="34" charset="-122"/>
              <a:ea typeface="微软雅黑" pitchFamily="34" charset="-122"/>
            </a:endParaRPr>
          </a:p>
        </p:txBody>
      </p:sp>
      <p:sp>
        <p:nvSpPr>
          <p:cNvPr id="71" name="六边形 70"/>
          <p:cNvSpPr/>
          <p:nvPr/>
        </p:nvSpPr>
        <p:spPr>
          <a:xfrm>
            <a:off x="4727848" y="264812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rot="16200000">
            <a:off x="5039715" y="2492334"/>
            <a:ext cx="1134781" cy="1280370"/>
            <a:chOff x="8439634" y="3544648"/>
            <a:chExt cx="1611146" cy="1817848"/>
          </a:xfrm>
        </p:grpSpPr>
        <p:sp>
          <p:nvSpPr>
            <p:cNvPr id="73"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75" name="文本框 37"/>
          <p:cNvSpPr>
            <a:spLocks noChangeArrowheads="1"/>
          </p:cNvSpPr>
          <p:nvPr/>
        </p:nvSpPr>
        <p:spPr bwMode="auto">
          <a:xfrm>
            <a:off x="5420705" y="297362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2</a:t>
            </a:r>
            <a:endParaRPr lang="zh-CN" altLang="en-US" sz="1600" b="1" dirty="0">
              <a:solidFill>
                <a:schemeClr val="bg1"/>
              </a:solidFill>
              <a:sym typeface="微软雅黑" pitchFamily="34" charset="-122"/>
            </a:endParaRPr>
          </a:p>
        </p:txBody>
      </p:sp>
      <p:sp>
        <p:nvSpPr>
          <p:cNvPr id="76" name="文本1"/>
          <p:cNvSpPr>
            <a:spLocks noChangeArrowheads="1"/>
          </p:cNvSpPr>
          <p:nvPr/>
        </p:nvSpPr>
        <p:spPr bwMode="gray">
          <a:xfrm>
            <a:off x="6247291" y="280832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smtClean="0">
                <a:latin typeface="微软雅黑" pitchFamily="34" charset="-122"/>
                <a:ea typeface="微软雅黑" pitchFamily="34" charset="-122"/>
              </a:rPr>
              <a:t>把质量提升作为师生共同追求</a:t>
            </a:r>
            <a:endParaRPr lang="zh-CN" altLang="en-US" sz="1600" dirty="0">
              <a:latin typeface="微软雅黑" pitchFamily="34" charset="-122"/>
              <a:ea typeface="微软雅黑" pitchFamily="34" charset="-122"/>
            </a:endParaRPr>
          </a:p>
        </p:txBody>
      </p:sp>
      <p:sp>
        <p:nvSpPr>
          <p:cNvPr id="77" name="六边形 76"/>
          <p:cNvSpPr/>
          <p:nvPr/>
        </p:nvSpPr>
        <p:spPr>
          <a:xfrm>
            <a:off x="4727848" y="3948920"/>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rot="16200000">
            <a:off x="5039715" y="3793133"/>
            <a:ext cx="1134781" cy="1280370"/>
            <a:chOff x="8439634" y="3544648"/>
            <a:chExt cx="1611146" cy="1817848"/>
          </a:xfrm>
        </p:grpSpPr>
        <p:sp>
          <p:nvSpPr>
            <p:cNvPr id="79"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1" name="文本框 37"/>
          <p:cNvSpPr>
            <a:spLocks noChangeArrowheads="1"/>
          </p:cNvSpPr>
          <p:nvPr/>
        </p:nvSpPr>
        <p:spPr bwMode="auto">
          <a:xfrm>
            <a:off x="5420705" y="4274427"/>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3</a:t>
            </a:r>
            <a:endParaRPr lang="zh-CN" altLang="en-US" sz="1600" b="1" dirty="0">
              <a:solidFill>
                <a:schemeClr val="bg1"/>
              </a:solidFill>
              <a:sym typeface="微软雅黑" pitchFamily="34" charset="-122"/>
            </a:endParaRPr>
          </a:p>
        </p:txBody>
      </p:sp>
      <p:sp>
        <p:nvSpPr>
          <p:cNvPr id="82" name="文本1"/>
          <p:cNvSpPr>
            <a:spLocks noChangeArrowheads="1"/>
          </p:cNvSpPr>
          <p:nvPr/>
        </p:nvSpPr>
        <p:spPr bwMode="gray">
          <a:xfrm>
            <a:off x="6247291" y="4109127"/>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b="0" dirty="0" smtClean="0">
                <a:latin typeface="微软雅黑" pitchFamily="34" charset="-122"/>
                <a:ea typeface="微软雅黑" pitchFamily="34" charset="-122"/>
              </a:rPr>
              <a:t>构建质量体系标准保证运行机制</a:t>
            </a:r>
            <a:endParaRPr lang="zh-CN" altLang="zh-CN" sz="1600" b="0" dirty="0">
              <a:latin typeface="微软雅黑" pitchFamily="34" charset="-122"/>
              <a:ea typeface="微软雅黑" pitchFamily="34" charset="-122"/>
            </a:endParaRPr>
          </a:p>
        </p:txBody>
      </p:sp>
      <p:sp>
        <p:nvSpPr>
          <p:cNvPr id="83" name="六边形 82"/>
          <p:cNvSpPr/>
          <p:nvPr/>
        </p:nvSpPr>
        <p:spPr>
          <a:xfrm>
            <a:off x="4727848" y="523011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rot="16200000">
            <a:off x="5039715" y="5074324"/>
            <a:ext cx="1134781" cy="1280370"/>
            <a:chOff x="8439634" y="3544648"/>
            <a:chExt cx="1611146" cy="1817848"/>
          </a:xfrm>
        </p:grpSpPr>
        <p:sp>
          <p:nvSpPr>
            <p:cNvPr id="86"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8" name="文本框 37"/>
          <p:cNvSpPr>
            <a:spLocks noChangeArrowheads="1"/>
          </p:cNvSpPr>
          <p:nvPr/>
        </p:nvSpPr>
        <p:spPr bwMode="auto">
          <a:xfrm>
            <a:off x="5420705" y="555561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4</a:t>
            </a:r>
            <a:endParaRPr lang="zh-CN" altLang="en-US" sz="1600" b="1" dirty="0">
              <a:solidFill>
                <a:schemeClr val="bg1"/>
              </a:solidFill>
              <a:sym typeface="微软雅黑" pitchFamily="34" charset="-122"/>
            </a:endParaRPr>
          </a:p>
        </p:txBody>
      </p:sp>
      <p:sp>
        <p:nvSpPr>
          <p:cNvPr id="89" name="文本1"/>
          <p:cNvSpPr>
            <a:spLocks noChangeArrowheads="1"/>
          </p:cNvSpPr>
          <p:nvPr/>
        </p:nvSpPr>
        <p:spPr bwMode="gray">
          <a:xfrm>
            <a:off x="6247291" y="539031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smtClean="0">
                <a:latin typeface="微软雅黑" pitchFamily="34" charset="-122"/>
                <a:ea typeface="微软雅黑" pitchFamily="34" charset="-122"/>
              </a:rPr>
              <a:t>注重改进，形成质量循环</a:t>
            </a:r>
            <a:endParaRPr lang="zh-CN" altLang="en-US" sz="1600" dirty="0">
              <a:latin typeface="微软雅黑" pitchFamily="34" charset="-122"/>
              <a:ea typeface="微软雅黑" pitchFamily="34" charset="-122"/>
            </a:endParaRPr>
          </a:p>
        </p:txBody>
      </p:sp>
      <p:pic>
        <p:nvPicPr>
          <p:cNvPr id="9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60205">
            <a:off x="940020" y="2431926"/>
            <a:ext cx="2541228" cy="256433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nvGrpSpPr>
          <p:cNvPr id="91" name="组合 90"/>
          <p:cNvGrpSpPr/>
          <p:nvPr/>
        </p:nvGrpSpPr>
        <p:grpSpPr>
          <a:xfrm>
            <a:off x="867038" y="2237368"/>
            <a:ext cx="2848613" cy="2848610"/>
            <a:chOff x="1752735" y="879940"/>
            <a:chExt cx="2070478" cy="2070476"/>
          </a:xfrm>
        </p:grpSpPr>
        <p:sp>
          <p:nvSpPr>
            <p:cNvPr id="92" name="同心圆 91"/>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3" name="同心圆 92"/>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grpSp>
      <p:sp>
        <p:nvSpPr>
          <p:cNvPr id="94" name="TextBox 93"/>
          <p:cNvSpPr txBox="1"/>
          <p:nvPr/>
        </p:nvSpPr>
        <p:spPr>
          <a:xfrm>
            <a:off x="1336834" y="3457022"/>
            <a:ext cx="1867502" cy="415498"/>
          </a:xfrm>
          <a:prstGeom prst="rect">
            <a:avLst/>
          </a:prstGeom>
          <a:noFill/>
        </p:spPr>
        <p:txBody>
          <a:bodyPr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主要目标</a:t>
            </a:r>
            <a:endParaRPr lang="en-US" altLang="zh-CN"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48608527"/>
      </p:ext>
    </p:extLst>
  </p:cSld>
  <p:clrMapOvr>
    <a:masterClrMapping/>
  </p:clrMapOvr>
  <p:transition spd="slow">
    <p:pull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p:stCondLst>
                                  <p:cond delay="3000"/>
                                </p:stCondLst>
                                <p:childTnLst>
                                  <p:par>
                                    <p:cTn id="35" presetID="2" presetClass="entr" presetSubtype="2" fill="hold" nodeType="afterEffect" p14:presetBounceEnd="48000">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14:bounceEnd="48000">
                                          <p:cBhvr additive="base">
                                            <p:cTn id="37" dur="500" fill="hold"/>
                                            <p:tgtEl>
                                              <p:spTgt spid="66"/>
                                            </p:tgtEl>
                                            <p:attrNameLst>
                                              <p:attrName>ppt_x</p:attrName>
                                            </p:attrNameLst>
                                          </p:cBhvr>
                                          <p:tavLst>
                                            <p:tav tm="0">
                                              <p:val>
                                                <p:strVal val="1+#ppt_w/2"/>
                                              </p:val>
                                            </p:tav>
                                            <p:tav tm="100000">
                                              <p:val>
                                                <p:strVal val="#ppt_x"/>
                                              </p:val>
                                            </p:tav>
                                          </p:tavLst>
                                        </p:anim>
                                        <p:anim calcmode="lin" valueType="num" p14:bounceEnd="48000">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48000">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14:bounceEnd="48000">
                                          <p:cBhvr additive="base">
                                            <p:cTn id="41" dur="500" fill="hold"/>
                                            <p:tgtEl>
                                              <p:spTgt spid="65"/>
                                            </p:tgtEl>
                                            <p:attrNameLst>
                                              <p:attrName>ppt_x</p:attrName>
                                            </p:attrNameLst>
                                          </p:cBhvr>
                                          <p:tavLst>
                                            <p:tav tm="0">
                                              <p:val>
                                                <p:strVal val="1+#ppt_w/2"/>
                                              </p:val>
                                            </p:tav>
                                            <p:tav tm="100000">
                                              <p:val>
                                                <p:strVal val="#ppt_x"/>
                                              </p:val>
                                            </p:tav>
                                          </p:tavLst>
                                        </p:anim>
                                        <p:anim calcmode="lin" valueType="num" p14:bounceEnd="48000">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5000"/>
                                </p:stCondLst>
                                <p:childTnLst>
                                  <p:par>
                                    <p:cTn id="58" presetID="2" presetClass="entr" presetSubtype="2" fill="hold" nodeType="afterEffect" p14:presetBounceEnd="48000">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14:bounceEnd="48000">
                                          <p:cBhvr additive="base">
                                            <p:cTn id="60" dur="500" fill="hold"/>
                                            <p:tgtEl>
                                              <p:spTgt spid="72"/>
                                            </p:tgtEl>
                                            <p:attrNameLst>
                                              <p:attrName>ppt_x</p:attrName>
                                            </p:attrNameLst>
                                          </p:cBhvr>
                                          <p:tavLst>
                                            <p:tav tm="0">
                                              <p:val>
                                                <p:strVal val="1+#ppt_w/2"/>
                                              </p:val>
                                            </p:tav>
                                            <p:tav tm="100000">
                                              <p:val>
                                                <p:strVal val="#ppt_x"/>
                                              </p:val>
                                            </p:tav>
                                          </p:tavLst>
                                        </p:anim>
                                        <p:anim calcmode="lin" valueType="num" p14:bounceEnd="48000">
                                          <p:cBhvr additive="base">
                                            <p:cTn id="61" dur="50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14:presetBounceEnd="48000">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14:bounceEnd="48000">
                                          <p:cBhvr additive="base">
                                            <p:cTn id="64" dur="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65" dur="500" fill="hold"/>
                                            <p:tgtEl>
                                              <p:spTgt spid="7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7000"/>
                                </p:stCondLst>
                                <p:childTnLst>
                                  <p:par>
                                    <p:cTn id="81" presetID="2" presetClass="entr" presetSubtype="2" fill="hold" nodeType="afterEffect" p14:presetBounceEnd="48000">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14:bounceEnd="48000">
                                          <p:cBhvr additive="base">
                                            <p:cTn id="83" dur="500" fill="hold"/>
                                            <p:tgtEl>
                                              <p:spTgt spid="78"/>
                                            </p:tgtEl>
                                            <p:attrNameLst>
                                              <p:attrName>ppt_x</p:attrName>
                                            </p:attrNameLst>
                                          </p:cBhvr>
                                          <p:tavLst>
                                            <p:tav tm="0">
                                              <p:val>
                                                <p:strVal val="1+#ppt_w/2"/>
                                              </p:val>
                                            </p:tav>
                                            <p:tav tm="100000">
                                              <p:val>
                                                <p:strVal val="#ppt_x"/>
                                              </p:val>
                                            </p:tav>
                                          </p:tavLst>
                                        </p:anim>
                                        <p:anim calcmode="lin" valueType="num" p14:bounceEnd="48000">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48000">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14:bounceEnd="48000">
                                          <p:cBhvr additive="base">
                                            <p:cTn id="87" dur="500" fill="hold"/>
                                            <p:tgtEl>
                                              <p:spTgt spid="77"/>
                                            </p:tgtEl>
                                            <p:attrNameLst>
                                              <p:attrName>ppt_x</p:attrName>
                                            </p:attrNameLst>
                                          </p:cBhvr>
                                          <p:tavLst>
                                            <p:tav tm="0">
                                              <p:val>
                                                <p:strVal val="1+#ppt_w/2"/>
                                              </p:val>
                                            </p:tav>
                                            <p:tav tm="100000">
                                              <p:val>
                                                <p:strVal val="#ppt_x"/>
                                              </p:val>
                                            </p:tav>
                                          </p:tavLst>
                                        </p:anim>
                                        <p:anim calcmode="lin" valueType="num" p14:bounceEnd="48000">
                                          <p:cBhvr additive="base">
                                            <p:cTn id="88" dur="500" fill="hold"/>
                                            <p:tgtEl>
                                              <p:spTgt spid="77"/>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9000"/>
                                </p:stCondLst>
                                <p:childTnLst>
                                  <p:par>
                                    <p:cTn id="104" presetID="2" presetClass="entr" presetSubtype="2" fill="hold" nodeType="afterEffect" p14:presetBounceEnd="48000">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14:bounceEnd="48000">
                                          <p:cBhvr additive="base">
                                            <p:cTn id="106" dur="500" fill="hold"/>
                                            <p:tgtEl>
                                              <p:spTgt spid="84"/>
                                            </p:tgtEl>
                                            <p:attrNameLst>
                                              <p:attrName>ppt_x</p:attrName>
                                            </p:attrNameLst>
                                          </p:cBhvr>
                                          <p:tavLst>
                                            <p:tav tm="0">
                                              <p:val>
                                                <p:strVal val="1+#ppt_w/2"/>
                                              </p:val>
                                            </p:tav>
                                            <p:tav tm="100000">
                                              <p:val>
                                                <p:strVal val="#ppt_x"/>
                                              </p:val>
                                            </p:tav>
                                          </p:tavLst>
                                        </p:anim>
                                        <p:anim calcmode="lin" valueType="num" p14:bounceEnd="48000">
                                          <p:cBhvr additive="base">
                                            <p:cTn id="107" dur="500" fill="hold"/>
                                            <p:tgtEl>
                                              <p:spTgt spid="8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14:presetBounceEnd="48000">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14:bounceEnd="48000">
                                          <p:cBhvr additive="base">
                                            <p:cTn id="110" dur="500" fill="hold"/>
                                            <p:tgtEl>
                                              <p:spTgt spid="83"/>
                                            </p:tgtEl>
                                            <p:attrNameLst>
                                              <p:attrName>ppt_x</p:attrName>
                                            </p:attrNameLst>
                                          </p:cBhvr>
                                          <p:tavLst>
                                            <p:tav tm="0">
                                              <p:val>
                                                <p:strVal val="1+#ppt_w/2"/>
                                              </p:val>
                                            </p:tav>
                                            <p:tav tm="100000">
                                              <p:val>
                                                <p:strVal val="#ppt_x"/>
                                              </p:val>
                                            </p:tav>
                                          </p:tavLst>
                                        </p:anim>
                                        <p:anim calcmode="lin" valueType="num" p14:bounceEnd="48000">
                                          <p:cBhvr additive="base">
                                            <p:cTn id="111" dur="500" fill="hold"/>
                                            <p:tgtEl>
                                              <p:spTgt spid="8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5" grpId="0" animBg="1"/>
          <p:bldP spid="69" grpId="0"/>
          <p:bldP spid="70" grpId="0"/>
          <p:bldP spid="71" grpId="0" animBg="1"/>
          <p:bldP spid="75" grpId="0"/>
          <p:bldP spid="76" grpId="0"/>
          <p:bldP spid="77" grpId="0" animBg="1"/>
          <p:bldP spid="81" grpId="0"/>
          <p:bldP spid="82" grpId="0"/>
          <p:bldP spid="83" grpId="0" animBg="1"/>
          <p:bldP spid="88" grpId="0"/>
          <p:bldP spid="89"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1+#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5000"/>
                                </p:stCondLst>
                                <p:childTnLst>
                                  <p:par>
                                    <p:cTn id="58" presetID="2" presetClass="entr" presetSubtype="2"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1+#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1+#ppt_w/2"/>
                                              </p:val>
                                            </p:tav>
                                            <p:tav tm="100000">
                                              <p:val>
                                                <p:strVal val="#ppt_x"/>
                                              </p:val>
                                            </p:tav>
                                          </p:tavLst>
                                        </p:anim>
                                        <p:anim calcmode="lin" valueType="num">
                                          <p:cBhvr additive="base">
                                            <p:cTn id="65" dur="500" fill="hold"/>
                                            <p:tgtEl>
                                              <p:spTgt spid="7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7000"/>
                                </p:stCondLst>
                                <p:childTnLst>
                                  <p:par>
                                    <p:cTn id="81" presetID="2" presetClass="entr" presetSubtype="2" fill="hold"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fill="hold"/>
                                            <p:tgtEl>
                                              <p:spTgt spid="77"/>
                                            </p:tgtEl>
                                            <p:attrNameLst>
                                              <p:attrName>ppt_x</p:attrName>
                                            </p:attrNameLst>
                                          </p:cBhvr>
                                          <p:tavLst>
                                            <p:tav tm="0">
                                              <p:val>
                                                <p:strVal val="1+#ppt_w/2"/>
                                              </p:val>
                                            </p:tav>
                                            <p:tav tm="100000">
                                              <p:val>
                                                <p:strVal val="#ppt_x"/>
                                              </p:val>
                                            </p:tav>
                                          </p:tavLst>
                                        </p:anim>
                                        <p:anim calcmode="lin" valueType="num">
                                          <p:cBhvr additive="base">
                                            <p:cTn id="88" dur="500" fill="hold"/>
                                            <p:tgtEl>
                                              <p:spTgt spid="77"/>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500" fill="hold"/>
                                            <p:tgtEl>
                                              <p:spTgt spid="84"/>
                                            </p:tgtEl>
                                            <p:attrNameLst>
                                              <p:attrName>ppt_x</p:attrName>
                                            </p:attrNameLst>
                                          </p:cBhvr>
                                          <p:tavLst>
                                            <p:tav tm="0">
                                              <p:val>
                                                <p:strVal val="1+#ppt_w/2"/>
                                              </p:val>
                                            </p:tav>
                                            <p:tav tm="100000">
                                              <p:val>
                                                <p:strVal val="#ppt_x"/>
                                              </p:val>
                                            </p:tav>
                                          </p:tavLst>
                                        </p:anim>
                                        <p:anim calcmode="lin" valueType="num">
                                          <p:cBhvr additive="base">
                                            <p:cTn id="107" dur="500" fill="hold"/>
                                            <p:tgtEl>
                                              <p:spTgt spid="8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cBhvr additive="base">
                                            <p:cTn id="110" dur="500" fill="hold"/>
                                            <p:tgtEl>
                                              <p:spTgt spid="83"/>
                                            </p:tgtEl>
                                            <p:attrNameLst>
                                              <p:attrName>ppt_x</p:attrName>
                                            </p:attrNameLst>
                                          </p:cBhvr>
                                          <p:tavLst>
                                            <p:tav tm="0">
                                              <p:val>
                                                <p:strVal val="1+#ppt_w/2"/>
                                              </p:val>
                                            </p:tav>
                                            <p:tav tm="100000">
                                              <p:val>
                                                <p:strVal val="#ppt_x"/>
                                              </p:val>
                                            </p:tav>
                                          </p:tavLst>
                                        </p:anim>
                                        <p:anim calcmode="lin" valueType="num">
                                          <p:cBhvr additive="base">
                                            <p:cTn id="111" dur="500" fill="hold"/>
                                            <p:tgtEl>
                                              <p:spTgt spid="8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5" grpId="0" animBg="1"/>
          <p:bldP spid="69" grpId="0"/>
          <p:bldP spid="70" grpId="0"/>
          <p:bldP spid="71" grpId="0" animBg="1"/>
          <p:bldP spid="75" grpId="0"/>
          <p:bldP spid="76" grpId="0"/>
          <p:bldP spid="77" grpId="0" animBg="1"/>
          <p:bldP spid="81" grpId="0"/>
          <p:bldP spid="82" grpId="0"/>
          <p:bldP spid="83" grpId="0" animBg="1"/>
          <p:bldP spid="88" grpId="0"/>
          <p:bldP spid="89" grpId="0"/>
          <p:bldP spid="9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060179" cy="507835"/>
          </a:xfrm>
        </p:spPr>
        <p:txBody>
          <a:bodyPr/>
          <a:lstStyle/>
          <a:p>
            <a:pPr algn="l"/>
            <a:r>
              <a:rPr lang="en-US" altLang="zh-CN" dirty="0" smtClean="0"/>
              <a:t>2.2</a:t>
            </a:r>
            <a:r>
              <a:rPr lang="zh-CN" altLang="en-US" dirty="0" smtClean="0"/>
              <a:t>主要任务</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8" name="组合 57"/>
          <p:cNvGrpSpPr/>
          <p:nvPr/>
        </p:nvGrpSpPr>
        <p:grpSpPr>
          <a:xfrm>
            <a:off x="867039" y="2286304"/>
            <a:ext cx="2713957" cy="2713957"/>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0" name="椭圆 5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cxnSp>
        <p:nvCxnSpPr>
          <p:cNvPr id="61" name="直接连接符 60"/>
          <p:cNvCxnSpPr>
            <a:endCxn id="65" idx="3"/>
          </p:cNvCxnSpPr>
          <p:nvPr/>
        </p:nvCxnSpPr>
        <p:spPr>
          <a:xfrm flipV="1">
            <a:off x="3715651" y="1855809"/>
            <a:ext cx="1012197" cy="188024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93" idx="6"/>
            <a:endCxn id="83" idx="3"/>
          </p:cNvCxnSpPr>
          <p:nvPr/>
        </p:nvCxnSpPr>
        <p:spPr>
          <a:xfrm>
            <a:off x="3715651" y="3661673"/>
            <a:ext cx="1012197" cy="207249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93" idx="6"/>
            <a:endCxn id="77" idx="3"/>
          </p:cNvCxnSpPr>
          <p:nvPr/>
        </p:nvCxnSpPr>
        <p:spPr>
          <a:xfrm>
            <a:off x="3715651" y="3661673"/>
            <a:ext cx="1012197" cy="79130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93" idx="6"/>
            <a:endCxn id="71" idx="3"/>
          </p:cNvCxnSpPr>
          <p:nvPr/>
        </p:nvCxnSpPr>
        <p:spPr>
          <a:xfrm flipV="1">
            <a:off x="3715651" y="3152177"/>
            <a:ext cx="1012197" cy="509496"/>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4727848" y="1351753"/>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rot="16200000">
            <a:off x="5039715" y="1195966"/>
            <a:ext cx="1134781" cy="1280370"/>
            <a:chOff x="8439634" y="3544648"/>
            <a:chExt cx="1611146" cy="1817848"/>
          </a:xfrm>
        </p:grpSpPr>
        <p:sp>
          <p:nvSpPr>
            <p:cNvPr id="6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9" name="文本框 37"/>
          <p:cNvSpPr>
            <a:spLocks noChangeArrowheads="1"/>
          </p:cNvSpPr>
          <p:nvPr/>
        </p:nvSpPr>
        <p:spPr bwMode="auto">
          <a:xfrm>
            <a:off x="5420705" y="1677260"/>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1</a:t>
            </a:r>
            <a:endParaRPr lang="zh-CN" altLang="en-US" sz="1600" b="1" dirty="0">
              <a:solidFill>
                <a:schemeClr val="bg1"/>
              </a:solidFill>
              <a:sym typeface="微软雅黑" pitchFamily="34" charset="-122"/>
            </a:endParaRPr>
          </a:p>
        </p:txBody>
      </p:sp>
      <p:sp>
        <p:nvSpPr>
          <p:cNvPr id="70" name="文本1"/>
          <p:cNvSpPr>
            <a:spLocks noChangeArrowheads="1"/>
          </p:cNvSpPr>
          <p:nvPr/>
        </p:nvSpPr>
        <p:spPr bwMode="gray">
          <a:xfrm>
            <a:off x="6247291" y="1511960"/>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smtClean="0">
                <a:latin typeface="微软雅黑" pitchFamily="34" charset="-122"/>
                <a:ea typeface="微软雅黑" pitchFamily="34" charset="-122"/>
              </a:rPr>
              <a:t>建议较为完备的质量保证体系</a:t>
            </a:r>
            <a:endParaRPr lang="zh-CN" altLang="en-US" sz="1600" dirty="0">
              <a:latin typeface="微软雅黑" pitchFamily="34" charset="-122"/>
              <a:ea typeface="微软雅黑" pitchFamily="34" charset="-122"/>
            </a:endParaRPr>
          </a:p>
        </p:txBody>
      </p:sp>
      <p:sp>
        <p:nvSpPr>
          <p:cNvPr id="71" name="六边形 70"/>
          <p:cNvSpPr/>
          <p:nvPr/>
        </p:nvSpPr>
        <p:spPr>
          <a:xfrm>
            <a:off x="4727848" y="264812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rot="16200000">
            <a:off x="5039715" y="2492334"/>
            <a:ext cx="1134781" cy="1280370"/>
            <a:chOff x="8439634" y="3544648"/>
            <a:chExt cx="1611146" cy="1817848"/>
          </a:xfrm>
        </p:grpSpPr>
        <p:sp>
          <p:nvSpPr>
            <p:cNvPr id="73"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75" name="文本框 37"/>
          <p:cNvSpPr>
            <a:spLocks noChangeArrowheads="1"/>
          </p:cNvSpPr>
          <p:nvPr/>
        </p:nvSpPr>
        <p:spPr bwMode="auto">
          <a:xfrm>
            <a:off x="5420705" y="297362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2</a:t>
            </a:r>
            <a:endParaRPr lang="zh-CN" altLang="en-US" sz="1600" b="1" dirty="0">
              <a:solidFill>
                <a:schemeClr val="bg1"/>
              </a:solidFill>
              <a:sym typeface="微软雅黑" pitchFamily="34" charset="-122"/>
            </a:endParaRPr>
          </a:p>
        </p:txBody>
      </p:sp>
      <p:sp>
        <p:nvSpPr>
          <p:cNvPr id="76" name="文本1"/>
          <p:cNvSpPr>
            <a:spLocks noChangeArrowheads="1"/>
          </p:cNvSpPr>
          <p:nvPr/>
        </p:nvSpPr>
        <p:spPr bwMode="gray">
          <a:xfrm>
            <a:off x="6247291" y="280832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smtClean="0">
                <a:latin typeface="微软雅黑" pitchFamily="34" charset="-122"/>
                <a:ea typeface="微软雅黑" pitchFamily="34" charset="-122"/>
              </a:rPr>
              <a:t>形成内部诊改常态化工作机制</a:t>
            </a:r>
            <a:endParaRPr lang="zh-CN" altLang="en-US" sz="1600" dirty="0">
              <a:latin typeface="微软雅黑" pitchFamily="34" charset="-122"/>
              <a:ea typeface="微软雅黑" pitchFamily="34" charset="-122"/>
            </a:endParaRPr>
          </a:p>
        </p:txBody>
      </p:sp>
      <p:sp>
        <p:nvSpPr>
          <p:cNvPr id="77" name="六边形 76"/>
          <p:cNvSpPr/>
          <p:nvPr/>
        </p:nvSpPr>
        <p:spPr>
          <a:xfrm>
            <a:off x="4727848" y="3948920"/>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rot="16200000">
            <a:off x="5039715" y="3793133"/>
            <a:ext cx="1134781" cy="1280370"/>
            <a:chOff x="8439634" y="3544648"/>
            <a:chExt cx="1611146" cy="1817848"/>
          </a:xfrm>
        </p:grpSpPr>
        <p:sp>
          <p:nvSpPr>
            <p:cNvPr id="79"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1" name="文本框 37"/>
          <p:cNvSpPr>
            <a:spLocks noChangeArrowheads="1"/>
          </p:cNvSpPr>
          <p:nvPr/>
        </p:nvSpPr>
        <p:spPr bwMode="auto">
          <a:xfrm>
            <a:off x="5420705" y="4274427"/>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3</a:t>
            </a:r>
            <a:endParaRPr lang="zh-CN" altLang="en-US" sz="1600" b="1" dirty="0">
              <a:solidFill>
                <a:schemeClr val="bg1"/>
              </a:solidFill>
              <a:sym typeface="微软雅黑" pitchFamily="34" charset="-122"/>
            </a:endParaRPr>
          </a:p>
        </p:txBody>
      </p:sp>
      <p:sp>
        <p:nvSpPr>
          <p:cNvPr id="82" name="文本1"/>
          <p:cNvSpPr>
            <a:spLocks noChangeArrowheads="1"/>
          </p:cNvSpPr>
          <p:nvPr/>
        </p:nvSpPr>
        <p:spPr bwMode="gray">
          <a:xfrm>
            <a:off x="6247291" y="4109127"/>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b="0" dirty="0" smtClean="0">
                <a:latin typeface="微软雅黑" pitchFamily="34" charset="-122"/>
                <a:ea typeface="微软雅黑" pitchFamily="34" charset="-122"/>
              </a:rPr>
              <a:t>建立一个数据采集与管理的诊改平台</a:t>
            </a:r>
            <a:endParaRPr lang="zh-CN" altLang="zh-CN" sz="1600" b="0" dirty="0">
              <a:latin typeface="微软雅黑" pitchFamily="34" charset="-122"/>
              <a:ea typeface="微软雅黑" pitchFamily="34" charset="-122"/>
            </a:endParaRPr>
          </a:p>
        </p:txBody>
      </p:sp>
      <p:sp>
        <p:nvSpPr>
          <p:cNvPr id="83" name="六边形 82"/>
          <p:cNvSpPr/>
          <p:nvPr/>
        </p:nvSpPr>
        <p:spPr>
          <a:xfrm>
            <a:off x="4727848" y="523011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rot="16200000">
            <a:off x="5039715" y="5074324"/>
            <a:ext cx="1134781" cy="1280370"/>
            <a:chOff x="8439634" y="3544648"/>
            <a:chExt cx="1611146" cy="1817848"/>
          </a:xfrm>
        </p:grpSpPr>
        <p:sp>
          <p:nvSpPr>
            <p:cNvPr id="86"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8" name="文本框 37"/>
          <p:cNvSpPr>
            <a:spLocks noChangeArrowheads="1"/>
          </p:cNvSpPr>
          <p:nvPr/>
        </p:nvSpPr>
        <p:spPr bwMode="auto">
          <a:xfrm>
            <a:off x="5420705" y="555561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4</a:t>
            </a:r>
            <a:endParaRPr lang="zh-CN" altLang="en-US" sz="1600" b="1" dirty="0">
              <a:solidFill>
                <a:schemeClr val="bg1"/>
              </a:solidFill>
              <a:sym typeface="微软雅黑" pitchFamily="34" charset="-122"/>
            </a:endParaRPr>
          </a:p>
        </p:txBody>
      </p:sp>
      <p:sp>
        <p:nvSpPr>
          <p:cNvPr id="89" name="文本1"/>
          <p:cNvSpPr>
            <a:spLocks noChangeArrowheads="1"/>
          </p:cNvSpPr>
          <p:nvPr/>
        </p:nvSpPr>
        <p:spPr bwMode="gray">
          <a:xfrm>
            <a:off x="6247291" y="539031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smtClean="0">
                <a:latin typeface="微软雅黑" pitchFamily="34" charset="-122"/>
                <a:ea typeface="微软雅黑" pitchFamily="34" charset="-122"/>
              </a:rPr>
              <a:t>建议现代质量文化，形成三全育人环境</a:t>
            </a:r>
            <a:endParaRPr lang="zh-CN" altLang="en-US" sz="1600" dirty="0">
              <a:latin typeface="微软雅黑" pitchFamily="34" charset="-122"/>
              <a:ea typeface="微软雅黑" pitchFamily="34" charset="-122"/>
            </a:endParaRPr>
          </a:p>
        </p:txBody>
      </p:sp>
      <p:pic>
        <p:nvPicPr>
          <p:cNvPr id="9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60205">
            <a:off x="940020" y="2431926"/>
            <a:ext cx="2541228" cy="256433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nvGrpSpPr>
          <p:cNvPr id="91" name="组合 90"/>
          <p:cNvGrpSpPr/>
          <p:nvPr/>
        </p:nvGrpSpPr>
        <p:grpSpPr>
          <a:xfrm>
            <a:off x="867038" y="2237368"/>
            <a:ext cx="2848613" cy="2848610"/>
            <a:chOff x="1752735" y="879940"/>
            <a:chExt cx="2070478" cy="2070476"/>
          </a:xfrm>
        </p:grpSpPr>
        <p:sp>
          <p:nvSpPr>
            <p:cNvPr id="92" name="同心圆 91"/>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3" name="同心圆 92"/>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grpSp>
      <p:sp>
        <p:nvSpPr>
          <p:cNvPr id="94" name="TextBox 93"/>
          <p:cNvSpPr txBox="1"/>
          <p:nvPr/>
        </p:nvSpPr>
        <p:spPr>
          <a:xfrm>
            <a:off x="1336834" y="3457022"/>
            <a:ext cx="1867502" cy="415498"/>
          </a:xfrm>
          <a:prstGeom prst="rect">
            <a:avLst/>
          </a:prstGeom>
          <a:noFill/>
        </p:spPr>
        <p:txBody>
          <a:bodyPr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主要目标</a:t>
            </a:r>
            <a:endParaRPr lang="en-US" altLang="zh-CN"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27155804"/>
      </p:ext>
    </p:extLst>
  </p:cSld>
  <p:clrMapOvr>
    <a:masterClrMapping/>
  </p:clrMapOvr>
  <p:transition spd="slow">
    <p:pull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p:stCondLst>
                                  <p:cond delay="3000"/>
                                </p:stCondLst>
                                <p:childTnLst>
                                  <p:par>
                                    <p:cTn id="35" presetID="2" presetClass="entr" presetSubtype="2" fill="hold" nodeType="afterEffect" p14:presetBounceEnd="48000">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14:bounceEnd="48000">
                                          <p:cBhvr additive="base">
                                            <p:cTn id="37" dur="500" fill="hold"/>
                                            <p:tgtEl>
                                              <p:spTgt spid="66"/>
                                            </p:tgtEl>
                                            <p:attrNameLst>
                                              <p:attrName>ppt_x</p:attrName>
                                            </p:attrNameLst>
                                          </p:cBhvr>
                                          <p:tavLst>
                                            <p:tav tm="0">
                                              <p:val>
                                                <p:strVal val="1+#ppt_w/2"/>
                                              </p:val>
                                            </p:tav>
                                            <p:tav tm="100000">
                                              <p:val>
                                                <p:strVal val="#ppt_x"/>
                                              </p:val>
                                            </p:tav>
                                          </p:tavLst>
                                        </p:anim>
                                        <p:anim calcmode="lin" valueType="num" p14:bounceEnd="48000">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48000">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14:bounceEnd="48000">
                                          <p:cBhvr additive="base">
                                            <p:cTn id="41" dur="500" fill="hold"/>
                                            <p:tgtEl>
                                              <p:spTgt spid="65"/>
                                            </p:tgtEl>
                                            <p:attrNameLst>
                                              <p:attrName>ppt_x</p:attrName>
                                            </p:attrNameLst>
                                          </p:cBhvr>
                                          <p:tavLst>
                                            <p:tav tm="0">
                                              <p:val>
                                                <p:strVal val="1+#ppt_w/2"/>
                                              </p:val>
                                            </p:tav>
                                            <p:tav tm="100000">
                                              <p:val>
                                                <p:strVal val="#ppt_x"/>
                                              </p:val>
                                            </p:tav>
                                          </p:tavLst>
                                        </p:anim>
                                        <p:anim calcmode="lin" valueType="num" p14:bounceEnd="48000">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5000"/>
                                </p:stCondLst>
                                <p:childTnLst>
                                  <p:par>
                                    <p:cTn id="58" presetID="2" presetClass="entr" presetSubtype="2" fill="hold" nodeType="afterEffect" p14:presetBounceEnd="48000">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14:bounceEnd="48000">
                                          <p:cBhvr additive="base">
                                            <p:cTn id="60" dur="500" fill="hold"/>
                                            <p:tgtEl>
                                              <p:spTgt spid="72"/>
                                            </p:tgtEl>
                                            <p:attrNameLst>
                                              <p:attrName>ppt_x</p:attrName>
                                            </p:attrNameLst>
                                          </p:cBhvr>
                                          <p:tavLst>
                                            <p:tav tm="0">
                                              <p:val>
                                                <p:strVal val="1+#ppt_w/2"/>
                                              </p:val>
                                            </p:tav>
                                            <p:tav tm="100000">
                                              <p:val>
                                                <p:strVal val="#ppt_x"/>
                                              </p:val>
                                            </p:tav>
                                          </p:tavLst>
                                        </p:anim>
                                        <p:anim calcmode="lin" valueType="num" p14:bounceEnd="48000">
                                          <p:cBhvr additive="base">
                                            <p:cTn id="61" dur="50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14:presetBounceEnd="48000">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14:bounceEnd="48000">
                                          <p:cBhvr additive="base">
                                            <p:cTn id="64" dur="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65" dur="500" fill="hold"/>
                                            <p:tgtEl>
                                              <p:spTgt spid="7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7000"/>
                                </p:stCondLst>
                                <p:childTnLst>
                                  <p:par>
                                    <p:cTn id="81" presetID="2" presetClass="entr" presetSubtype="2" fill="hold" nodeType="afterEffect" p14:presetBounceEnd="48000">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14:bounceEnd="48000">
                                          <p:cBhvr additive="base">
                                            <p:cTn id="83" dur="500" fill="hold"/>
                                            <p:tgtEl>
                                              <p:spTgt spid="78"/>
                                            </p:tgtEl>
                                            <p:attrNameLst>
                                              <p:attrName>ppt_x</p:attrName>
                                            </p:attrNameLst>
                                          </p:cBhvr>
                                          <p:tavLst>
                                            <p:tav tm="0">
                                              <p:val>
                                                <p:strVal val="1+#ppt_w/2"/>
                                              </p:val>
                                            </p:tav>
                                            <p:tav tm="100000">
                                              <p:val>
                                                <p:strVal val="#ppt_x"/>
                                              </p:val>
                                            </p:tav>
                                          </p:tavLst>
                                        </p:anim>
                                        <p:anim calcmode="lin" valueType="num" p14:bounceEnd="48000">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48000">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14:bounceEnd="48000">
                                          <p:cBhvr additive="base">
                                            <p:cTn id="87" dur="500" fill="hold"/>
                                            <p:tgtEl>
                                              <p:spTgt spid="77"/>
                                            </p:tgtEl>
                                            <p:attrNameLst>
                                              <p:attrName>ppt_x</p:attrName>
                                            </p:attrNameLst>
                                          </p:cBhvr>
                                          <p:tavLst>
                                            <p:tav tm="0">
                                              <p:val>
                                                <p:strVal val="1+#ppt_w/2"/>
                                              </p:val>
                                            </p:tav>
                                            <p:tav tm="100000">
                                              <p:val>
                                                <p:strVal val="#ppt_x"/>
                                              </p:val>
                                            </p:tav>
                                          </p:tavLst>
                                        </p:anim>
                                        <p:anim calcmode="lin" valueType="num" p14:bounceEnd="48000">
                                          <p:cBhvr additive="base">
                                            <p:cTn id="88" dur="500" fill="hold"/>
                                            <p:tgtEl>
                                              <p:spTgt spid="77"/>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9000"/>
                                </p:stCondLst>
                                <p:childTnLst>
                                  <p:par>
                                    <p:cTn id="104" presetID="2" presetClass="entr" presetSubtype="2" fill="hold" nodeType="afterEffect" p14:presetBounceEnd="48000">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14:bounceEnd="48000">
                                          <p:cBhvr additive="base">
                                            <p:cTn id="106" dur="500" fill="hold"/>
                                            <p:tgtEl>
                                              <p:spTgt spid="84"/>
                                            </p:tgtEl>
                                            <p:attrNameLst>
                                              <p:attrName>ppt_x</p:attrName>
                                            </p:attrNameLst>
                                          </p:cBhvr>
                                          <p:tavLst>
                                            <p:tav tm="0">
                                              <p:val>
                                                <p:strVal val="1+#ppt_w/2"/>
                                              </p:val>
                                            </p:tav>
                                            <p:tav tm="100000">
                                              <p:val>
                                                <p:strVal val="#ppt_x"/>
                                              </p:val>
                                            </p:tav>
                                          </p:tavLst>
                                        </p:anim>
                                        <p:anim calcmode="lin" valueType="num" p14:bounceEnd="48000">
                                          <p:cBhvr additive="base">
                                            <p:cTn id="107" dur="500" fill="hold"/>
                                            <p:tgtEl>
                                              <p:spTgt spid="8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14:presetBounceEnd="48000">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14:bounceEnd="48000">
                                          <p:cBhvr additive="base">
                                            <p:cTn id="110" dur="500" fill="hold"/>
                                            <p:tgtEl>
                                              <p:spTgt spid="83"/>
                                            </p:tgtEl>
                                            <p:attrNameLst>
                                              <p:attrName>ppt_x</p:attrName>
                                            </p:attrNameLst>
                                          </p:cBhvr>
                                          <p:tavLst>
                                            <p:tav tm="0">
                                              <p:val>
                                                <p:strVal val="1+#ppt_w/2"/>
                                              </p:val>
                                            </p:tav>
                                            <p:tav tm="100000">
                                              <p:val>
                                                <p:strVal val="#ppt_x"/>
                                              </p:val>
                                            </p:tav>
                                          </p:tavLst>
                                        </p:anim>
                                        <p:anim calcmode="lin" valueType="num" p14:bounceEnd="48000">
                                          <p:cBhvr additive="base">
                                            <p:cTn id="111" dur="500" fill="hold"/>
                                            <p:tgtEl>
                                              <p:spTgt spid="8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5" grpId="0" animBg="1"/>
          <p:bldP spid="69" grpId="0"/>
          <p:bldP spid="70" grpId="0"/>
          <p:bldP spid="71" grpId="0" animBg="1"/>
          <p:bldP spid="75" grpId="0"/>
          <p:bldP spid="76" grpId="0"/>
          <p:bldP spid="77" grpId="0" animBg="1"/>
          <p:bldP spid="81" grpId="0"/>
          <p:bldP spid="82" grpId="0"/>
          <p:bldP spid="83" grpId="0" animBg="1"/>
          <p:bldP spid="88" grpId="0"/>
          <p:bldP spid="89"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1+#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5000"/>
                                </p:stCondLst>
                                <p:childTnLst>
                                  <p:par>
                                    <p:cTn id="58" presetID="2" presetClass="entr" presetSubtype="2"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1+#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1+#ppt_w/2"/>
                                              </p:val>
                                            </p:tav>
                                            <p:tav tm="100000">
                                              <p:val>
                                                <p:strVal val="#ppt_x"/>
                                              </p:val>
                                            </p:tav>
                                          </p:tavLst>
                                        </p:anim>
                                        <p:anim calcmode="lin" valueType="num">
                                          <p:cBhvr additive="base">
                                            <p:cTn id="65" dur="500" fill="hold"/>
                                            <p:tgtEl>
                                              <p:spTgt spid="7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7000"/>
                                </p:stCondLst>
                                <p:childTnLst>
                                  <p:par>
                                    <p:cTn id="81" presetID="2" presetClass="entr" presetSubtype="2" fill="hold"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fill="hold"/>
                                            <p:tgtEl>
                                              <p:spTgt spid="77"/>
                                            </p:tgtEl>
                                            <p:attrNameLst>
                                              <p:attrName>ppt_x</p:attrName>
                                            </p:attrNameLst>
                                          </p:cBhvr>
                                          <p:tavLst>
                                            <p:tav tm="0">
                                              <p:val>
                                                <p:strVal val="1+#ppt_w/2"/>
                                              </p:val>
                                            </p:tav>
                                            <p:tav tm="100000">
                                              <p:val>
                                                <p:strVal val="#ppt_x"/>
                                              </p:val>
                                            </p:tav>
                                          </p:tavLst>
                                        </p:anim>
                                        <p:anim calcmode="lin" valueType="num">
                                          <p:cBhvr additive="base">
                                            <p:cTn id="88" dur="500" fill="hold"/>
                                            <p:tgtEl>
                                              <p:spTgt spid="77"/>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500" fill="hold"/>
                                            <p:tgtEl>
                                              <p:spTgt spid="84"/>
                                            </p:tgtEl>
                                            <p:attrNameLst>
                                              <p:attrName>ppt_x</p:attrName>
                                            </p:attrNameLst>
                                          </p:cBhvr>
                                          <p:tavLst>
                                            <p:tav tm="0">
                                              <p:val>
                                                <p:strVal val="1+#ppt_w/2"/>
                                              </p:val>
                                            </p:tav>
                                            <p:tav tm="100000">
                                              <p:val>
                                                <p:strVal val="#ppt_x"/>
                                              </p:val>
                                            </p:tav>
                                          </p:tavLst>
                                        </p:anim>
                                        <p:anim calcmode="lin" valueType="num">
                                          <p:cBhvr additive="base">
                                            <p:cTn id="107" dur="500" fill="hold"/>
                                            <p:tgtEl>
                                              <p:spTgt spid="8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cBhvr additive="base">
                                            <p:cTn id="110" dur="500" fill="hold"/>
                                            <p:tgtEl>
                                              <p:spTgt spid="83"/>
                                            </p:tgtEl>
                                            <p:attrNameLst>
                                              <p:attrName>ppt_x</p:attrName>
                                            </p:attrNameLst>
                                          </p:cBhvr>
                                          <p:tavLst>
                                            <p:tav tm="0">
                                              <p:val>
                                                <p:strVal val="1+#ppt_w/2"/>
                                              </p:val>
                                            </p:tav>
                                            <p:tav tm="100000">
                                              <p:val>
                                                <p:strVal val="#ppt_x"/>
                                              </p:val>
                                            </p:tav>
                                          </p:tavLst>
                                        </p:anim>
                                        <p:anim calcmode="lin" valueType="num">
                                          <p:cBhvr additive="base">
                                            <p:cTn id="111" dur="500" fill="hold"/>
                                            <p:tgtEl>
                                              <p:spTgt spid="8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5" grpId="0" animBg="1"/>
          <p:bldP spid="69" grpId="0"/>
          <p:bldP spid="70" grpId="0"/>
          <p:bldP spid="71" grpId="0" animBg="1"/>
          <p:bldP spid="75" grpId="0"/>
          <p:bldP spid="76" grpId="0"/>
          <p:bldP spid="77" grpId="0" animBg="1"/>
          <p:bldP spid="81" grpId="0"/>
          <p:bldP spid="82" grpId="0"/>
          <p:bldP spid="83" grpId="0" animBg="1"/>
          <p:bldP spid="88" grpId="0"/>
          <p:bldP spid="89" grpId="0"/>
          <p:bldP spid="9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8292655" cy="507835"/>
          </a:xfrm>
        </p:spPr>
        <p:txBody>
          <a:bodyPr/>
          <a:lstStyle/>
          <a:p>
            <a:pPr algn="l"/>
            <a:r>
              <a:rPr lang="en-US" altLang="zh-CN" dirty="0" smtClean="0"/>
              <a:t>2.3</a:t>
            </a:r>
            <a:r>
              <a:rPr lang="zh-CN" altLang="en-US" dirty="0" smtClean="0"/>
              <a:t>高职</a:t>
            </a:r>
            <a:r>
              <a:rPr lang="zh-CN" altLang="en-US" dirty="0"/>
              <a:t>院校内部质量保证体系诊断参考指标（坐标）</a:t>
            </a:r>
          </a:p>
        </p:txBody>
      </p:sp>
      <p:grpSp>
        <p:nvGrpSpPr>
          <p:cNvPr id="31" name="组合 30"/>
          <p:cNvGrpSpPr/>
          <p:nvPr/>
        </p:nvGrpSpPr>
        <p:grpSpPr>
          <a:xfrm>
            <a:off x="3872512" y="2133650"/>
            <a:ext cx="1848096" cy="4007664"/>
            <a:chOff x="2732000" y="1135835"/>
            <a:chExt cx="1848096" cy="4007664"/>
          </a:xfrm>
        </p:grpSpPr>
        <p:sp>
          <p:nvSpPr>
            <p:cNvPr id="32" name="矩形 10"/>
            <p:cNvSpPr/>
            <p:nvPr/>
          </p:nvSpPr>
          <p:spPr>
            <a:xfrm>
              <a:off x="2774611" y="1311611"/>
              <a:ext cx="1805485" cy="3831888"/>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732000" y="1135835"/>
              <a:ext cx="438655" cy="523220"/>
              <a:chOff x="2732000" y="1122583"/>
              <a:chExt cx="438655" cy="523220"/>
            </a:xfrm>
          </p:grpSpPr>
          <p:sp>
            <p:nvSpPr>
              <p:cNvPr id="34" name="椭圆 33"/>
              <p:cNvSpPr/>
              <p:nvPr/>
            </p:nvSpPr>
            <p:spPr>
              <a:xfrm>
                <a:off x="2732000" y="1158240"/>
                <a:ext cx="438655" cy="43865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2758806" y="1122583"/>
                <a:ext cx="385042" cy="523220"/>
              </a:xfrm>
              <a:prstGeom prst="rect">
                <a:avLst/>
              </a:prstGeom>
              <a:noFill/>
            </p:spPr>
            <p:txBody>
              <a:bodyPr wrap="none" rtlCol="0">
                <a:spAutoFit/>
              </a:bodyPr>
              <a:lstStyle/>
              <a:p>
                <a:r>
                  <a:rPr lang="en-US" altLang="zh-CN" sz="2800" b="1" dirty="0" smtClean="0">
                    <a:solidFill>
                      <a:schemeClr val="bg1"/>
                    </a:solidFill>
                    <a:latin typeface="Arial" pitchFamily="34" charset="0"/>
                    <a:ea typeface="Arial Unicode MS" pitchFamily="34" charset="-122"/>
                    <a:cs typeface="Arial" pitchFamily="34" charset="0"/>
                  </a:rPr>
                  <a:t>1</a:t>
                </a:r>
                <a:endParaRPr lang="zh-CN" altLang="en-US" sz="2800" b="1" dirty="0">
                  <a:solidFill>
                    <a:schemeClr val="bg1"/>
                  </a:solidFill>
                  <a:latin typeface="Arial" pitchFamily="34" charset="0"/>
                  <a:ea typeface="Arial Unicode MS" pitchFamily="34" charset="-122"/>
                  <a:cs typeface="Arial" pitchFamily="34" charset="0"/>
                </a:endParaRPr>
              </a:p>
            </p:txBody>
          </p:sp>
        </p:grpSp>
      </p:grpSp>
      <p:grpSp>
        <p:nvGrpSpPr>
          <p:cNvPr id="36" name="组合 35"/>
          <p:cNvGrpSpPr/>
          <p:nvPr/>
        </p:nvGrpSpPr>
        <p:grpSpPr>
          <a:xfrm>
            <a:off x="5542341" y="2552427"/>
            <a:ext cx="1819524" cy="3588888"/>
            <a:chOff x="4401829" y="1554612"/>
            <a:chExt cx="1819524" cy="3588888"/>
          </a:xfrm>
        </p:grpSpPr>
        <p:sp>
          <p:nvSpPr>
            <p:cNvPr id="37" name="圆角矩形 1"/>
            <p:cNvSpPr/>
            <p:nvPr/>
          </p:nvSpPr>
          <p:spPr>
            <a:xfrm flipH="1">
              <a:off x="4401829" y="1743659"/>
              <a:ext cx="1805485" cy="3399841"/>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5782698" y="1554612"/>
              <a:ext cx="438655" cy="523220"/>
              <a:chOff x="5782698" y="1554612"/>
              <a:chExt cx="438655" cy="523220"/>
            </a:xfrm>
          </p:grpSpPr>
          <p:sp>
            <p:nvSpPr>
              <p:cNvPr id="39" name="椭圆 38"/>
              <p:cNvSpPr/>
              <p:nvPr/>
            </p:nvSpPr>
            <p:spPr>
              <a:xfrm>
                <a:off x="5782698" y="1596895"/>
                <a:ext cx="438655" cy="43865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5822383" y="1554612"/>
                <a:ext cx="385042" cy="523220"/>
              </a:xfrm>
              <a:prstGeom prst="rect">
                <a:avLst/>
              </a:prstGeom>
              <a:noFill/>
            </p:spPr>
            <p:txBody>
              <a:bodyPr wrap="none" rtlCol="0">
                <a:spAutoFit/>
              </a:bodyPr>
              <a:lstStyle/>
              <a:p>
                <a:r>
                  <a:rPr lang="en-US" altLang="zh-CN" sz="2800" b="1" dirty="0" smtClean="0">
                    <a:solidFill>
                      <a:schemeClr val="bg1"/>
                    </a:solidFill>
                    <a:latin typeface="Arial" pitchFamily="34" charset="0"/>
                    <a:ea typeface="Arial Unicode MS" pitchFamily="34" charset="-122"/>
                    <a:cs typeface="Arial" pitchFamily="34" charset="0"/>
                  </a:rPr>
                  <a:t>2</a:t>
                </a:r>
                <a:endParaRPr lang="zh-CN" altLang="en-US" sz="2800" b="1" dirty="0">
                  <a:solidFill>
                    <a:schemeClr val="bg1"/>
                  </a:solidFill>
                  <a:latin typeface="Arial" pitchFamily="34" charset="0"/>
                  <a:ea typeface="Arial Unicode MS" pitchFamily="34" charset="-122"/>
                  <a:cs typeface="Arial" pitchFamily="34" charset="0"/>
                </a:endParaRPr>
              </a:p>
            </p:txBody>
          </p:sp>
        </p:grpSp>
      </p:grpSp>
      <p:grpSp>
        <p:nvGrpSpPr>
          <p:cNvPr id="41" name="组合 40"/>
          <p:cNvGrpSpPr/>
          <p:nvPr/>
        </p:nvGrpSpPr>
        <p:grpSpPr>
          <a:xfrm>
            <a:off x="3872512" y="3932650"/>
            <a:ext cx="1848096" cy="2208665"/>
            <a:chOff x="2732000" y="2934835"/>
            <a:chExt cx="1848096" cy="2208665"/>
          </a:xfrm>
        </p:grpSpPr>
        <p:sp>
          <p:nvSpPr>
            <p:cNvPr id="42" name="圆角矩形 1"/>
            <p:cNvSpPr/>
            <p:nvPr/>
          </p:nvSpPr>
          <p:spPr>
            <a:xfrm>
              <a:off x="2774611" y="3111811"/>
              <a:ext cx="1805485" cy="2031689"/>
            </a:xfrm>
            <a:custGeom>
              <a:avLst/>
              <a:gdLst/>
              <a:ahLst/>
              <a:cxnLst/>
              <a:rect l="l" t="t" r="r" b="b"/>
              <a:pathLst>
                <a:path w="1805485" h="2031689">
                  <a:moveTo>
                    <a:pt x="356599" y="0"/>
                  </a:moveTo>
                  <a:lnTo>
                    <a:pt x="1346159" y="0"/>
                  </a:lnTo>
                  <a:cubicBezTo>
                    <a:pt x="1599838" y="0"/>
                    <a:pt x="1805485" y="205647"/>
                    <a:pt x="1805485" y="459326"/>
                  </a:cubicBezTo>
                  <a:lnTo>
                    <a:pt x="1805485" y="2031689"/>
                  </a:lnTo>
                  <a:lnTo>
                    <a:pt x="1628401" y="2031689"/>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2732000" y="2934835"/>
              <a:ext cx="438655" cy="523220"/>
              <a:chOff x="2732000" y="1115957"/>
              <a:chExt cx="438655" cy="523220"/>
            </a:xfrm>
          </p:grpSpPr>
          <p:sp>
            <p:nvSpPr>
              <p:cNvPr id="44" name="椭圆 43"/>
              <p:cNvSpPr/>
              <p:nvPr/>
            </p:nvSpPr>
            <p:spPr>
              <a:xfrm>
                <a:off x="2732000" y="1158240"/>
                <a:ext cx="438655" cy="43865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758806" y="1115957"/>
                <a:ext cx="385042" cy="523220"/>
              </a:xfrm>
              <a:prstGeom prst="rect">
                <a:avLst/>
              </a:prstGeom>
              <a:noFill/>
            </p:spPr>
            <p:txBody>
              <a:bodyPr wrap="none" rtlCol="0">
                <a:spAutoFit/>
              </a:bodyPr>
              <a:lstStyle/>
              <a:p>
                <a:r>
                  <a:rPr lang="en-US" altLang="zh-CN" sz="2800" b="1" dirty="0" smtClean="0">
                    <a:solidFill>
                      <a:schemeClr val="bg1"/>
                    </a:solidFill>
                    <a:latin typeface="Arial" pitchFamily="34" charset="0"/>
                    <a:ea typeface="Arial Unicode MS" pitchFamily="34" charset="-122"/>
                    <a:cs typeface="Arial" pitchFamily="34" charset="0"/>
                  </a:rPr>
                  <a:t>3</a:t>
                </a:r>
                <a:endParaRPr lang="zh-CN" altLang="en-US" sz="2800" b="1" dirty="0">
                  <a:solidFill>
                    <a:schemeClr val="bg1"/>
                  </a:solidFill>
                  <a:latin typeface="Arial" pitchFamily="34" charset="0"/>
                  <a:ea typeface="Arial Unicode MS" pitchFamily="34" charset="-122"/>
                  <a:cs typeface="Arial" pitchFamily="34" charset="0"/>
                </a:endParaRPr>
              </a:p>
            </p:txBody>
          </p:sp>
        </p:grpSp>
      </p:grpSp>
      <p:grpSp>
        <p:nvGrpSpPr>
          <p:cNvPr id="46" name="组合 45"/>
          <p:cNvGrpSpPr/>
          <p:nvPr/>
        </p:nvGrpSpPr>
        <p:grpSpPr>
          <a:xfrm>
            <a:off x="5519142" y="4371305"/>
            <a:ext cx="1842723" cy="2488282"/>
            <a:chOff x="4378630" y="3373490"/>
            <a:chExt cx="1842723" cy="2488282"/>
          </a:xfrm>
        </p:grpSpPr>
        <p:sp>
          <p:nvSpPr>
            <p:cNvPr id="47" name="圆角矩形 1"/>
            <p:cNvSpPr/>
            <p:nvPr/>
          </p:nvSpPr>
          <p:spPr>
            <a:xfrm flipH="1">
              <a:off x="4378630" y="3543857"/>
              <a:ext cx="1805485" cy="2317915"/>
            </a:xfrm>
            <a:custGeom>
              <a:avLst/>
              <a:gdLst/>
              <a:ahLst/>
              <a:cxnLst/>
              <a:rect l="l" t="t" r="r" b="b"/>
              <a:pathLst>
                <a:path w="1805485" h="1599642">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1599642"/>
                  </a:lnTo>
                  <a:lnTo>
                    <a:pt x="1805485" y="1599642"/>
                  </a:lnTo>
                  <a:lnTo>
                    <a:pt x="1805485" y="459326"/>
                  </a:lnTo>
                  <a:cubicBezTo>
                    <a:pt x="1805485" y="205647"/>
                    <a:pt x="1599838" y="0"/>
                    <a:pt x="1346159"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5782698" y="3373490"/>
              <a:ext cx="438655" cy="523220"/>
              <a:chOff x="5782698" y="1554612"/>
              <a:chExt cx="438655" cy="523220"/>
            </a:xfrm>
          </p:grpSpPr>
          <p:sp>
            <p:nvSpPr>
              <p:cNvPr id="49" name="椭圆 48"/>
              <p:cNvSpPr/>
              <p:nvPr/>
            </p:nvSpPr>
            <p:spPr>
              <a:xfrm>
                <a:off x="5782698" y="1596895"/>
                <a:ext cx="438655" cy="43865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5822383" y="1554612"/>
                <a:ext cx="385042" cy="523220"/>
              </a:xfrm>
              <a:prstGeom prst="rect">
                <a:avLst/>
              </a:prstGeom>
              <a:noFill/>
            </p:spPr>
            <p:txBody>
              <a:bodyPr wrap="none" rtlCol="0">
                <a:spAutoFit/>
              </a:bodyPr>
              <a:lstStyle/>
              <a:p>
                <a:r>
                  <a:rPr lang="en-US" altLang="zh-CN" sz="2800" b="1" dirty="0" smtClean="0">
                    <a:solidFill>
                      <a:schemeClr val="bg1"/>
                    </a:solidFill>
                    <a:latin typeface="Arial" pitchFamily="34" charset="0"/>
                    <a:ea typeface="Arial Unicode MS" pitchFamily="34" charset="-122"/>
                    <a:cs typeface="Arial" pitchFamily="34" charset="0"/>
                  </a:rPr>
                  <a:t>4</a:t>
                </a:r>
                <a:endParaRPr lang="zh-CN" altLang="en-US" sz="2800" b="1" dirty="0">
                  <a:solidFill>
                    <a:schemeClr val="bg1"/>
                  </a:solidFill>
                  <a:latin typeface="Arial" pitchFamily="34" charset="0"/>
                  <a:ea typeface="Arial Unicode MS" pitchFamily="34" charset="-122"/>
                  <a:cs typeface="Arial" pitchFamily="34" charset="0"/>
                </a:endParaRPr>
              </a:p>
            </p:txBody>
          </p:sp>
        </p:grpSp>
      </p:grpSp>
      <p:sp>
        <p:nvSpPr>
          <p:cNvPr id="51" name="TextBox 50"/>
          <p:cNvSpPr txBox="1"/>
          <p:nvPr/>
        </p:nvSpPr>
        <p:spPr>
          <a:xfrm>
            <a:off x="2388128" y="2180875"/>
            <a:ext cx="1402948" cy="353943"/>
          </a:xfrm>
          <a:prstGeom prst="rect">
            <a:avLst/>
          </a:prstGeom>
          <a:noFill/>
        </p:spPr>
        <p:txBody>
          <a:bodyPr wrap="none" rtlCol="0">
            <a:spAutoFit/>
          </a:bodyPr>
          <a:lstStyle/>
          <a:p>
            <a:r>
              <a:rPr lang="en-US" altLang="zh-CN" sz="1700" dirty="0">
                <a:latin typeface="+mn-ea"/>
                <a:ea typeface="+mn-ea"/>
              </a:rPr>
              <a:t>5</a:t>
            </a:r>
            <a:r>
              <a:rPr lang="zh-CN" altLang="en-US" sz="1700" dirty="0">
                <a:latin typeface="+mn-ea"/>
                <a:ea typeface="+mn-ea"/>
              </a:rPr>
              <a:t>个诊断项目</a:t>
            </a:r>
          </a:p>
        </p:txBody>
      </p:sp>
      <p:sp>
        <p:nvSpPr>
          <p:cNvPr id="53" name="TextBox 52"/>
          <p:cNvSpPr txBox="1"/>
          <p:nvPr/>
        </p:nvSpPr>
        <p:spPr>
          <a:xfrm>
            <a:off x="1918742" y="4188388"/>
            <a:ext cx="3236784" cy="830933"/>
          </a:xfrm>
          <a:prstGeom prst="rect">
            <a:avLst/>
          </a:prstGeom>
          <a:noFill/>
        </p:spPr>
        <p:txBody>
          <a:bodyPr wrap="none" rtlCol="0">
            <a:spAutoFit/>
          </a:bodyPr>
          <a:lstStyle/>
          <a:p>
            <a:pPr>
              <a:lnSpc>
                <a:spcPct val="150000"/>
              </a:lnSpc>
            </a:pPr>
            <a:r>
              <a:rPr lang="en-US" altLang="zh-CN" sz="1700" dirty="0">
                <a:latin typeface="+mn-ea"/>
                <a:ea typeface="+mn-ea"/>
              </a:rPr>
              <a:t>37</a:t>
            </a:r>
            <a:r>
              <a:rPr lang="zh-CN" altLang="en-US" sz="1700" dirty="0">
                <a:latin typeface="+mn-ea"/>
                <a:ea typeface="+mn-ea"/>
              </a:rPr>
              <a:t>个诊断</a:t>
            </a:r>
            <a:r>
              <a:rPr lang="zh-CN" altLang="en-US" sz="1700" dirty="0" smtClean="0">
                <a:latin typeface="+mn-ea"/>
                <a:ea typeface="+mn-ea"/>
              </a:rPr>
              <a:t>点</a:t>
            </a:r>
            <a:endParaRPr lang="en-US" altLang="zh-CN" sz="1700" dirty="0" smtClean="0">
              <a:latin typeface="+mn-ea"/>
              <a:ea typeface="+mn-ea"/>
            </a:endParaRPr>
          </a:p>
          <a:p>
            <a:pPr>
              <a:lnSpc>
                <a:spcPct val="150000"/>
              </a:lnSpc>
            </a:pPr>
            <a:r>
              <a:rPr lang="zh-CN" altLang="en-US" sz="1700" dirty="0" smtClean="0">
                <a:latin typeface="+mn-ea"/>
                <a:ea typeface="+mn-ea"/>
              </a:rPr>
              <a:t>（</a:t>
            </a:r>
            <a:r>
              <a:rPr lang="zh-CN" altLang="en-US" sz="1700" dirty="0">
                <a:latin typeface="+mn-ea"/>
                <a:ea typeface="+mn-ea"/>
              </a:rPr>
              <a:t>是参考，可以多，也可以少）</a:t>
            </a:r>
          </a:p>
        </p:txBody>
      </p:sp>
      <p:sp>
        <p:nvSpPr>
          <p:cNvPr id="55" name="TextBox 54"/>
          <p:cNvSpPr txBox="1"/>
          <p:nvPr/>
        </p:nvSpPr>
        <p:spPr>
          <a:xfrm>
            <a:off x="7463358" y="2706417"/>
            <a:ext cx="1531188" cy="353943"/>
          </a:xfrm>
          <a:prstGeom prst="rect">
            <a:avLst/>
          </a:prstGeom>
          <a:noFill/>
        </p:spPr>
        <p:txBody>
          <a:bodyPr wrap="none" rtlCol="0">
            <a:spAutoFit/>
          </a:bodyPr>
          <a:lstStyle/>
          <a:p>
            <a:r>
              <a:rPr lang="en-US" altLang="zh-CN" sz="1700" dirty="0">
                <a:latin typeface="+mn-ea"/>
                <a:ea typeface="+mn-ea"/>
              </a:rPr>
              <a:t>15</a:t>
            </a:r>
            <a:r>
              <a:rPr lang="zh-CN" altLang="en-US" sz="1700" dirty="0">
                <a:latin typeface="+mn-ea"/>
                <a:ea typeface="+mn-ea"/>
              </a:rPr>
              <a:t>个诊断要素</a:t>
            </a:r>
          </a:p>
        </p:txBody>
      </p:sp>
      <p:sp>
        <p:nvSpPr>
          <p:cNvPr id="57" name="TextBox 56"/>
          <p:cNvSpPr txBox="1"/>
          <p:nvPr/>
        </p:nvSpPr>
        <p:spPr>
          <a:xfrm>
            <a:off x="7548716" y="4458325"/>
            <a:ext cx="4091106" cy="1615763"/>
          </a:xfrm>
          <a:prstGeom prst="rect">
            <a:avLst/>
          </a:prstGeom>
          <a:noFill/>
        </p:spPr>
        <p:txBody>
          <a:bodyPr wrap="square" rtlCol="0">
            <a:spAutoFit/>
          </a:bodyPr>
          <a:lstStyle/>
          <a:p>
            <a:pPr>
              <a:lnSpc>
                <a:spcPct val="150000"/>
              </a:lnSpc>
            </a:pPr>
            <a:r>
              <a:rPr lang="zh-CN" altLang="en-US" sz="1700" dirty="0">
                <a:latin typeface="+mn-ea"/>
                <a:ea typeface="+mn-ea"/>
              </a:rPr>
              <a:t>学校、专业、课程、教师、学生五个层面（主体）都按照质量改进螺旋（</a:t>
            </a:r>
            <a:r>
              <a:rPr lang="en-US" altLang="zh-CN" sz="1700" dirty="0">
                <a:latin typeface="+mn-ea"/>
                <a:ea typeface="+mn-ea"/>
              </a:rPr>
              <a:t>PDCA+</a:t>
            </a:r>
            <a:r>
              <a:rPr lang="zh-CN" altLang="en-US" sz="1700" dirty="0">
                <a:latin typeface="+mn-ea"/>
                <a:ea typeface="+mn-ea"/>
              </a:rPr>
              <a:t>创新）设计， “</a:t>
            </a:r>
            <a:r>
              <a:rPr lang="en-US" altLang="zh-CN" sz="1700" dirty="0">
                <a:latin typeface="+mn-ea"/>
                <a:ea typeface="+mn-ea"/>
              </a:rPr>
              <a:t>PDCA+</a:t>
            </a:r>
            <a:r>
              <a:rPr lang="zh-CN" altLang="en-US" sz="1700" dirty="0">
                <a:latin typeface="+mn-ea"/>
                <a:ea typeface="+mn-ea"/>
              </a:rPr>
              <a:t>创新”纵、横向衔接，大环套小环</a:t>
            </a:r>
          </a:p>
        </p:txBody>
      </p:sp>
      <p:sp>
        <p:nvSpPr>
          <p:cNvPr id="59" name="矩形 58"/>
          <p:cNvSpPr/>
          <p:nvPr/>
        </p:nvSpPr>
        <p:spPr>
          <a:xfrm flipH="1">
            <a:off x="1183072" y="1053530"/>
            <a:ext cx="7488832" cy="400110"/>
          </a:xfrm>
          <a:prstGeom prst="rect">
            <a:avLst/>
          </a:prstGeom>
        </p:spPr>
        <p:txBody>
          <a:bodyPr wrap="square">
            <a:spAutoFit/>
          </a:bodyPr>
          <a:lstStyle/>
          <a:p>
            <a:r>
              <a:rPr lang="zh-CN" altLang="en-US" sz="2000" b="1" dirty="0">
                <a:solidFill>
                  <a:schemeClr val="accent1"/>
                </a:solidFill>
                <a:latin typeface="+mn-ea"/>
                <a:ea typeface="+mn-ea"/>
              </a:rPr>
              <a:t>按照“五纵五横一平台”和“</a:t>
            </a:r>
            <a:r>
              <a:rPr lang="en-US" altLang="zh-CN" sz="2000" b="1" dirty="0">
                <a:solidFill>
                  <a:schemeClr val="accent1"/>
                </a:solidFill>
                <a:latin typeface="+mn-ea"/>
                <a:ea typeface="+mn-ea"/>
              </a:rPr>
              <a:t>PDCA+</a:t>
            </a:r>
            <a:r>
              <a:rPr lang="zh-CN" altLang="en-US" sz="2000" b="1" dirty="0">
                <a:solidFill>
                  <a:schemeClr val="accent1"/>
                </a:solidFill>
                <a:latin typeface="+mn-ea"/>
                <a:ea typeface="+mn-ea"/>
              </a:rPr>
              <a:t>创新”设计：</a:t>
            </a:r>
          </a:p>
        </p:txBody>
      </p:sp>
      <p:sp>
        <p:nvSpPr>
          <p:cNvPr id="28" name="矩形 27"/>
          <p:cNvSpPr/>
          <p:nvPr/>
        </p:nvSpPr>
        <p:spPr>
          <a:xfrm flipH="1">
            <a:off x="1174912" y="1565016"/>
            <a:ext cx="7488832" cy="400110"/>
          </a:xfrm>
          <a:prstGeom prst="rect">
            <a:avLst/>
          </a:prstGeom>
        </p:spPr>
        <p:txBody>
          <a:bodyPr wrap="square">
            <a:spAutoFit/>
          </a:bodyPr>
          <a:lstStyle/>
          <a:p>
            <a:r>
              <a:rPr lang="en-US" altLang="zh-CN" sz="2000" b="1" dirty="0" smtClean="0">
                <a:solidFill>
                  <a:srgbClr val="C00000"/>
                </a:solidFill>
                <a:latin typeface="+mn-ea"/>
                <a:ea typeface="+mn-ea"/>
              </a:rPr>
              <a:t>4W</a:t>
            </a:r>
            <a:r>
              <a:rPr lang="zh-CN" altLang="en-US" sz="2000" b="1" dirty="0" smtClean="0">
                <a:solidFill>
                  <a:srgbClr val="C00000"/>
                </a:solidFill>
                <a:latin typeface="+mn-ea"/>
                <a:ea typeface="+mn-ea"/>
              </a:rPr>
              <a:t>：做什么？怎么做？做的怎样？如何改进？</a:t>
            </a:r>
            <a:endParaRPr lang="zh-CN" altLang="en-US" sz="2000" b="1" dirty="0">
              <a:solidFill>
                <a:srgbClr val="C00000"/>
              </a:solidFill>
              <a:latin typeface="+mn-ea"/>
              <a:ea typeface="+mn-ea"/>
            </a:endParaRPr>
          </a:p>
        </p:txBody>
      </p:sp>
    </p:spTree>
    <p:extLst>
      <p:ext uri="{BB962C8B-B14F-4D97-AF65-F5344CB8AC3E}">
        <p14:creationId xmlns:p14="http://schemas.microsoft.com/office/powerpoint/2010/main" val="1739861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000"/>
                                        <p:tgtEl>
                                          <p:spTgt spid="36"/>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childTnLst>
                          </p:cTn>
                        </p:par>
                        <p:par>
                          <p:cTn id="20" fill="hold">
                            <p:stCondLst>
                              <p:cond delay="3000"/>
                            </p:stCondLst>
                            <p:childTnLst>
                              <p:par>
                                <p:cTn id="21" presetID="22" presetClass="entr" presetSubtype="2"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right)">
                                      <p:cBhvr>
                                        <p:cTn id="23" dur="1000"/>
                                        <p:tgtEl>
                                          <p:spTgt spid="41"/>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1000"/>
                                        <p:tgtEl>
                                          <p:spTgt spid="46"/>
                                        </p:tgtEl>
                                      </p:cBhvr>
                                    </p:animEffect>
                                  </p:childTnLst>
                                </p:cTn>
                              </p:par>
                            </p:childTnLst>
                          </p:cTn>
                        </p:par>
                        <p:par>
                          <p:cTn id="32" fill="hold">
                            <p:stCondLst>
                              <p:cond delay="5500"/>
                            </p:stCondLst>
                            <p:childTnLst>
                              <p:par>
                                <p:cTn id="33" presetID="22" presetClass="entr" presetSubtype="2"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right)">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8292655" cy="507835"/>
          </a:xfrm>
        </p:spPr>
        <p:txBody>
          <a:bodyPr/>
          <a:lstStyle/>
          <a:p>
            <a:pPr algn="l"/>
            <a:r>
              <a:rPr lang="en-US" altLang="zh-CN" dirty="0" smtClean="0"/>
              <a:t>2.3</a:t>
            </a:r>
            <a:r>
              <a:rPr lang="zh-CN" altLang="en-US" dirty="0" smtClean="0"/>
              <a:t>高职</a:t>
            </a:r>
            <a:r>
              <a:rPr lang="zh-CN" altLang="en-US" dirty="0"/>
              <a:t>院校内部质量保证体系诊断参考指标（坐标）</a:t>
            </a:r>
          </a:p>
        </p:txBody>
      </p:sp>
      <p:graphicFrame>
        <p:nvGraphicFramePr>
          <p:cNvPr id="28" name="内容占位符 3"/>
          <p:cNvGraphicFramePr>
            <a:graphicFrameLocks/>
          </p:cNvGraphicFramePr>
          <p:nvPr>
            <p:extLst>
              <p:ext uri="{D42A27DB-BD31-4B8C-83A1-F6EECF244321}">
                <p14:modId xmlns:p14="http://schemas.microsoft.com/office/powerpoint/2010/main" val="2481546435"/>
              </p:ext>
            </p:extLst>
          </p:nvPr>
        </p:nvGraphicFramePr>
        <p:xfrm>
          <a:off x="1918742" y="897759"/>
          <a:ext cx="8227958" cy="5844403"/>
        </p:xfrm>
        <a:graphic>
          <a:graphicData uri="http://schemas.openxmlformats.org/drawingml/2006/table">
            <a:tbl>
              <a:tblPr firstRow="1" firstCol="1" lastRow="1" lastCol="1" bandRow="1" bandCol="1">
                <a:tableStyleId>{5C22544A-7EE6-4342-B048-85BDC9FD1C3A}</a:tableStyleId>
              </a:tblPr>
              <a:tblGrid>
                <a:gridCol w="2899366">
                  <a:extLst>
                    <a:ext uri="{9D8B030D-6E8A-4147-A177-3AD203B41FA5}">
                      <a16:colId xmlns="" xmlns:a16="http://schemas.microsoft.com/office/drawing/2014/main" val="172206997"/>
                    </a:ext>
                  </a:extLst>
                </a:gridCol>
                <a:gridCol w="2429226">
                  <a:extLst>
                    <a:ext uri="{9D8B030D-6E8A-4147-A177-3AD203B41FA5}">
                      <a16:colId xmlns="" xmlns:a16="http://schemas.microsoft.com/office/drawing/2014/main" val="1466772390"/>
                    </a:ext>
                  </a:extLst>
                </a:gridCol>
                <a:gridCol w="2899366">
                  <a:extLst>
                    <a:ext uri="{9D8B030D-6E8A-4147-A177-3AD203B41FA5}">
                      <a16:colId xmlns="" xmlns:a16="http://schemas.microsoft.com/office/drawing/2014/main" val="2458174629"/>
                    </a:ext>
                  </a:extLst>
                </a:gridCol>
              </a:tblGrid>
              <a:tr h="299787">
                <a:tc>
                  <a:txBody>
                    <a:bodyPr/>
                    <a:lstStyle/>
                    <a:p>
                      <a:pPr algn="ctr">
                        <a:spcAft>
                          <a:spcPts val="0"/>
                        </a:spcAft>
                      </a:pPr>
                      <a:r>
                        <a:rPr lang="zh-CN" sz="1200" kern="100" dirty="0">
                          <a:solidFill>
                            <a:schemeClr val="tx1"/>
                          </a:solidFill>
                          <a:effectLst/>
                        </a:rPr>
                        <a:t>诊断项目</a:t>
                      </a:r>
                      <a:r>
                        <a:rPr lang="zh-CN" altLang="en-US" sz="1200" kern="100" dirty="0">
                          <a:solidFill>
                            <a:schemeClr val="tx1"/>
                          </a:solidFill>
                          <a:effectLst/>
                        </a:rPr>
                        <a:t>（</a:t>
                      </a:r>
                      <a:r>
                        <a:rPr lang="en-US" altLang="zh-CN" sz="1200" kern="100" dirty="0">
                          <a:solidFill>
                            <a:schemeClr val="tx1"/>
                          </a:solidFill>
                          <a:effectLst/>
                        </a:rPr>
                        <a:t>5</a:t>
                      </a:r>
                      <a:r>
                        <a:rPr lang="zh-CN" altLang="en-US" sz="1200" kern="100" dirty="0">
                          <a:solidFill>
                            <a:schemeClr val="tx1"/>
                          </a:solidFill>
                          <a:effectLst/>
                        </a:rPr>
                        <a:t>）</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200" kern="100" dirty="0">
                          <a:solidFill>
                            <a:schemeClr val="tx1"/>
                          </a:solidFill>
                          <a:effectLst/>
                        </a:rPr>
                        <a:t>诊断要素</a:t>
                      </a:r>
                      <a:r>
                        <a:rPr lang="zh-CN" altLang="en-US" sz="1200" kern="100" dirty="0">
                          <a:solidFill>
                            <a:schemeClr val="tx1"/>
                          </a:solidFill>
                          <a:effectLst/>
                        </a:rPr>
                        <a:t>（</a:t>
                      </a:r>
                      <a:r>
                        <a:rPr lang="en-US" altLang="zh-CN" sz="1200" kern="100" dirty="0">
                          <a:solidFill>
                            <a:schemeClr val="tx1"/>
                          </a:solidFill>
                          <a:effectLst/>
                        </a:rPr>
                        <a:t>15</a:t>
                      </a:r>
                      <a:r>
                        <a:rPr lang="zh-CN" altLang="en-US" sz="1200" kern="100" dirty="0">
                          <a:solidFill>
                            <a:schemeClr val="tx1"/>
                          </a:solidFill>
                          <a:effectLst/>
                        </a:rPr>
                        <a:t>）</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altLang="en-US" sz="1200" kern="100" dirty="0">
                          <a:solidFill>
                            <a:schemeClr val="accent1"/>
                          </a:solidFill>
                          <a:effectLst/>
                        </a:rPr>
                        <a:t>（参考）</a:t>
                      </a:r>
                      <a:r>
                        <a:rPr lang="zh-CN" sz="1200" kern="100" dirty="0">
                          <a:solidFill>
                            <a:schemeClr val="tx1"/>
                          </a:solidFill>
                          <a:effectLst/>
                        </a:rPr>
                        <a:t>诊断点</a:t>
                      </a:r>
                      <a:r>
                        <a:rPr lang="zh-CN" altLang="en-US" sz="1200" kern="100" dirty="0">
                          <a:solidFill>
                            <a:schemeClr val="tx1"/>
                          </a:solidFill>
                          <a:effectLst/>
                        </a:rPr>
                        <a:t>（</a:t>
                      </a:r>
                      <a:r>
                        <a:rPr lang="en-US" altLang="zh-CN" sz="1200" kern="100" dirty="0">
                          <a:solidFill>
                            <a:schemeClr val="tx1"/>
                          </a:solidFill>
                          <a:effectLst/>
                        </a:rPr>
                        <a:t>37</a:t>
                      </a:r>
                      <a:r>
                        <a:rPr lang="zh-CN" altLang="en-US" sz="1200" kern="100" dirty="0">
                          <a:solidFill>
                            <a:schemeClr val="tx1"/>
                          </a:solidFill>
                          <a:effectLst/>
                        </a:rPr>
                        <a:t>）</a:t>
                      </a:r>
                      <a:endPar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60718225"/>
                  </a:ext>
                </a:extLst>
              </a:tr>
              <a:tr h="144997">
                <a:tc row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solidFill>
                            <a:schemeClr val="tx1"/>
                          </a:solidFill>
                          <a:effectLst/>
                        </a:rPr>
                        <a:t>1 </a:t>
                      </a:r>
                      <a:r>
                        <a:rPr lang="zh-CN" sz="1100" b="1" kern="100" dirty="0">
                          <a:solidFill>
                            <a:schemeClr val="tx1"/>
                          </a:solidFill>
                          <a:effectLst/>
                        </a:rPr>
                        <a:t>体系总体构架</a:t>
                      </a:r>
                      <a:r>
                        <a:rPr lang="zh-CN" altLang="en-US" sz="1100" b="1" kern="100" dirty="0">
                          <a:solidFill>
                            <a:srgbClr val="FF0000"/>
                          </a:solidFill>
                          <a:effectLst/>
                        </a:rPr>
                        <a:t>（学校；</a:t>
                      </a:r>
                      <a:r>
                        <a:rPr lang="en-US" altLang="zh-CN" sz="1100" b="1" kern="100" dirty="0">
                          <a:solidFill>
                            <a:srgbClr val="FF0000"/>
                          </a:solidFill>
                          <a:effectLst/>
                        </a:rPr>
                        <a:t>PDCA+</a:t>
                      </a:r>
                      <a:r>
                        <a:rPr lang="zh-CN" altLang="en-US" sz="1100" b="1" kern="100" dirty="0">
                          <a:solidFill>
                            <a:srgbClr val="FF0000"/>
                          </a:solidFill>
                          <a:effectLst/>
                        </a:rPr>
                        <a:t>创新）</a:t>
                      </a:r>
                      <a:endParaRPr lang="zh-CN" altLang="zh-CN" sz="1100" b="1"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100" b="1" kern="100" dirty="0">
                          <a:solidFill>
                            <a:schemeClr val="tx1"/>
                          </a:solidFill>
                          <a:effectLst/>
                        </a:rPr>
                        <a:t>1.1</a:t>
                      </a:r>
                      <a:r>
                        <a:rPr lang="zh-CN" sz="1100" b="1" kern="100" dirty="0">
                          <a:solidFill>
                            <a:schemeClr val="tx1"/>
                          </a:solidFill>
                          <a:effectLst/>
                        </a:rPr>
                        <a:t>质量保证理念</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质量</a:t>
                      </a:r>
                      <a:r>
                        <a:rPr lang="zh-CN" sz="800" b="1" kern="100" dirty="0">
                          <a:solidFill>
                            <a:srgbClr val="FF0000"/>
                          </a:solidFill>
                          <a:effectLst/>
                        </a:rPr>
                        <a:t>目标与定位</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34883206"/>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质量保证</a:t>
                      </a:r>
                      <a:r>
                        <a:rPr lang="zh-CN" sz="800" b="1" kern="100" dirty="0">
                          <a:solidFill>
                            <a:srgbClr val="FF0000"/>
                          </a:solidFill>
                          <a:effectLst/>
                        </a:rPr>
                        <a:t>规划</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88282330"/>
                  </a:ext>
                </a:extLst>
              </a:tr>
              <a:tr h="17376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质量</a:t>
                      </a:r>
                      <a:r>
                        <a:rPr lang="zh-CN" sz="800" b="1" kern="100" dirty="0">
                          <a:solidFill>
                            <a:srgbClr val="FF0000"/>
                          </a:solidFill>
                          <a:effectLst/>
                        </a:rPr>
                        <a:t>文化</a:t>
                      </a:r>
                      <a:r>
                        <a:rPr lang="zh-CN" sz="800" b="0" kern="100" dirty="0">
                          <a:solidFill>
                            <a:schemeClr val="tx1"/>
                          </a:solidFill>
                          <a:effectLst/>
                        </a:rPr>
                        <a:t>建设</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096267"/>
                  </a:ext>
                </a:extLst>
              </a:tr>
              <a:tr h="140132">
                <a:tc vMerge="1">
                  <a:txBody>
                    <a:bodyPr/>
                    <a:lstStyle/>
                    <a:p>
                      <a:endParaRPr lang="zh-CN" altLang="en-US"/>
                    </a:p>
                  </a:txBody>
                  <a:tcPr/>
                </a:tc>
                <a:tc rowSpan="2">
                  <a:txBody>
                    <a:bodyPr/>
                    <a:lstStyle/>
                    <a:p>
                      <a:pPr algn="just">
                        <a:spcAft>
                          <a:spcPts val="0"/>
                        </a:spcAft>
                      </a:pPr>
                      <a:r>
                        <a:rPr lang="en-US" sz="1100" b="1" kern="100" dirty="0">
                          <a:solidFill>
                            <a:schemeClr val="tx1"/>
                          </a:solidFill>
                          <a:effectLst/>
                        </a:rPr>
                        <a:t>1.2</a:t>
                      </a:r>
                      <a:r>
                        <a:rPr lang="zh-CN" sz="1100" b="1" kern="100" dirty="0">
                          <a:solidFill>
                            <a:schemeClr val="tx1"/>
                          </a:solidFill>
                          <a:effectLst/>
                        </a:rPr>
                        <a:t>组织构架</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质量保证</a:t>
                      </a:r>
                      <a:r>
                        <a:rPr lang="zh-CN" sz="800" b="1" kern="100" dirty="0">
                          <a:solidFill>
                            <a:srgbClr val="FF0000"/>
                          </a:solidFill>
                          <a:effectLst/>
                        </a:rPr>
                        <a:t>机构</a:t>
                      </a:r>
                      <a:r>
                        <a:rPr lang="zh-CN" sz="800" b="0" kern="100" dirty="0">
                          <a:solidFill>
                            <a:schemeClr val="tx1"/>
                          </a:solidFill>
                          <a:effectLst/>
                        </a:rPr>
                        <a:t>与分工</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18485782"/>
                  </a:ext>
                </a:extLst>
              </a:tr>
              <a:tr h="16283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质量保证</a:t>
                      </a:r>
                      <a:r>
                        <a:rPr lang="zh-CN" sz="800" b="1" kern="100" dirty="0">
                          <a:solidFill>
                            <a:srgbClr val="FF0000"/>
                          </a:solidFill>
                          <a:effectLst/>
                        </a:rPr>
                        <a:t>队伍</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41827877"/>
                  </a:ext>
                </a:extLst>
              </a:tr>
              <a:tr h="150176">
                <a:tc vMerge="1">
                  <a:txBody>
                    <a:bodyPr/>
                    <a:lstStyle/>
                    <a:p>
                      <a:endParaRPr lang="zh-CN" altLang="en-US"/>
                    </a:p>
                  </a:txBody>
                  <a:tcPr/>
                </a:tc>
                <a:tc rowSpan="2">
                  <a:txBody>
                    <a:bodyPr/>
                    <a:lstStyle/>
                    <a:p>
                      <a:pPr algn="just">
                        <a:spcAft>
                          <a:spcPts val="0"/>
                        </a:spcAft>
                      </a:pPr>
                      <a:r>
                        <a:rPr lang="en-US" sz="1100" b="1" kern="100" dirty="0">
                          <a:solidFill>
                            <a:schemeClr val="tx1"/>
                          </a:solidFill>
                          <a:effectLst/>
                        </a:rPr>
                        <a:t>1.3</a:t>
                      </a:r>
                      <a:r>
                        <a:rPr lang="zh-CN" sz="1100" b="1" kern="100" dirty="0">
                          <a:solidFill>
                            <a:schemeClr val="tx1"/>
                          </a:solidFill>
                          <a:effectLst/>
                        </a:rPr>
                        <a:t>制度构架</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质量保证</a:t>
                      </a:r>
                      <a:r>
                        <a:rPr lang="zh-CN" sz="800" b="1" kern="100" dirty="0">
                          <a:solidFill>
                            <a:srgbClr val="FF0000"/>
                          </a:solidFill>
                          <a:effectLst/>
                        </a:rPr>
                        <a:t>制度</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4488345"/>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执行</a:t>
                      </a:r>
                      <a:r>
                        <a:rPr lang="zh-CN" sz="800" b="0" kern="100" dirty="0">
                          <a:solidFill>
                            <a:schemeClr val="tx1"/>
                          </a:solidFill>
                          <a:effectLst/>
                        </a:rPr>
                        <a:t>与</a:t>
                      </a:r>
                      <a:r>
                        <a:rPr lang="zh-CN" sz="800" b="1" kern="100" dirty="0">
                          <a:solidFill>
                            <a:srgbClr val="FF0000"/>
                          </a:solidFill>
                          <a:effectLst/>
                        </a:rPr>
                        <a:t>改进</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5304266"/>
                  </a:ext>
                </a:extLst>
              </a:tr>
              <a:tr h="178945">
                <a:tc vMerge="1">
                  <a:txBody>
                    <a:bodyPr/>
                    <a:lstStyle/>
                    <a:p>
                      <a:endParaRPr lang="zh-CN" altLang="en-US"/>
                    </a:p>
                  </a:txBody>
                  <a:tcPr/>
                </a:tc>
                <a:tc rowSpan="2">
                  <a:txBody>
                    <a:bodyPr/>
                    <a:lstStyle/>
                    <a:p>
                      <a:pPr algn="just">
                        <a:spcAft>
                          <a:spcPts val="0"/>
                        </a:spcAft>
                      </a:pPr>
                      <a:r>
                        <a:rPr lang="en-US" sz="1100" b="1" kern="100" dirty="0">
                          <a:solidFill>
                            <a:schemeClr val="tx1"/>
                          </a:solidFill>
                          <a:effectLst/>
                        </a:rPr>
                        <a:t>1.4</a:t>
                      </a:r>
                      <a:r>
                        <a:rPr lang="zh-CN" sz="1100" b="1" kern="100" dirty="0">
                          <a:solidFill>
                            <a:schemeClr val="tx1"/>
                          </a:solidFill>
                          <a:effectLst/>
                        </a:rPr>
                        <a:t>信息系统</a:t>
                      </a:r>
                      <a:r>
                        <a:rPr lang="zh-CN" altLang="en-US" sz="1100" b="1" kern="100" dirty="0">
                          <a:solidFill>
                            <a:srgbClr val="FF0000"/>
                          </a:solidFill>
                          <a:effectLst/>
                        </a:rPr>
                        <a:t>（平台）</a:t>
                      </a:r>
                      <a:endParaRPr lang="zh-CN" sz="11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信息采集与管理</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79743934"/>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信息应用</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5103753"/>
                  </a:ext>
                </a:extLst>
              </a:tr>
              <a:tr h="152693">
                <a:tc row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solidFill>
                            <a:schemeClr val="tx1"/>
                          </a:solidFill>
                          <a:effectLst/>
                        </a:rPr>
                        <a:t>2 </a:t>
                      </a:r>
                      <a:r>
                        <a:rPr lang="zh-CN" sz="1100" b="1" kern="100" dirty="0">
                          <a:solidFill>
                            <a:schemeClr val="tx1"/>
                          </a:solidFill>
                          <a:effectLst/>
                        </a:rPr>
                        <a:t>专业质量保证</a:t>
                      </a:r>
                      <a:r>
                        <a:rPr lang="zh-CN" altLang="en-US" sz="1100" b="1" kern="100" dirty="0">
                          <a:solidFill>
                            <a:srgbClr val="FF0000"/>
                          </a:solidFill>
                          <a:effectLst/>
                        </a:rPr>
                        <a:t>（</a:t>
                      </a:r>
                      <a:r>
                        <a:rPr lang="en-US" altLang="zh-CN" sz="1100" b="1" kern="100" dirty="0">
                          <a:solidFill>
                            <a:srgbClr val="FF0000"/>
                          </a:solidFill>
                          <a:effectLst/>
                        </a:rPr>
                        <a:t>PDCA+</a:t>
                      </a:r>
                      <a:r>
                        <a:rPr lang="zh-CN" altLang="en-US" sz="1100" b="1" kern="100" dirty="0">
                          <a:solidFill>
                            <a:srgbClr val="FF0000"/>
                          </a:solidFill>
                          <a:effectLst/>
                        </a:rPr>
                        <a:t>创新）</a:t>
                      </a:r>
                      <a:endParaRPr lang="zh-CN" altLang="zh-CN" sz="1100" b="1"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100" b="1" kern="100" dirty="0">
                          <a:solidFill>
                            <a:schemeClr val="tx1"/>
                          </a:solidFill>
                          <a:effectLst/>
                        </a:rPr>
                        <a:t>2.1</a:t>
                      </a:r>
                      <a:r>
                        <a:rPr lang="zh-CN" sz="1100" b="1" kern="100" dirty="0">
                          <a:solidFill>
                            <a:schemeClr val="tx1"/>
                          </a:solidFill>
                          <a:effectLst/>
                        </a:rPr>
                        <a:t>专业建设规划</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1" kern="100" dirty="0">
                          <a:solidFill>
                            <a:srgbClr val="FF0000"/>
                          </a:solidFill>
                          <a:effectLst/>
                        </a:rPr>
                        <a:t>规划</a:t>
                      </a:r>
                      <a:r>
                        <a:rPr lang="zh-CN" sz="800" b="0" kern="100" dirty="0">
                          <a:solidFill>
                            <a:schemeClr val="tx1"/>
                          </a:solidFill>
                          <a:effectLst/>
                        </a:rPr>
                        <a:t>制定与实施</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40216990"/>
                  </a:ext>
                </a:extLst>
              </a:tr>
              <a:tr h="13616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目标</a:t>
                      </a:r>
                      <a:r>
                        <a:rPr lang="zh-CN" sz="800" b="1" kern="100" dirty="0">
                          <a:solidFill>
                            <a:schemeClr val="tx1"/>
                          </a:solidFill>
                          <a:effectLst/>
                        </a:rPr>
                        <a:t>与</a:t>
                      </a:r>
                      <a:r>
                        <a:rPr lang="zh-CN" sz="800" b="1" kern="100" dirty="0">
                          <a:solidFill>
                            <a:srgbClr val="FF0000"/>
                          </a:solidFill>
                          <a:effectLst/>
                        </a:rPr>
                        <a:t>标准</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8247893"/>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条件保障</a:t>
                      </a:r>
                      <a:r>
                        <a:rPr lang="zh-CN" altLang="en-US" sz="800" b="1" kern="100" dirty="0">
                          <a:solidFill>
                            <a:srgbClr val="FF0000"/>
                          </a:solidFill>
                          <a:effectLst/>
                        </a:rPr>
                        <a:t>（机制）</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4925002"/>
                  </a:ext>
                </a:extLst>
              </a:tr>
              <a:tr h="144997">
                <a:tc vMerge="1">
                  <a:txBody>
                    <a:bodyPr/>
                    <a:lstStyle/>
                    <a:p>
                      <a:endParaRPr lang="zh-CN" altLang="en-US"/>
                    </a:p>
                  </a:txBody>
                  <a:tcPr/>
                </a:tc>
                <a:tc rowSpan="3">
                  <a:txBody>
                    <a:bodyPr/>
                    <a:lstStyle/>
                    <a:p>
                      <a:pPr algn="just">
                        <a:spcAft>
                          <a:spcPts val="0"/>
                        </a:spcAft>
                      </a:pPr>
                      <a:r>
                        <a:rPr lang="en-US" sz="1100" b="1" kern="100" dirty="0">
                          <a:solidFill>
                            <a:schemeClr val="tx1"/>
                          </a:solidFill>
                          <a:effectLst/>
                        </a:rPr>
                        <a:t>2.2</a:t>
                      </a:r>
                      <a:r>
                        <a:rPr lang="zh-CN" sz="1100" b="1" kern="100" dirty="0">
                          <a:solidFill>
                            <a:schemeClr val="tx1"/>
                          </a:solidFill>
                          <a:effectLst/>
                        </a:rPr>
                        <a:t>专业诊改</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诊改</a:t>
                      </a:r>
                      <a:r>
                        <a:rPr lang="zh-CN" sz="800" b="1" kern="100" dirty="0">
                          <a:solidFill>
                            <a:srgbClr val="FF0000"/>
                          </a:solidFill>
                          <a:effectLst/>
                        </a:rPr>
                        <a:t>制度</a:t>
                      </a:r>
                      <a:r>
                        <a:rPr lang="zh-CN" sz="800" b="0" kern="100" dirty="0">
                          <a:solidFill>
                            <a:schemeClr val="tx1"/>
                          </a:solidFill>
                          <a:effectLst/>
                        </a:rPr>
                        <a:t>与</a:t>
                      </a:r>
                      <a:r>
                        <a:rPr lang="zh-CN" sz="800" b="1" kern="100" dirty="0">
                          <a:solidFill>
                            <a:srgbClr val="FF0000"/>
                          </a:solidFill>
                          <a:effectLst/>
                        </a:rPr>
                        <a:t>运行</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37760135"/>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诊改</a:t>
                      </a:r>
                      <a:r>
                        <a:rPr lang="zh-CN" sz="800" b="1" kern="100" dirty="0">
                          <a:solidFill>
                            <a:srgbClr val="FF0000"/>
                          </a:solidFill>
                          <a:effectLst/>
                        </a:rPr>
                        <a:t>效果</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99020339"/>
                  </a:ext>
                </a:extLst>
              </a:tr>
              <a:tr h="15567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外部诊断（评估）结论应用</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8730480"/>
                  </a:ext>
                </a:extLst>
              </a:tr>
              <a:tr h="144997">
                <a:tc vMerge="1">
                  <a:txBody>
                    <a:bodyPr/>
                    <a:lstStyle/>
                    <a:p>
                      <a:endParaRPr lang="zh-CN" altLang="en-US"/>
                    </a:p>
                  </a:txBody>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solidFill>
                            <a:schemeClr val="tx1"/>
                          </a:solidFill>
                          <a:effectLst/>
                        </a:rPr>
                        <a:t>2.3</a:t>
                      </a:r>
                      <a:r>
                        <a:rPr lang="zh-CN" sz="1100" b="1" kern="100" dirty="0">
                          <a:solidFill>
                            <a:schemeClr val="tx1"/>
                          </a:solidFill>
                          <a:effectLst/>
                        </a:rPr>
                        <a:t>课程质量保证</a:t>
                      </a:r>
                      <a:r>
                        <a:rPr lang="zh-CN" altLang="en-US" sz="1100" b="1" kern="100" dirty="0">
                          <a:solidFill>
                            <a:srgbClr val="FF0000"/>
                          </a:solidFill>
                          <a:effectLst/>
                        </a:rPr>
                        <a:t>（</a:t>
                      </a:r>
                      <a:r>
                        <a:rPr lang="en-US" altLang="zh-CN" sz="1100" b="1" kern="100" dirty="0">
                          <a:solidFill>
                            <a:srgbClr val="FF0000"/>
                          </a:solidFill>
                          <a:effectLst/>
                        </a:rPr>
                        <a:t>PDCA+</a:t>
                      </a:r>
                      <a:r>
                        <a:rPr lang="zh-CN" altLang="en-US" sz="1100" b="1" kern="100" dirty="0">
                          <a:solidFill>
                            <a:srgbClr val="FF0000"/>
                          </a:solidFill>
                          <a:effectLst/>
                        </a:rPr>
                        <a:t>创新</a:t>
                      </a:r>
                      <a:r>
                        <a:rPr lang="zh-CN" altLang="en-US" sz="1100" b="1" kern="100" dirty="0" smtClean="0">
                          <a:solidFill>
                            <a:srgbClr val="FF0000"/>
                          </a:solidFill>
                          <a:effectLst/>
                        </a:rPr>
                        <a:t>）</a:t>
                      </a:r>
                      <a:endParaRPr lang="zh-CN" altLang="zh-CN" sz="1100" b="1"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课程建设规划</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95184207"/>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目标</a:t>
                      </a:r>
                      <a:r>
                        <a:rPr lang="zh-CN" sz="800" b="0" kern="100" dirty="0">
                          <a:solidFill>
                            <a:schemeClr val="tx1"/>
                          </a:solidFill>
                          <a:effectLst/>
                        </a:rPr>
                        <a:t>与</a:t>
                      </a:r>
                      <a:r>
                        <a:rPr lang="zh-CN" sz="800" b="1" kern="100" dirty="0">
                          <a:solidFill>
                            <a:srgbClr val="FF0000"/>
                          </a:solidFill>
                          <a:effectLst/>
                        </a:rPr>
                        <a:t>标准</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2850560"/>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诊改制度</a:t>
                      </a:r>
                      <a:r>
                        <a:rPr lang="zh-CN" sz="800" b="1" kern="100" dirty="0">
                          <a:solidFill>
                            <a:srgbClr val="FF0000"/>
                          </a:solidFill>
                          <a:effectLst/>
                        </a:rPr>
                        <a:t>实施</a:t>
                      </a:r>
                      <a:r>
                        <a:rPr lang="zh-CN" sz="800" b="0" kern="100" dirty="0">
                          <a:solidFill>
                            <a:schemeClr val="tx1"/>
                          </a:solidFill>
                          <a:effectLst/>
                        </a:rPr>
                        <a:t>与</a:t>
                      </a:r>
                      <a:r>
                        <a:rPr lang="zh-CN" sz="800" b="1" kern="100" dirty="0">
                          <a:solidFill>
                            <a:srgbClr val="FF0000"/>
                          </a:solidFill>
                          <a:effectLst/>
                        </a:rPr>
                        <a:t>效果</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47489280"/>
                  </a:ext>
                </a:extLst>
              </a:tr>
              <a:tr h="144997">
                <a:tc row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solidFill>
                            <a:schemeClr val="tx1"/>
                          </a:solidFill>
                          <a:effectLst/>
                        </a:rPr>
                        <a:t>3 </a:t>
                      </a:r>
                      <a:r>
                        <a:rPr lang="zh-CN" sz="1100" b="1" kern="100" dirty="0">
                          <a:solidFill>
                            <a:schemeClr val="tx1"/>
                          </a:solidFill>
                          <a:effectLst/>
                        </a:rPr>
                        <a:t>师资质量保证</a:t>
                      </a:r>
                      <a:r>
                        <a:rPr lang="zh-CN" altLang="en-US" sz="1100" b="1" kern="100" dirty="0">
                          <a:solidFill>
                            <a:srgbClr val="FF0000"/>
                          </a:solidFill>
                          <a:effectLst/>
                        </a:rPr>
                        <a:t>（</a:t>
                      </a:r>
                      <a:r>
                        <a:rPr lang="en-US" altLang="zh-CN" sz="1100" b="1" kern="100" dirty="0">
                          <a:solidFill>
                            <a:srgbClr val="FF0000"/>
                          </a:solidFill>
                          <a:effectLst/>
                        </a:rPr>
                        <a:t>PDCA+</a:t>
                      </a:r>
                      <a:r>
                        <a:rPr lang="zh-CN" altLang="en-US" sz="1100" b="1" kern="100" dirty="0">
                          <a:solidFill>
                            <a:srgbClr val="FF0000"/>
                          </a:solidFill>
                          <a:effectLst/>
                        </a:rPr>
                        <a:t>创新）</a:t>
                      </a:r>
                      <a:endParaRPr lang="zh-CN" altLang="zh-CN" sz="1100" b="1" kern="100" dirty="0">
                        <a:solidFill>
                          <a:srgbClr val="FF0000"/>
                        </a:solidFill>
                        <a:effectLst/>
                        <a:latin typeface="Calibri" panose="020F0502020204030204" pitchFamily="34" charset="0"/>
                        <a:ea typeface="+mn-ea"/>
                        <a:cs typeface="Times New Roman" panose="02020603050405020304" pitchFamily="18" charset="0"/>
                      </a:endParaRPr>
                    </a:p>
                    <a:p>
                      <a:pPr algn="just">
                        <a:spcAft>
                          <a:spcPts val="0"/>
                        </a:spcAft>
                      </a:pP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en-US" sz="1100" b="1" kern="100" dirty="0">
                          <a:solidFill>
                            <a:schemeClr val="tx1"/>
                          </a:solidFill>
                          <a:effectLst/>
                        </a:rPr>
                        <a:t>3.1</a:t>
                      </a:r>
                      <a:r>
                        <a:rPr lang="zh-CN" sz="1100" b="1" kern="100" dirty="0">
                          <a:solidFill>
                            <a:schemeClr val="tx1"/>
                          </a:solidFill>
                          <a:effectLst/>
                        </a:rPr>
                        <a:t>师资队伍建设规划</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1" kern="100" dirty="0">
                          <a:solidFill>
                            <a:srgbClr val="FF0000"/>
                          </a:solidFill>
                          <a:effectLst/>
                        </a:rPr>
                        <a:t>规划</a:t>
                      </a:r>
                      <a:r>
                        <a:rPr lang="zh-CN" sz="800" b="0" kern="100" dirty="0">
                          <a:solidFill>
                            <a:schemeClr val="tx1"/>
                          </a:solidFill>
                          <a:effectLst/>
                        </a:rPr>
                        <a:t>制定</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27463023"/>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实施</a:t>
                      </a:r>
                      <a:r>
                        <a:rPr lang="zh-CN" sz="800" b="1" kern="100" dirty="0">
                          <a:solidFill>
                            <a:srgbClr val="FF0000"/>
                          </a:solidFill>
                          <a:effectLst/>
                        </a:rPr>
                        <a:t>保障</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81444568"/>
                  </a:ext>
                </a:extLst>
              </a:tr>
              <a:tr h="144997">
                <a:tc vMerge="1">
                  <a:txBody>
                    <a:bodyPr/>
                    <a:lstStyle/>
                    <a:p>
                      <a:endParaRPr lang="zh-CN" altLang="en-US"/>
                    </a:p>
                  </a:txBody>
                  <a:tcPr/>
                </a:tc>
                <a:tc rowSpan="2">
                  <a:txBody>
                    <a:bodyPr/>
                    <a:lstStyle/>
                    <a:p>
                      <a:pPr algn="just">
                        <a:spcAft>
                          <a:spcPts val="0"/>
                        </a:spcAft>
                      </a:pPr>
                      <a:r>
                        <a:rPr lang="en-US" sz="1100" b="1" kern="100" dirty="0">
                          <a:solidFill>
                            <a:schemeClr val="tx1"/>
                          </a:solidFill>
                          <a:effectLst/>
                        </a:rPr>
                        <a:t>3.2</a:t>
                      </a:r>
                      <a:r>
                        <a:rPr lang="zh-CN" sz="1100" b="1" kern="100" dirty="0">
                          <a:solidFill>
                            <a:schemeClr val="tx1"/>
                          </a:solidFill>
                          <a:effectLst/>
                        </a:rPr>
                        <a:t>师资建设诊改工作</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诊改制度</a:t>
                      </a:r>
                      <a:r>
                        <a:rPr lang="zh-CN" altLang="en-US" sz="800" b="1" kern="100" dirty="0">
                          <a:solidFill>
                            <a:srgbClr val="FF0000"/>
                          </a:solidFill>
                          <a:effectLst/>
                        </a:rPr>
                        <a:t>（运行）</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88738076"/>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实施</a:t>
                      </a:r>
                      <a:r>
                        <a:rPr lang="zh-CN" sz="800" b="1" kern="100" dirty="0">
                          <a:solidFill>
                            <a:srgbClr val="FF0000"/>
                          </a:solidFill>
                          <a:effectLst/>
                        </a:rPr>
                        <a:t>效果</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72239977"/>
                  </a:ext>
                </a:extLst>
              </a:tr>
              <a:tr h="144997">
                <a:tc row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solidFill>
                            <a:schemeClr val="tx1"/>
                          </a:solidFill>
                          <a:effectLst/>
                        </a:rPr>
                        <a:t>4 </a:t>
                      </a:r>
                      <a:r>
                        <a:rPr lang="zh-CN" sz="1100" b="1" kern="100" dirty="0">
                          <a:solidFill>
                            <a:schemeClr val="tx1"/>
                          </a:solidFill>
                          <a:effectLst/>
                        </a:rPr>
                        <a:t>学生全面发展保证</a:t>
                      </a:r>
                      <a:r>
                        <a:rPr lang="zh-CN" altLang="en-US" sz="1100" b="1" kern="100" dirty="0">
                          <a:solidFill>
                            <a:srgbClr val="FF0000"/>
                          </a:solidFill>
                          <a:effectLst/>
                        </a:rPr>
                        <a:t>（</a:t>
                      </a:r>
                      <a:r>
                        <a:rPr lang="en-US" altLang="zh-CN" sz="1100" b="1" kern="100" dirty="0">
                          <a:solidFill>
                            <a:srgbClr val="FF0000"/>
                          </a:solidFill>
                          <a:effectLst/>
                        </a:rPr>
                        <a:t>PDCA+</a:t>
                      </a:r>
                      <a:r>
                        <a:rPr lang="zh-CN" altLang="en-US" sz="1100" b="1" kern="100" dirty="0">
                          <a:solidFill>
                            <a:srgbClr val="FF0000"/>
                          </a:solidFill>
                          <a:effectLst/>
                        </a:rPr>
                        <a:t>创新）</a:t>
                      </a:r>
                      <a:endParaRPr lang="zh-CN" altLang="zh-CN" sz="1100" b="1" kern="100" dirty="0">
                        <a:solidFill>
                          <a:srgbClr val="FF0000"/>
                        </a:solidFill>
                        <a:effectLst/>
                        <a:latin typeface="Calibri" panose="020F0502020204030204" pitchFamily="34" charset="0"/>
                        <a:ea typeface="+mn-ea"/>
                        <a:cs typeface="Times New Roman" panose="02020603050405020304" pitchFamily="18" charset="0"/>
                      </a:endParaRPr>
                    </a:p>
                    <a:p>
                      <a:pPr algn="just">
                        <a:spcAft>
                          <a:spcPts val="0"/>
                        </a:spcAft>
                      </a:pP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100" b="1" kern="100" dirty="0">
                          <a:solidFill>
                            <a:schemeClr val="tx1"/>
                          </a:solidFill>
                          <a:effectLst/>
                        </a:rPr>
                        <a:t>4.1</a:t>
                      </a:r>
                      <a:r>
                        <a:rPr lang="zh-CN" sz="1100" b="1" kern="100" dirty="0">
                          <a:solidFill>
                            <a:schemeClr val="tx1"/>
                          </a:solidFill>
                          <a:effectLst/>
                        </a:rPr>
                        <a:t>育人体系</a:t>
                      </a:r>
                      <a:endParaRPr lang="zh-CN" sz="11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育人</a:t>
                      </a:r>
                      <a:r>
                        <a:rPr lang="zh-CN" sz="800" b="1" kern="100" dirty="0">
                          <a:solidFill>
                            <a:srgbClr val="FF0000"/>
                          </a:solidFill>
                          <a:effectLst/>
                        </a:rPr>
                        <a:t>规划</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89417587"/>
                  </a:ext>
                </a:extLst>
              </a:tr>
              <a:tr h="144997">
                <a:tc vMerge="1">
                  <a:txBody>
                    <a:bodyPr/>
                    <a:lstStyle/>
                    <a:p>
                      <a:endParaRPr lang="zh-CN" altLang="en-US"/>
                    </a:p>
                  </a:txBody>
                  <a:tcPr/>
                </a:tc>
                <a:tc vMerge="1">
                  <a:txBody>
                    <a:bodyPr/>
                    <a:lstStyle/>
                    <a:p>
                      <a:endParaRPr lang="zh-CN" alt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sz="800" b="0" kern="100" dirty="0">
                          <a:solidFill>
                            <a:schemeClr val="tx1"/>
                          </a:solidFill>
                          <a:effectLst/>
                        </a:rPr>
                        <a:t>诊改制度</a:t>
                      </a:r>
                      <a:r>
                        <a:rPr lang="zh-CN" altLang="en-US" sz="800" b="1" kern="100" dirty="0">
                          <a:solidFill>
                            <a:srgbClr val="FF0000"/>
                          </a:solidFill>
                          <a:effectLst/>
                        </a:rPr>
                        <a:t>（运行）</a:t>
                      </a:r>
                      <a:endParaRPr lang="zh-CN" altLang="zh-CN" sz="800" b="1" kern="100" dirty="0">
                        <a:solidFill>
                          <a:srgbClr val="FF0000"/>
                        </a:solidFill>
                        <a:effectLst/>
                        <a:latin typeface="Calibri" panose="020F0502020204030204" pitchFamily="34" charset="0"/>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94401436"/>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实施与</a:t>
                      </a:r>
                      <a:r>
                        <a:rPr lang="zh-CN" sz="800" b="1" kern="100" dirty="0">
                          <a:solidFill>
                            <a:srgbClr val="FF0000"/>
                          </a:solidFill>
                          <a:effectLst/>
                        </a:rPr>
                        <a:t>效果</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56244557"/>
                  </a:ext>
                </a:extLst>
              </a:tr>
              <a:tr h="144997">
                <a:tc vMerge="1">
                  <a:txBody>
                    <a:bodyPr/>
                    <a:lstStyle/>
                    <a:p>
                      <a:endParaRPr lang="zh-CN" altLang="en-US"/>
                    </a:p>
                  </a:txBody>
                  <a:tcPr/>
                </a:tc>
                <a:tc rowSpan="2">
                  <a:txBody>
                    <a:bodyPr/>
                    <a:lstStyle/>
                    <a:p>
                      <a:pPr algn="just">
                        <a:spcAft>
                          <a:spcPts val="0"/>
                        </a:spcAft>
                      </a:pPr>
                      <a:r>
                        <a:rPr lang="en-US" sz="1100" b="1" kern="100" dirty="0">
                          <a:solidFill>
                            <a:schemeClr val="tx1"/>
                          </a:solidFill>
                          <a:effectLst/>
                        </a:rPr>
                        <a:t>4.2</a:t>
                      </a:r>
                      <a:r>
                        <a:rPr lang="zh-CN" sz="1100" b="1" kern="100" dirty="0">
                          <a:solidFill>
                            <a:schemeClr val="tx1"/>
                          </a:solidFill>
                          <a:effectLst/>
                        </a:rPr>
                        <a:t>成长环境</a:t>
                      </a:r>
                      <a:r>
                        <a:rPr lang="zh-CN" altLang="en-US" sz="1100" b="1" kern="100" dirty="0">
                          <a:solidFill>
                            <a:srgbClr val="FF0000"/>
                          </a:solidFill>
                          <a:effectLst/>
                        </a:rPr>
                        <a:t>（服务）</a:t>
                      </a:r>
                      <a:endParaRPr lang="zh-CN" sz="11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安全与生活</a:t>
                      </a:r>
                      <a:r>
                        <a:rPr lang="zh-CN" sz="800" b="1" kern="100" dirty="0">
                          <a:solidFill>
                            <a:srgbClr val="FF0000"/>
                          </a:solidFill>
                          <a:effectLst/>
                        </a:rPr>
                        <a:t>保障</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37495285"/>
                  </a:ext>
                </a:extLst>
              </a:tr>
              <a:tr h="17513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特殊学生群体</a:t>
                      </a:r>
                      <a:r>
                        <a:rPr lang="zh-CN" sz="800" b="1" kern="100" dirty="0">
                          <a:solidFill>
                            <a:srgbClr val="FF0000"/>
                          </a:solidFill>
                          <a:effectLst/>
                        </a:rPr>
                        <a:t>服务</a:t>
                      </a:r>
                      <a:r>
                        <a:rPr lang="zh-CN" sz="800" b="0" kern="100" dirty="0">
                          <a:solidFill>
                            <a:schemeClr val="tx1"/>
                          </a:solidFill>
                          <a:effectLst/>
                        </a:rPr>
                        <a:t>与资助</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2975756"/>
                  </a:ext>
                </a:extLst>
              </a:tr>
              <a:tr h="144997">
                <a:tc rowSpan="10">
                  <a:txBody>
                    <a:bodyPr/>
                    <a:lstStyle/>
                    <a:p>
                      <a:pPr algn="just">
                        <a:spcAft>
                          <a:spcPts val="0"/>
                        </a:spcAft>
                      </a:pPr>
                      <a:r>
                        <a:rPr lang="en-US" sz="1100" b="1" kern="100" dirty="0">
                          <a:solidFill>
                            <a:schemeClr val="tx1"/>
                          </a:solidFill>
                          <a:effectLst/>
                        </a:rPr>
                        <a:t>5 </a:t>
                      </a:r>
                      <a:r>
                        <a:rPr lang="zh-CN" sz="1100" b="1" kern="100" dirty="0">
                          <a:solidFill>
                            <a:schemeClr val="tx1"/>
                          </a:solidFill>
                          <a:effectLst/>
                        </a:rPr>
                        <a:t>体系运行</a:t>
                      </a:r>
                      <a:r>
                        <a:rPr lang="zh-CN" sz="1100" b="1" kern="100" dirty="0">
                          <a:solidFill>
                            <a:srgbClr val="FF0000"/>
                          </a:solidFill>
                          <a:effectLst/>
                        </a:rPr>
                        <a:t>效果</a:t>
                      </a:r>
                      <a:endParaRPr lang="zh-CN" sz="11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100" b="1" kern="100" dirty="0">
                          <a:solidFill>
                            <a:schemeClr val="tx1"/>
                          </a:solidFill>
                          <a:effectLst/>
                        </a:rPr>
                        <a:t>5.1</a:t>
                      </a:r>
                      <a:r>
                        <a:rPr lang="zh-CN" sz="1100" b="1" kern="100" dirty="0">
                          <a:solidFill>
                            <a:schemeClr val="tx1"/>
                          </a:solidFill>
                          <a:effectLst/>
                        </a:rPr>
                        <a:t>外部环境改进</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1" kern="100" dirty="0">
                          <a:solidFill>
                            <a:srgbClr val="FF0000"/>
                          </a:solidFill>
                          <a:effectLst/>
                        </a:rPr>
                        <a:t>政策</a:t>
                      </a:r>
                      <a:r>
                        <a:rPr lang="zh-CN" sz="800" b="0" kern="100" dirty="0">
                          <a:solidFill>
                            <a:schemeClr val="tx1"/>
                          </a:solidFill>
                          <a:effectLst/>
                        </a:rPr>
                        <a:t>环境</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35220510"/>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资源</a:t>
                      </a:r>
                      <a:r>
                        <a:rPr lang="zh-CN" sz="800" b="0" kern="100" dirty="0">
                          <a:solidFill>
                            <a:schemeClr val="tx1"/>
                          </a:solidFill>
                          <a:effectLst/>
                        </a:rPr>
                        <a:t>环境</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24592972"/>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合作</a:t>
                      </a:r>
                      <a:r>
                        <a:rPr lang="zh-CN" sz="800" b="0" kern="100" dirty="0">
                          <a:solidFill>
                            <a:schemeClr val="tx1"/>
                          </a:solidFill>
                          <a:effectLst/>
                        </a:rPr>
                        <a:t>发展环境</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11925700"/>
                  </a:ext>
                </a:extLst>
              </a:tr>
              <a:tr h="144997">
                <a:tc vMerge="1">
                  <a:txBody>
                    <a:bodyPr/>
                    <a:lstStyle/>
                    <a:p>
                      <a:endParaRPr lang="zh-CN" altLang="en-US"/>
                    </a:p>
                  </a:txBody>
                  <a:tcPr/>
                </a:tc>
                <a:tc rowSpan="3">
                  <a:txBody>
                    <a:bodyPr/>
                    <a:lstStyle/>
                    <a:p>
                      <a:pPr algn="just">
                        <a:spcAft>
                          <a:spcPts val="0"/>
                        </a:spcAft>
                      </a:pPr>
                      <a:r>
                        <a:rPr lang="en-US" sz="1100" b="1" kern="100" dirty="0">
                          <a:solidFill>
                            <a:schemeClr val="tx1"/>
                          </a:solidFill>
                          <a:effectLst/>
                        </a:rPr>
                        <a:t>5.2</a:t>
                      </a:r>
                      <a:r>
                        <a:rPr lang="zh-CN" sz="1100" b="1" kern="100" dirty="0">
                          <a:solidFill>
                            <a:schemeClr val="tx1"/>
                          </a:solidFill>
                          <a:effectLst/>
                        </a:rPr>
                        <a:t>质量事故管控</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管控制度</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61825654"/>
                  </a:ext>
                </a:extLst>
              </a:tr>
              <a:tr h="16571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0" kern="100" dirty="0">
                          <a:solidFill>
                            <a:schemeClr val="tx1"/>
                          </a:solidFill>
                          <a:effectLst/>
                        </a:rPr>
                        <a:t>发生率及影响</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088938"/>
                  </a:ext>
                </a:extLst>
              </a:tr>
              <a:tr h="15535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预警机制</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18809813"/>
                  </a:ext>
                </a:extLst>
              </a:tr>
              <a:tr h="144997">
                <a:tc vMerge="1">
                  <a:txBody>
                    <a:bodyPr/>
                    <a:lstStyle/>
                    <a:p>
                      <a:endParaRPr lang="zh-CN" altLang="en-US"/>
                    </a:p>
                  </a:txBody>
                  <a:tcPr/>
                </a:tc>
                <a:tc rowSpan="3">
                  <a:txBody>
                    <a:bodyPr/>
                    <a:lstStyle/>
                    <a:p>
                      <a:pPr algn="just">
                        <a:spcAft>
                          <a:spcPts val="0"/>
                        </a:spcAft>
                      </a:pPr>
                      <a:r>
                        <a:rPr lang="en-US" sz="1100" b="1" kern="100" dirty="0">
                          <a:solidFill>
                            <a:schemeClr val="tx1"/>
                          </a:solidFill>
                          <a:effectLst/>
                        </a:rPr>
                        <a:t>5.3</a:t>
                      </a:r>
                      <a:r>
                        <a:rPr lang="zh-CN" sz="1100" b="1" kern="100" dirty="0">
                          <a:solidFill>
                            <a:schemeClr val="tx1"/>
                          </a:solidFill>
                          <a:effectLst/>
                        </a:rPr>
                        <a:t>质量保证效果</a:t>
                      </a:r>
                      <a:endParaRPr lang="zh-CN" sz="11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1" kern="100" dirty="0">
                          <a:solidFill>
                            <a:srgbClr val="FF0000"/>
                          </a:solidFill>
                          <a:effectLst/>
                        </a:rPr>
                        <a:t>规划体系</a:t>
                      </a:r>
                      <a:r>
                        <a:rPr lang="zh-CN" sz="800" b="0" kern="100" dirty="0">
                          <a:solidFill>
                            <a:schemeClr val="tx1"/>
                          </a:solidFill>
                          <a:effectLst/>
                        </a:rPr>
                        <a:t>建设及效果</a:t>
                      </a:r>
                      <a:r>
                        <a:rPr lang="zh-CN" altLang="en-US" sz="800" b="1" kern="100" dirty="0">
                          <a:solidFill>
                            <a:srgbClr val="FF0000"/>
                          </a:solidFill>
                          <a:effectLst/>
                        </a:rPr>
                        <a:t>（目标链）</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4531662"/>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标准体系</a:t>
                      </a:r>
                      <a:r>
                        <a:rPr lang="zh-CN" sz="800" b="0" kern="100" dirty="0">
                          <a:solidFill>
                            <a:schemeClr val="tx1"/>
                          </a:solidFill>
                          <a:effectLst/>
                        </a:rPr>
                        <a:t>建设及效果</a:t>
                      </a:r>
                      <a:r>
                        <a:rPr lang="zh-CN" altLang="en-US" sz="800" b="1" kern="100" dirty="0">
                          <a:solidFill>
                            <a:srgbClr val="FF0000"/>
                          </a:solidFill>
                          <a:effectLst/>
                        </a:rPr>
                        <a:t>（标准链）</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75099941"/>
                  </a:ext>
                </a:extLst>
              </a:tr>
              <a:tr h="14499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800" b="1" kern="100" dirty="0">
                          <a:solidFill>
                            <a:srgbClr val="FF0000"/>
                          </a:solidFill>
                          <a:effectLst/>
                        </a:rPr>
                        <a:t>诊改</a:t>
                      </a:r>
                      <a:r>
                        <a:rPr lang="zh-CN" sz="800" b="0" kern="100" dirty="0">
                          <a:solidFill>
                            <a:schemeClr val="tx1"/>
                          </a:solidFill>
                          <a:effectLst/>
                        </a:rPr>
                        <a:t>机制建设及效果</a:t>
                      </a:r>
                      <a:r>
                        <a:rPr lang="zh-CN" altLang="en-US" sz="800" b="1" kern="100" dirty="0">
                          <a:solidFill>
                            <a:srgbClr val="FF0000"/>
                          </a:solidFill>
                          <a:effectLst/>
                        </a:rPr>
                        <a:t>（体系成效）</a:t>
                      </a:r>
                      <a:endParaRPr lang="zh-CN" sz="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03487038"/>
                  </a:ext>
                </a:extLst>
              </a:tr>
              <a:tr h="173104">
                <a:tc vMerge="1">
                  <a:txBody>
                    <a:bodyPr/>
                    <a:lstStyle/>
                    <a:p>
                      <a:endParaRPr lang="zh-CN" altLang="en-US"/>
                    </a:p>
                  </a:txBody>
                  <a:tcPr/>
                </a:tc>
                <a:tc>
                  <a:txBody>
                    <a:bodyPr/>
                    <a:lstStyle/>
                    <a:p>
                      <a:pPr algn="just">
                        <a:spcAft>
                          <a:spcPts val="0"/>
                        </a:spcAft>
                      </a:pPr>
                      <a:r>
                        <a:rPr lang="en-US" sz="1100" b="1" kern="100" dirty="0">
                          <a:solidFill>
                            <a:schemeClr val="tx1"/>
                          </a:solidFill>
                          <a:effectLst/>
                        </a:rPr>
                        <a:t>5.4</a:t>
                      </a:r>
                      <a:r>
                        <a:rPr lang="zh-CN" sz="1100" b="1" kern="100" dirty="0">
                          <a:solidFill>
                            <a:schemeClr val="tx1"/>
                          </a:solidFill>
                          <a:effectLst/>
                        </a:rPr>
                        <a:t>体系</a:t>
                      </a:r>
                      <a:r>
                        <a:rPr lang="zh-CN" sz="1100" b="1" kern="100" dirty="0">
                          <a:solidFill>
                            <a:srgbClr val="FF0000"/>
                          </a:solidFill>
                          <a:effectLst/>
                        </a:rPr>
                        <a:t>特色</a:t>
                      </a:r>
                      <a:endParaRPr lang="zh-CN" sz="11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800" b="0" kern="100" dirty="0">
                          <a:solidFill>
                            <a:schemeClr val="tx1"/>
                          </a:solidFill>
                          <a:effectLst/>
                        </a:rPr>
                        <a:t>学校质量保证体系特色</a:t>
                      </a:r>
                      <a:endParaRPr lang="zh-CN" sz="8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9393900"/>
                  </a:ext>
                </a:extLst>
              </a:tr>
            </a:tbl>
          </a:graphicData>
        </a:graphic>
      </p:graphicFrame>
    </p:spTree>
    <p:extLst>
      <p:ext uri="{BB962C8B-B14F-4D97-AF65-F5344CB8AC3E}">
        <p14:creationId xmlns:p14="http://schemas.microsoft.com/office/powerpoint/2010/main" val="435708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8292655" cy="507835"/>
          </a:xfrm>
        </p:spPr>
        <p:txBody>
          <a:bodyPr/>
          <a:lstStyle/>
          <a:p>
            <a:pPr algn="l"/>
            <a:r>
              <a:rPr lang="en-US" altLang="zh-CN" dirty="0" smtClean="0"/>
              <a:t>2.3</a:t>
            </a:r>
            <a:r>
              <a:rPr lang="zh-CN" altLang="en-US" dirty="0" smtClean="0"/>
              <a:t>高职</a:t>
            </a:r>
            <a:r>
              <a:rPr lang="zh-CN" altLang="en-US" dirty="0"/>
              <a:t>院校内部质量保证体系诊断参考指标（坐标）</a:t>
            </a:r>
          </a:p>
        </p:txBody>
      </p:sp>
      <p:grpSp>
        <p:nvGrpSpPr>
          <p:cNvPr id="81" name="组合 80"/>
          <p:cNvGrpSpPr/>
          <p:nvPr/>
        </p:nvGrpSpPr>
        <p:grpSpPr>
          <a:xfrm>
            <a:off x="6006695" y="1761857"/>
            <a:ext cx="1484629" cy="2849652"/>
            <a:chOff x="6156302" y="1476392"/>
            <a:chExt cx="1484565" cy="2848113"/>
          </a:xfrm>
        </p:grpSpPr>
        <p:grpSp>
          <p:nvGrpSpPr>
            <p:cNvPr id="82" name="组合 81"/>
            <p:cNvGrpSpPr/>
            <p:nvPr/>
          </p:nvGrpSpPr>
          <p:grpSpPr>
            <a:xfrm>
              <a:off x="6156302" y="1476392"/>
              <a:ext cx="1484565" cy="2848113"/>
              <a:chOff x="6156302" y="1476392"/>
              <a:chExt cx="1484565" cy="2848113"/>
            </a:xfrm>
          </p:grpSpPr>
          <p:sp>
            <p:nvSpPr>
              <p:cNvPr id="86" name="MH_Other_3"/>
              <p:cNvSpPr/>
              <p:nvPr>
                <p:custDataLst>
                  <p:tags r:id="rId5"/>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accent1"/>
                </a:solidFill>
                <a:prstDash val="solid"/>
              </a:ln>
              <a:effectLst/>
            </p:spPr>
            <p:txBody>
              <a:bodyPr anchor="ctr"/>
              <a:lstStyle/>
              <a:p>
                <a:pPr algn="ctr" defTabSz="1030397">
                  <a:defRPr/>
                </a:pPr>
                <a:endParaRPr lang="en-US" sz="2700" kern="0">
                  <a:solidFill>
                    <a:srgbClr val="0070C0"/>
                  </a:solidFill>
                  <a:latin typeface="+mj-ea"/>
                  <a:ea typeface="+mj-ea"/>
                  <a:sym typeface="Arial" panose="020B0604020202020204" pitchFamily="34" charset="0"/>
                </a:endParaRPr>
              </a:p>
            </p:txBody>
          </p:sp>
          <p:sp>
            <p:nvSpPr>
              <p:cNvPr id="87" name="椭圆 86"/>
              <p:cNvSpPr/>
              <p:nvPr/>
            </p:nvSpPr>
            <p:spPr>
              <a:xfrm>
                <a:off x="7018705" y="1476392"/>
                <a:ext cx="622162" cy="622163"/>
              </a:xfrm>
              <a:prstGeom prst="ellipse">
                <a:avLst/>
              </a:prstGeom>
              <a:solidFill>
                <a:srgbClr val="0070C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grpSp>
          <p:nvGrpSpPr>
            <p:cNvPr id="83" name="组合 82"/>
            <p:cNvGrpSpPr/>
            <p:nvPr/>
          </p:nvGrpSpPr>
          <p:grpSpPr>
            <a:xfrm>
              <a:off x="7090635" y="1546559"/>
              <a:ext cx="477358" cy="464474"/>
              <a:chOff x="4405792" y="1573446"/>
              <a:chExt cx="477358" cy="464474"/>
            </a:xfrm>
          </p:grpSpPr>
          <p:sp>
            <p:nvSpPr>
              <p:cNvPr id="84" name="椭圆 8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mj-ea"/>
                  <a:ea typeface="+mj-ea"/>
                </a:endParaRPr>
              </a:p>
            </p:txBody>
          </p:sp>
          <p:sp>
            <p:nvSpPr>
              <p:cNvPr id="85" name="文本框 114"/>
              <p:cNvSpPr txBox="1"/>
              <p:nvPr/>
            </p:nvSpPr>
            <p:spPr>
              <a:xfrm>
                <a:off x="4405792" y="1609239"/>
                <a:ext cx="469980" cy="384513"/>
              </a:xfrm>
              <a:prstGeom prst="rect">
                <a:avLst/>
              </a:prstGeom>
              <a:noFill/>
            </p:spPr>
            <p:txBody>
              <a:bodyPr wrap="none" rtlCol="0">
                <a:spAutoFit/>
              </a:bodyPr>
              <a:lstStyle/>
              <a:p>
                <a:r>
                  <a:rPr lang="en-US" altLang="zh-CN" sz="1900" dirty="0">
                    <a:solidFill>
                      <a:srgbClr val="0070C0"/>
                    </a:solidFill>
                    <a:latin typeface="+mj-ea"/>
                    <a:ea typeface="+mj-ea"/>
                  </a:rPr>
                  <a:t>02</a:t>
                </a:r>
                <a:endParaRPr lang="zh-CN" altLang="en-US" sz="1900" dirty="0">
                  <a:solidFill>
                    <a:srgbClr val="0070C0"/>
                  </a:solidFill>
                  <a:latin typeface="+mj-ea"/>
                  <a:ea typeface="+mj-ea"/>
                </a:endParaRPr>
              </a:p>
            </p:txBody>
          </p:sp>
        </p:grpSp>
      </p:grpSp>
      <p:grpSp>
        <p:nvGrpSpPr>
          <p:cNvPr id="88" name="组合 87"/>
          <p:cNvGrpSpPr/>
          <p:nvPr/>
        </p:nvGrpSpPr>
        <p:grpSpPr>
          <a:xfrm>
            <a:off x="4968166" y="4966523"/>
            <a:ext cx="1709776" cy="1710625"/>
            <a:chOff x="4700937" y="4015204"/>
            <a:chExt cx="455921" cy="455921"/>
          </a:xfrm>
          <a:effectLst/>
        </p:grpSpPr>
        <p:sp>
          <p:nvSpPr>
            <p:cNvPr id="89" name="椭圆 88"/>
            <p:cNvSpPr/>
            <p:nvPr/>
          </p:nvSpPr>
          <p:spPr>
            <a:xfrm flipH="1">
              <a:off x="4700937" y="4015204"/>
              <a:ext cx="455921" cy="455921"/>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sp>
          <p:nvSpPr>
            <p:cNvPr id="90" name="椭圆 89"/>
            <p:cNvSpPr/>
            <p:nvPr/>
          </p:nvSpPr>
          <p:spPr>
            <a:xfrm flipH="1">
              <a:off x="4711557" y="4025824"/>
              <a:ext cx="434681" cy="434681"/>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grpSp>
        <p:nvGrpSpPr>
          <p:cNvPr id="91" name="组合 90"/>
          <p:cNvGrpSpPr/>
          <p:nvPr/>
        </p:nvGrpSpPr>
        <p:grpSpPr>
          <a:xfrm>
            <a:off x="4193106" y="1785510"/>
            <a:ext cx="1425954" cy="3804318"/>
            <a:chOff x="4342792" y="1500033"/>
            <a:chExt cx="1425893" cy="3802264"/>
          </a:xfrm>
        </p:grpSpPr>
        <p:grpSp>
          <p:nvGrpSpPr>
            <p:cNvPr id="92" name="组合 91"/>
            <p:cNvGrpSpPr/>
            <p:nvPr/>
          </p:nvGrpSpPr>
          <p:grpSpPr>
            <a:xfrm>
              <a:off x="4342792" y="1500033"/>
              <a:ext cx="1425893" cy="3802264"/>
              <a:chOff x="4342792" y="1500033"/>
              <a:chExt cx="1425893" cy="3802264"/>
            </a:xfrm>
          </p:grpSpPr>
          <p:sp>
            <p:nvSpPr>
              <p:cNvPr id="96" name="MH_Other_3"/>
              <p:cNvSpPr/>
              <p:nvPr>
                <p:custDataLst>
                  <p:tags r:id="rId4"/>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5FBD98"/>
              </a:solidFill>
              <a:ln w="76200" cap="flat" cmpd="sng" algn="ctr">
                <a:solidFill>
                  <a:srgbClr val="0070C0"/>
                </a:solidFill>
                <a:prstDash val="solid"/>
              </a:ln>
              <a:effectLst/>
            </p:spPr>
            <p:txBody>
              <a:bodyPr anchor="ctr"/>
              <a:lstStyle/>
              <a:p>
                <a:pPr algn="ctr" defTabSz="1030397">
                  <a:defRPr/>
                </a:pPr>
                <a:endParaRPr lang="en-US" sz="2700" kern="0">
                  <a:solidFill>
                    <a:srgbClr val="0070C0"/>
                  </a:solidFill>
                  <a:latin typeface="+mj-ea"/>
                  <a:ea typeface="+mj-ea"/>
                  <a:sym typeface="Arial" panose="020B0604020202020204" pitchFamily="34" charset="0"/>
                </a:endParaRPr>
              </a:p>
            </p:txBody>
          </p:sp>
          <p:sp>
            <p:nvSpPr>
              <p:cNvPr id="97" name="椭圆 96"/>
              <p:cNvSpPr/>
              <p:nvPr/>
            </p:nvSpPr>
            <p:spPr>
              <a:xfrm>
                <a:off x="4342792" y="1500033"/>
                <a:ext cx="622162" cy="622163"/>
              </a:xfrm>
              <a:prstGeom prst="ellips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grpSp>
          <p:nvGrpSpPr>
            <p:cNvPr id="93" name="组合 92"/>
            <p:cNvGrpSpPr/>
            <p:nvPr/>
          </p:nvGrpSpPr>
          <p:grpSpPr>
            <a:xfrm>
              <a:off x="4407687" y="1573446"/>
              <a:ext cx="475463" cy="464474"/>
              <a:chOff x="4407687" y="1573446"/>
              <a:chExt cx="475463" cy="464474"/>
            </a:xfrm>
          </p:grpSpPr>
          <p:sp>
            <p:nvSpPr>
              <p:cNvPr id="94" name="椭圆 9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mj-ea"/>
                  <a:ea typeface="+mj-ea"/>
                </a:endParaRPr>
              </a:p>
            </p:txBody>
          </p:sp>
          <p:sp>
            <p:nvSpPr>
              <p:cNvPr id="95" name="文本框 101"/>
              <p:cNvSpPr txBox="1"/>
              <p:nvPr/>
            </p:nvSpPr>
            <p:spPr>
              <a:xfrm>
                <a:off x="4407687" y="1620522"/>
                <a:ext cx="469980" cy="384513"/>
              </a:xfrm>
              <a:prstGeom prst="rect">
                <a:avLst/>
              </a:prstGeom>
              <a:noFill/>
            </p:spPr>
            <p:txBody>
              <a:bodyPr wrap="none" rtlCol="0">
                <a:spAutoFit/>
              </a:bodyPr>
              <a:lstStyle/>
              <a:p>
                <a:r>
                  <a:rPr lang="en-US" altLang="zh-CN" sz="1900" dirty="0">
                    <a:solidFill>
                      <a:srgbClr val="0070C0"/>
                    </a:solidFill>
                    <a:latin typeface="+mj-ea"/>
                    <a:ea typeface="+mj-ea"/>
                  </a:rPr>
                  <a:t>01</a:t>
                </a:r>
                <a:endParaRPr lang="zh-CN" altLang="en-US" sz="1900" dirty="0">
                  <a:solidFill>
                    <a:srgbClr val="0070C0"/>
                  </a:solidFill>
                  <a:latin typeface="+mj-ea"/>
                  <a:ea typeface="+mj-ea"/>
                </a:endParaRPr>
              </a:p>
            </p:txBody>
          </p:sp>
        </p:grpSp>
      </p:grpSp>
      <p:grpSp>
        <p:nvGrpSpPr>
          <p:cNvPr id="98" name="组合 97"/>
          <p:cNvGrpSpPr/>
          <p:nvPr/>
        </p:nvGrpSpPr>
        <p:grpSpPr>
          <a:xfrm>
            <a:off x="4193106" y="3362780"/>
            <a:ext cx="1203221" cy="2671743"/>
            <a:chOff x="4342792" y="3076450"/>
            <a:chExt cx="1203168" cy="2670299"/>
          </a:xfrm>
        </p:grpSpPr>
        <p:grpSp>
          <p:nvGrpSpPr>
            <p:cNvPr id="99" name="组合 98"/>
            <p:cNvGrpSpPr/>
            <p:nvPr/>
          </p:nvGrpSpPr>
          <p:grpSpPr>
            <a:xfrm>
              <a:off x="4342792" y="3076450"/>
              <a:ext cx="1203168" cy="2670299"/>
              <a:chOff x="4342792" y="3076450"/>
              <a:chExt cx="1203168" cy="2670299"/>
            </a:xfrm>
          </p:grpSpPr>
          <p:sp>
            <p:nvSpPr>
              <p:cNvPr id="103" name="MH_Other_3"/>
              <p:cNvSpPr/>
              <p:nvPr>
                <p:custDataLst>
                  <p:tags r:id="rId3"/>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0070C0"/>
              </a:solidFill>
              <a:ln w="76200" cap="flat" cmpd="sng" algn="ctr">
                <a:solidFill>
                  <a:schemeClr val="tx1">
                    <a:lumMod val="50000"/>
                    <a:lumOff val="50000"/>
                  </a:schemeClr>
                </a:solidFill>
                <a:prstDash val="solid"/>
              </a:ln>
              <a:effectLst/>
            </p:spPr>
            <p:txBody>
              <a:bodyPr anchor="ctr"/>
              <a:lstStyle/>
              <a:p>
                <a:pPr algn="ctr" defTabSz="1030397">
                  <a:defRPr/>
                </a:pPr>
                <a:endParaRPr lang="en-US" sz="2700" kern="0">
                  <a:solidFill>
                    <a:srgbClr val="0070C0"/>
                  </a:solidFill>
                  <a:latin typeface="+mj-ea"/>
                  <a:ea typeface="+mj-ea"/>
                  <a:sym typeface="Arial" panose="020B0604020202020204" pitchFamily="34" charset="0"/>
                </a:endParaRPr>
              </a:p>
            </p:txBody>
          </p:sp>
          <p:sp>
            <p:nvSpPr>
              <p:cNvPr id="104" name="椭圆 103"/>
              <p:cNvSpPr/>
              <p:nvPr/>
            </p:nvSpPr>
            <p:spPr>
              <a:xfrm>
                <a:off x="4342792" y="3076450"/>
                <a:ext cx="622162" cy="622163"/>
              </a:xfrm>
              <a:prstGeom prst="ellipse">
                <a:avLst/>
              </a:prstGeom>
              <a:solidFill>
                <a:srgbClr val="0070C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grpSp>
          <p:nvGrpSpPr>
            <p:cNvPr id="100" name="组合 99"/>
            <p:cNvGrpSpPr/>
            <p:nvPr/>
          </p:nvGrpSpPr>
          <p:grpSpPr>
            <a:xfrm>
              <a:off x="4414756" y="3155936"/>
              <a:ext cx="478198" cy="464474"/>
              <a:chOff x="4404952" y="1573446"/>
              <a:chExt cx="478198" cy="464474"/>
            </a:xfrm>
          </p:grpSpPr>
          <p:sp>
            <p:nvSpPr>
              <p:cNvPr id="101" name="椭圆 10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mj-ea"/>
                  <a:ea typeface="+mj-ea"/>
                </a:endParaRPr>
              </a:p>
            </p:txBody>
          </p:sp>
          <p:sp>
            <p:nvSpPr>
              <p:cNvPr id="102" name="文本框 105"/>
              <p:cNvSpPr txBox="1"/>
              <p:nvPr/>
            </p:nvSpPr>
            <p:spPr>
              <a:xfrm>
                <a:off x="4404952" y="1627171"/>
                <a:ext cx="469980" cy="384513"/>
              </a:xfrm>
              <a:prstGeom prst="rect">
                <a:avLst/>
              </a:prstGeom>
              <a:noFill/>
            </p:spPr>
            <p:txBody>
              <a:bodyPr wrap="none" rtlCol="0">
                <a:spAutoFit/>
              </a:bodyPr>
              <a:lstStyle/>
              <a:p>
                <a:r>
                  <a:rPr lang="en-US" altLang="zh-CN" sz="1900" dirty="0">
                    <a:solidFill>
                      <a:srgbClr val="0070C0"/>
                    </a:solidFill>
                    <a:latin typeface="+mj-ea"/>
                    <a:ea typeface="+mj-ea"/>
                  </a:rPr>
                  <a:t>03</a:t>
                </a:r>
                <a:endParaRPr lang="zh-CN" altLang="en-US" sz="1900" dirty="0">
                  <a:solidFill>
                    <a:srgbClr val="0070C0"/>
                  </a:solidFill>
                  <a:latin typeface="+mj-ea"/>
                  <a:ea typeface="+mj-ea"/>
                </a:endParaRPr>
              </a:p>
            </p:txBody>
          </p:sp>
        </p:grpSp>
      </p:grpSp>
      <p:grpSp>
        <p:nvGrpSpPr>
          <p:cNvPr id="105" name="组合 104"/>
          <p:cNvGrpSpPr/>
          <p:nvPr/>
        </p:nvGrpSpPr>
        <p:grpSpPr>
          <a:xfrm>
            <a:off x="6023199" y="3498431"/>
            <a:ext cx="1468124" cy="2798606"/>
            <a:chOff x="6172806" y="2614250"/>
            <a:chExt cx="1468061" cy="2797094"/>
          </a:xfrm>
        </p:grpSpPr>
        <p:grpSp>
          <p:nvGrpSpPr>
            <p:cNvPr id="106" name="组合 105"/>
            <p:cNvGrpSpPr/>
            <p:nvPr/>
          </p:nvGrpSpPr>
          <p:grpSpPr>
            <a:xfrm>
              <a:off x="6172806" y="2614250"/>
              <a:ext cx="1468061" cy="2797094"/>
              <a:chOff x="6172806" y="2614250"/>
              <a:chExt cx="1468061" cy="2797094"/>
            </a:xfrm>
          </p:grpSpPr>
          <p:sp>
            <p:nvSpPr>
              <p:cNvPr id="110" name="MH_Other_3"/>
              <p:cNvSpPr/>
              <p:nvPr>
                <p:custDataLst>
                  <p:tags r:id="rId2"/>
                </p:custDataLst>
              </p:nvPr>
            </p:nvSpPr>
            <p:spPr>
              <a:xfrm rot="5400000" flipV="1">
                <a:off x="5328348" y="3677985"/>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tx1">
                    <a:lumMod val="50000"/>
                    <a:lumOff val="50000"/>
                  </a:schemeClr>
                </a:solidFill>
                <a:prstDash val="solid"/>
              </a:ln>
              <a:effectLst/>
            </p:spPr>
            <p:txBody>
              <a:bodyPr anchor="ctr"/>
              <a:lstStyle/>
              <a:p>
                <a:pPr algn="ctr" defTabSz="1030397">
                  <a:defRPr/>
                </a:pPr>
                <a:endParaRPr lang="en-US" sz="2700" kern="0">
                  <a:solidFill>
                    <a:srgbClr val="0070C0"/>
                  </a:solidFill>
                  <a:latin typeface="+mj-ea"/>
                  <a:ea typeface="+mj-ea"/>
                  <a:sym typeface="Arial" panose="020B0604020202020204" pitchFamily="34" charset="0"/>
                </a:endParaRPr>
              </a:p>
            </p:txBody>
          </p:sp>
          <p:sp>
            <p:nvSpPr>
              <p:cNvPr id="111" name="椭圆 110"/>
              <p:cNvSpPr/>
              <p:nvPr/>
            </p:nvSpPr>
            <p:spPr>
              <a:xfrm>
                <a:off x="7018705" y="2614250"/>
                <a:ext cx="622162" cy="622163"/>
              </a:xfrm>
              <a:prstGeom prst="ellipse">
                <a:avLst/>
              </a:prstGeom>
              <a:solidFill>
                <a:srgbClr val="0070C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grpSp>
          <p:nvGrpSpPr>
            <p:cNvPr id="107" name="组合 106"/>
            <p:cNvGrpSpPr/>
            <p:nvPr/>
          </p:nvGrpSpPr>
          <p:grpSpPr>
            <a:xfrm>
              <a:off x="7082031" y="2690388"/>
              <a:ext cx="485962" cy="464474"/>
              <a:chOff x="4397188" y="1573446"/>
              <a:chExt cx="485962" cy="464474"/>
            </a:xfrm>
          </p:grpSpPr>
          <p:sp>
            <p:nvSpPr>
              <p:cNvPr id="108" name="椭圆 10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mj-ea"/>
                  <a:ea typeface="+mj-ea"/>
                </a:endParaRPr>
              </a:p>
            </p:txBody>
          </p:sp>
          <p:sp>
            <p:nvSpPr>
              <p:cNvPr id="109" name="文本框 108"/>
              <p:cNvSpPr txBox="1"/>
              <p:nvPr/>
            </p:nvSpPr>
            <p:spPr>
              <a:xfrm>
                <a:off x="4397188" y="1610261"/>
                <a:ext cx="469980" cy="384513"/>
              </a:xfrm>
              <a:prstGeom prst="rect">
                <a:avLst/>
              </a:prstGeom>
              <a:noFill/>
            </p:spPr>
            <p:txBody>
              <a:bodyPr wrap="none" rtlCol="0">
                <a:spAutoFit/>
              </a:bodyPr>
              <a:lstStyle/>
              <a:p>
                <a:r>
                  <a:rPr lang="en-US" altLang="zh-CN" sz="1900" dirty="0">
                    <a:solidFill>
                      <a:srgbClr val="0070C0"/>
                    </a:solidFill>
                    <a:latin typeface="+mj-ea"/>
                    <a:ea typeface="+mj-ea"/>
                  </a:rPr>
                  <a:t>04</a:t>
                </a:r>
                <a:endParaRPr lang="zh-CN" altLang="en-US" sz="1900" dirty="0">
                  <a:solidFill>
                    <a:srgbClr val="0070C0"/>
                  </a:solidFill>
                  <a:latin typeface="+mj-ea"/>
                  <a:ea typeface="+mj-ea"/>
                </a:endParaRPr>
              </a:p>
            </p:txBody>
          </p:sp>
        </p:grpSp>
      </p:grpSp>
      <p:grpSp>
        <p:nvGrpSpPr>
          <p:cNvPr id="112" name="组合 111"/>
          <p:cNvGrpSpPr/>
          <p:nvPr/>
        </p:nvGrpSpPr>
        <p:grpSpPr>
          <a:xfrm>
            <a:off x="4193105" y="4504290"/>
            <a:ext cx="1197076" cy="1441295"/>
            <a:chOff x="4342792" y="4217343"/>
            <a:chExt cx="1197024" cy="1440517"/>
          </a:xfrm>
        </p:grpSpPr>
        <p:grpSp>
          <p:nvGrpSpPr>
            <p:cNvPr id="113" name="组合 112"/>
            <p:cNvGrpSpPr/>
            <p:nvPr/>
          </p:nvGrpSpPr>
          <p:grpSpPr>
            <a:xfrm>
              <a:off x="4342792" y="4217343"/>
              <a:ext cx="1197024" cy="1440517"/>
              <a:chOff x="4342792" y="4217343"/>
              <a:chExt cx="1197024" cy="1440517"/>
            </a:xfrm>
          </p:grpSpPr>
          <p:sp>
            <p:nvSpPr>
              <p:cNvPr id="117" name="MH_Other_3"/>
              <p:cNvSpPr/>
              <p:nvPr>
                <p:custDataLst>
                  <p:tags r:id="rId1"/>
                </p:custDataLst>
              </p:nvPr>
            </p:nvSpPr>
            <p:spPr>
              <a:xfrm rot="16200000" flipH="1" flipV="1">
                <a:off x="4508276" y="4626321"/>
                <a:ext cx="1174177" cy="888902"/>
              </a:xfrm>
              <a:prstGeom prst="bentArrow">
                <a:avLst>
                  <a:gd name="adj1" fmla="val 7438"/>
                  <a:gd name="adj2" fmla="val 3464"/>
                  <a:gd name="adj3" fmla="val 0"/>
                  <a:gd name="adj4" fmla="val 30020"/>
                </a:avLst>
              </a:prstGeom>
              <a:solidFill>
                <a:srgbClr val="5FBD98"/>
              </a:solidFill>
              <a:ln w="76200" cap="flat" cmpd="sng" algn="ctr">
                <a:solidFill>
                  <a:schemeClr val="accent1"/>
                </a:solidFill>
                <a:prstDash val="solid"/>
              </a:ln>
              <a:effectLst/>
            </p:spPr>
            <p:txBody>
              <a:bodyPr anchor="ctr"/>
              <a:lstStyle/>
              <a:p>
                <a:pPr algn="ctr" defTabSz="1030397">
                  <a:defRPr/>
                </a:pPr>
                <a:endParaRPr lang="en-US" sz="2700" kern="0">
                  <a:solidFill>
                    <a:srgbClr val="0070C0"/>
                  </a:solidFill>
                  <a:latin typeface="+mj-ea"/>
                  <a:ea typeface="+mj-ea"/>
                  <a:sym typeface="Arial" panose="020B0604020202020204" pitchFamily="34" charset="0"/>
                </a:endParaRPr>
              </a:p>
            </p:txBody>
          </p:sp>
          <p:sp>
            <p:nvSpPr>
              <p:cNvPr id="118" name="椭圆 117"/>
              <p:cNvSpPr/>
              <p:nvPr/>
            </p:nvSpPr>
            <p:spPr>
              <a:xfrm>
                <a:off x="4342792" y="4217343"/>
                <a:ext cx="622162" cy="622163"/>
              </a:xfrm>
              <a:prstGeom prst="ellipse">
                <a:avLst/>
              </a:prstGeom>
              <a:solidFill>
                <a:srgbClr val="0070C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grpSp>
          <p:nvGrpSpPr>
            <p:cNvPr id="114" name="组合 113"/>
            <p:cNvGrpSpPr/>
            <p:nvPr/>
          </p:nvGrpSpPr>
          <p:grpSpPr>
            <a:xfrm>
              <a:off x="4414757" y="4296829"/>
              <a:ext cx="476725" cy="464474"/>
              <a:chOff x="4406425" y="1573446"/>
              <a:chExt cx="476725" cy="464474"/>
            </a:xfrm>
          </p:grpSpPr>
          <p:sp>
            <p:nvSpPr>
              <p:cNvPr id="115" name="椭圆 11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mj-ea"/>
                  <a:ea typeface="+mj-ea"/>
                </a:endParaRPr>
              </a:p>
            </p:txBody>
          </p:sp>
          <p:sp>
            <p:nvSpPr>
              <p:cNvPr id="116" name="文本框 111"/>
              <p:cNvSpPr txBox="1"/>
              <p:nvPr/>
            </p:nvSpPr>
            <p:spPr>
              <a:xfrm>
                <a:off x="4406425" y="1627677"/>
                <a:ext cx="469980" cy="384513"/>
              </a:xfrm>
              <a:prstGeom prst="rect">
                <a:avLst/>
              </a:prstGeom>
              <a:noFill/>
            </p:spPr>
            <p:txBody>
              <a:bodyPr wrap="none" rtlCol="0">
                <a:spAutoFit/>
              </a:bodyPr>
              <a:lstStyle/>
              <a:p>
                <a:r>
                  <a:rPr lang="en-US" altLang="zh-CN" sz="1900" dirty="0">
                    <a:solidFill>
                      <a:srgbClr val="0070C0"/>
                    </a:solidFill>
                    <a:latin typeface="+mj-ea"/>
                    <a:ea typeface="+mj-ea"/>
                  </a:rPr>
                  <a:t>05</a:t>
                </a:r>
                <a:endParaRPr lang="zh-CN" altLang="en-US" sz="1900" dirty="0">
                  <a:solidFill>
                    <a:srgbClr val="0070C0"/>
                  </a:solidFill>
                  <a:latin typeface="+mj-ea"/>
                  <a:ea typeface="+mj-ea"/>
                </a:endParaRPr>
              </a:p>
            </p:txBody>
          </p:sp>
        </p:grpSp>
      </p:grpSp>
      <p:grpSp>
        <p:nvGrpSpPr>
          <p:cNvPr id="126" name="组合 125"/>
          <p:cNvGrpSpPr/>
          <p:nvPr/>
        </p:nvGrpSpPr>
        <p:grpSpPr>
          <a:xfrm>
            <a:off x="7503264" y="1701602"/>
            <a:ext cx="3291562" cy="1873008"/>
            <a:chOff x="7652807" y="1416170"/>
            <a:chExt cx="3291419" cy="1871996"/>
          </a:xfrm>
        </p:grpSpPr>
        <p:cxnSp>
          <p:nvCxnSpPr>
            <p:cNvPr id="127" name="直接连接符 126"/>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736117" y="1416170"/>
              <a:ext cx="3208109" cy="1871996"/>
              <a:chOff x="5841004" y="1447486"/>
              <a:chExt cx="3208109" cy="1871996"/>
            </a:xfrm>
          </p:grpSpPr>
          <p:sp>
            <p:nvSpPr>
              <p:cNvPr id="129" name="MH_SubTitle_1"/>
              <p:cNvSpPr>
                <a:spLocks noChangeArrowheads="1"/>
              </p:cNvSpPr>
              <p:nvPr/>
            </p:nvSpPr>
            <p:spPr bwMode="auto">
              <a:xfrm flipH="1">
                <a:off x="5841004" y="1447486"/>
                <a:ext cx="2236413" cy="399894"/>
              </a:xfrm>
              <a:prstGeom prst="rect">
                <a:avLst/>
              </a:prstGeom>
              <a:noFill/>
            </p:spPr>
            <p:txBody>
              <a:bodyPr wrap="none" rtlCol="0">
                <a:spAutoFit/>
              </a:bodyPr>
              <a:lstStyle/>
              <a:p>
                <a:pPr algn="r"/>
                <a:r>
                  <a:rPr lang="zh-CN" altLang="en-US" sz="2000" b="1" dirty="0">
                    <a:solidFill>
                      <a:schemeClr val="accent1"/>
                    </a:solidFill>
                    <a:latin typeface="+mj-ea"/>
                    <a:ea typeface="+mj-ea"/>
                  </a:rPr>
                  <a:t>重在目标标准制定</a:t>
                </a:r>
              </a:p>
            </p:txBody>
          </p:sp>
          <p:sp>
            <p:nvSpPr>
              <p:cNvPr id="130" name="Rectangle 5"/>
              <p:cNvSpPr/>
              <p:nvPr/>
            </p:nvSpPr>
            <p:spPr bwMode="auto">
              <a:xfrm>
                <a:off x="5980705" y="1871157"/>
                <a:ext cx="3068408" cy="14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400" dirty="0">
                    <a:solidFill>
                      <a:schemeClr val="tx1">
                        <a:lumMod val="65000"/>
                        <a:lumOff val="35000"/>
                      </a:schemeClr>
                    </a:solidFill>
                    <a:latin typeface="+mj-ea"/>
                    <a:ea typeface="+mj-ea"/>
                    <a:sym typeface="Gill Sans" charset="0"/>
                  </a:rPr>
                  <a:t>规划（体系）</a:t>
                </a:r>
              </a:p>
              <a:p>
                <a:pPr>
                  <a:lnSpc>
                    <a:spcPct val="150000"/>
                  </a:lnSpc>
                </a:pPr>
                <a:r>
                  <a:rPr lang="zh-CN" altLang="en-US" sz="1400" dirty="0">
                    <a:solidFill>
                      <a:schemeClr val="tx1">
                        <a:lumMod val="65000"/>
                        <a:lumOff val="35000"/>
                      </a:schemeClr>
                    </a:solidFill>
                    <a:latin typeface="+mj-ea"/>
                    <a:ea typeface="+mj-ea"/>
                    <a:sym typeface="Gill Sans" charset="0"/>
                  </a:rPr>
                  <a:t>目标（体系）</a:t>
                </a:r>
              </a:p>
              <a:p>
                <a:pPr>
                  <a:lnSpc>
                    <a:spcPct val="150000"/>
                  </a:lnSpc>
                </a:pPr>
                <a:r>
                  <a:rPr lang="zh-CN" altLang="en-US" sz="1400" dirty="0">
                    <a:solidFill>
                      <a:schemeClr val="tx1">
                        <a:lumMod val="65000"/>
                        <a:lumOff val="35000"/>
                      </a:schemeClr>
                    </a:solidFill>
                    <a:latin typeface="+mj-ea"/>
                    <a:ea typeface="+mj-ea"/>
                    <a:sym typeface="Gill Sans" charset="0"/>
                  </a:rPr>
                  <a:t>标准（体系）</a:t>
                </a:r>
              </a:p>
              <a:p>
                <a:pPr>
                  <a:lnSpc>
                    <a:spcPct val="150000"/>
                  </a:lnSpc>
                </a:pPr>
                <a:r>
                  <a:rPr lang="zh-CN" altLang="en-US" sz="1400" dirty="0">
                    <a:solidFill>
                      <a:schemeClr val="tx1">
                        <a:lumMod val="65000"/>
                        <a:lumOff val="35000"/>
                      </a:schemeClr>
                    </a:solidFill>
                    <a:latin typeface="+mj-ea"/>
                    <a:ea typeface="+mj-ea"/>
                    <a:sym typeface="Gill Sans" charset="0"/>
                  </a:rPr>
                  <a:t>制度（体系）</a:t>
                </a:r>
              </a:p>
            </p:txBody>
          </p:sp>
        </p:grpSp>
      </p:grpSp>
      <p:grpSp>
        <p:nvGrpSpPr>
          <p:cNvPr id="131" name="组合 130"/>
          <p:cNvGrpSpPr/>
          <p:nvPr/>
        </p:nvGrpSpPr>
        <p:grpSpPr>
          <a:xfrm>
            <a:off x="7451405" y="3846244"/>
            <a:ext cx="2838573" cy="411062"/>
            <a:chOff x="7600950" y="2856235"/>
            <a:chExt cx="2838450" cy="410840"/>
          </a:xfrm>
        </p:grpSpPr>
        <p:sp>
          <p:nvSpPr>
            <p:cNvPr id="134" name="MH_SubTitle_1"/>
            <p:cNvSpPr>
              <a:spLocks noChangeArrowheads="1"/>
            </p:cNvSpPr>
            <p:nvPr/>
          </p:nvSpPr>
          <p:spPr bwMode="auto">
            <a:xfrm flipH="1">
              <a:off x="7917092" y="2856235"/>
              <a:ext cx="2236413" cy="399894"/>
            </a:xfrm>
            <a:prstGeom prst="rect">
              <a:avLst/>
            </a:prstGeom>
            <a:noFill/>
          </p:spPr>
          <p:txBody>
            <a:bodyPr wrap="none" rtlCol="0">
              <a:spAutoFit/>
            </a:bodyPr>
            <a:lstStyle/>
            <a:p>
              <a:pPr algn="r"/>
              <a:r>
                <a:rPr lang="zh-CN" altLang="en-US" sz="2000" b="1" dirty="0">
                  <a:solidFill>
                    <a:schemeClr val="accent1"/>
                  </a:solidFill>
                  <a:latin typeface="+mj-ea"/>
                  <a:ea typeface="+mj-ea"/>
                </a:rPr>
                <a:t>重在质量保证成效</a:t>
              </a:r>
            </a:p>
          </p:txBody>
        </p:sp>
        <p:sp>
          <p:nvSpPr>
            <p:cNvPr id="133" name="任意多边形 132"/>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65000"/>
                    <a:lumOff val="35000"/>
                  </a:schemeClr>
                </a:solidFill>
                <a:latin typeface="+mj-ea"/>
                <a:ea typeface="+mj-ea"/>
              </a:endParaRPr>
            </a:p>
          </p:txBody>
        </p:sp>
      </p:grpSp>
      <p:grpSp>
        <p:nvGrpSpPr>
          <p:cNvPr id="141" name="组合 140"/>
          <p:cNvGrpSpPr/>
          <p:nvPr/>
        </p:nvGrpSpPr>
        <p:grpSpPr>
          <a:xfrm>
            <a:off x="891244" y="1701602"/>
            <a:ext cx="3301862" cy="1311740"/>
            <a:chOff x="1041073" y="1416171"/>
            <a:chExt cx="3301719" cy="1311032"/>
          </a:xfrm>
        </p:grpSpPr>
        <p:cxnSp>
          <p:nvCxnSpPr>
            <p:cNvPr id="142" name="直接连接符 141"/>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flipH="1">
              <a:off x="1041073" y="1416171"/>
              <a:ext cx="3208109" cy="1311032"/>
              <a:chOff x="5841004" y="1447486"/>
              <a:chExt cx="3208109" cy="1311032"/>
            </a:xfrm>
          </p:grpSpPr>
          <p:sp>
            <p:nvSpPr>
              <p:cNvPr id="144" name="MH_SubTitle_1"/>
              <p:cNvSpPr>
                <a:spLocks noChangeArrowheads="1"/>
              </p:cNvSpPr>
              <p:nvPr/>
            </p:nvSpPr>
            <p:spPr bwMode="auto">
              <a:xfrm flipH="1">
                <a:off x="5841004" y="1447486"/>
                <a:ext cx="2236413" cy="399894"/>
              </a:xfrm>
              <a:prstGeom prst="rect">
                <a:avLst/>
              </a:prstGeom>
              <a:noFill/>
            </p:spPr>
            <p:txBody>
              <a:bodyPr wrap="none" rtlCol="0">
                <a:spAutoFit/>
              </a:bodyPr>
              <a:lstStyle/>
              <a:p>
                <a:pPr algn="r"/>
                <a:r>
                  <a:rPr lang="zh-CN" altLang="en-US" sz="2000" b="1" dirty="0">
                    <a:solidFill>
                      <a:schemeClr val="accent1"/>
                    </a:solidFill>
                    <a:latin typeface="+mj-ea"/>
                    <a:ea typeface="+mj-ea"/>
                  </a:rPr>
                  <a:t>重在激发内生</a:t>
                </a:r>
                <a:r>
                  <a:rPr lang="zh-CN" altLang="en-US" sz="2000" b="1" dirty="0" smtClean="0">
                    <a:solidFill>
                      <a:schemeClr val="accent1"/>
                    </a:solidFill>
                    <a:latin typeface="+mj-ea"/>
                    <a:ea typeface="+mj-ea"/>
                  </a:rPr>
                  <a:t>动力</a:t>
                </a:r>
                <a:endParaRPr lang="zh-CN" altLang="en-US" sz="2000" b="1" dirty="0">
                  <a:solidFill>
                    <a:schemeClr val="accent1"/>
                  </a:solidFill>
                  <a:latin typeface="+mj-ea"/>
                  <a:ea typeface="+mj-ea"/>
                </a:endParaRPr>
              </a:p>
            </p:txBody>
          </p:sp>
          <p:sp>
            <p:nvSpPr>
              <p:cNvPr id="14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50000"/>
                  </a:lnSpc>
                </a:pPr>
                <a:r>
                  <a:rPr lang="zh-CN" altLang="en-US" sz="1400" dirty="0">
                    <a:solidFill>
                      <a:schemeClr val="tx1">
                        <a:lumMod val="65000"/>
                        <a:lumOff val="35000"/>
                      </a:schemeClr>
                    </a:solidFill>
                    <a:latin typeface="+mj-ea"/>
                    <a:ea typeface="+mj-ea"/>
                    <a:sym typeface="Gill Sans" charset="0"/>
                  </a:rPr>
                  <a:t>师生员工人人都追求卓越</a:t>
                </a:r>
                <a:endParaRPr lang="en-US" altLang="zh-CN" sz="1400" dirty="0">
                  <a:solidFill>
                    <a:schemeClr val="tx1">
                      <a:lumMod val="65000"/>
                      <a:lumOff val="35000"/>
                    </a:schemeClr>
                  </a:solidFill>
                  <a:latin typeface="+mj-ea"/>
                  <a:ea typeface="+mj-ea"/>
                  <a:cs typeface="Lato Light" charset="0"/>
                  <a:sym typeface="Lato Light" charset="0"/>
                </a:endParaRPr>
              </a:p>
            </p:txBody>
          </p:sp>
        </p:grpSp>
      </p:grpSp>
      <p:grpSp>
        <p:nvGrpSpPr>
          <p:cNvPr id="146" name="组合 145"/>
          <p:cNvGrpSpPr/>
          <p:nvPr/>
        </p:nvGrpSpPr>
        <p:grpSpPr>
          <a:xfrm>
            <a:off x="878566" y="3247064"/>
            <a:ext cx="3301862" cy="1311740"/>
            <a:chOff x="1028396" y="2960800"/>
            <a:chExt cx="3301719" cy="1311032"/>
          </a:xfrm>
        </p:grpSpPr>
        <p:cxnSp>
          <p:nvCxnSpPr>
            <p:cNvPr id="147" name="直接连接符 146"/>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8" name="组合 147"/>
            <p:cNvGrpSpPr/>
            <p:nvPr/>
          </p:nvGrpSpPr>
          <p:grpSpPr>
            <a:xfrm flipH="1">
              <a:off x="1028396" y="2960800"/>
              <a:ext cx="3208109" cy="1311032"/>
              <a:chOff x="5841004" y="1447486"/>
              <a:chExt cx="3208109" cy="1311032"/>
            </a:xfrm>
          </p:grpSpPr>
          <p:sp>
            <p:nvSpPr>
              <p:cNvPr id="149" name="MH_SubTitle_1"/>
              <p:cNvSpPr>
                <a:spLocks noChangeArrowheads="1"/>
              </p:cNvSpPr>
              <p:nvPr/>
            </p:nvSpPr>
            <p:spPr bwMode="auto">
              <a:xfrm flipH="1">
                <a:off x="5841004" y="1447486"/>
                <a:ext cx="2236413" cy="399894"/>
              </a:xfrm>
              <a:prstGeom prst="rect">
                <a:avLst/>
              </a:prstGeom>
              <a:noFill/>
            </p:spPr>
            <p:txBody>
              <a:bodyPr wrap="none" rtlCol="0">
                <a:spAutoFit/>
              </a:bodyPr>
              <a:lstStyle/>
              <a:p>
                <a:pPr algn="r"/>
                <a:r>
                  <a:rPr lang="zh-CN" altLang="en-US" sz="2000" b="1" dirty="0">
                    <a:solidFill>
                      <a:schemeClr val="accent1"/>
                    </a:solidFill>
                    <a:latin typeface="+mj-ea"/>
                    <a:ea typeface="+mj-ea"/>
                  </a:rPr>
                  <a:t>重在持续改进机制</a:t>
                </a:r>
              </a:p>
            </p:txBody>
          </p:sp>
          <p:sp>
            <p:nvSpPr>
              <p:cNvPr id="15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50000"/>
                  </a:lnSpc>
                </a:pPr>
                <a:r>
                  <a:rPr lang="zh-CN" altLang="en-US" sz="1400" dirty="0">
                    <a:solidFill>
                      <a:schemeClr val="tx1">
                        <a:lumMod val="65000"/>
                        <a:lumOff val="35000"/>
                      </a:schemeClr>
                    </a:solidFill>
                    <a:latin typeface="+mj-ea"/>
                    <a:ea typeface="+mj-ea"/>
                    <a:sym typeface="Gill Sans" charset="0"/>
                  </a:rPr>
                  <a:t>质量改进螺旋</a:t>
                </a:r>
                <a:endParaRPr lang="en-US" altLang="zh-CN" sz="1400" dirty="0">
                  <a:solidFill>
                    <a:schemeClr val="tx1">
                      <a:lumMod val="65000"/>
                      <a:lumOff val="35000"/>
                    </a:schemeClr>
                  </a:solidFill>
                  <a:latin typeface="+mj-ea"/>
                  <a:ea typeface="+mj-ea"/>
                  <a:cs typeface="Lato Light" charset="0"/>
                  <a:sym typeface="Lato Light" charset="0"/>
                </a:endParaRPr>
              </a:p>
            </p:txBody>
          </p:sp>
        </p:grpSp>
      </p:grpSp>
      <p:grpSp>
        <p:nvGrpSpPr>
          <p:cNvPr id="151" name="组合 150"/>
          <p:cNvGrpSpPr/>
          <p:nvPr/>
        </p:nvGrpSpPr>
        <p:grpSpPr>
          <a:xfrm>
            <a:off x="1367784" y="4770769"/>
            <a:ext cx="2838573" cy="400110"/>
            <a:chOff x="1517593" y="4483683"/>
            <a:chExt cx="2838450" cy="399894"/>
          </a:xfrm>
        </p:grpSpPr>
        <p:sp>
          <p:nvSpPr>
            <p:cNvPr id="154" name="MH_SubTitle_1"/>
            <p:cNvSpPr>
              <a:spLocks noChangeArrowheads="1"/>
            </p:cNvSpPr>
            <p:nvPr/>
          </p:nvSpPr>
          <p:spPr bwMode="auto">
            <a:xfrm>
              <a:off x="2473089" y="4483683"/>
              <a:ext cx="1723474" cy="399894"/>
            </a:xfrm>
            <a:prstGeom prst="rect">
              <a:avLst/>
            </a:prstGeom>
            <a:noFill/>
          </p:spPr>
          <p:txBody>
            <a:bodyPr wrap="none" rtlCol="0">
              <a:spAutoFit/>
            </a:bodyPr>
            <a:lstStyle/>
            <a:p>
              <a:pPr algn="r"/>
              <a:r>
                <a:rPr lang="zh-CN" altLang="en-US" sz="2000" b="1" dirty="0">
                  <a:solidFill>
                    <a:schemeClr val="accent1"/>
                  </a:solidFill>
                  <a:latin typeface="+mj-ea"/>
                  <a:ea typeface="+mj-ea"/>
                </a:rPr>
                <a:t>重在特色创新</a:t>
              </a:r>
            </a:p>
          </p:txBody>
        </p:sp>
        <p:sp>
          <p:nvSpPr>
            <p:cNvPr id="153" name="任意多边形 152"/>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65000"/>
                    <a:lumOff val="35000"/>
                  </a:schemeClr>
                </a:solidFill>
                <a:latin typeface="+mj-ea"/>
                <a:ea typeface="+mj-ea"/>
              </a:endParaRPr>
            </a:p>
          </p:txBody>
        </p:sp>
      </p:grpSp>
      <p:grpSp>
        <p:nvGrpSpPr>
          <p:cNvPr id="156" name="组合 155"/>
          <p:cNvGrpSpPr/>
          <p:nvPr/>
        </p:nvGrpSpPr>
        <p:grpSpPr>
          <a:xfrm>
            <a:off x="5215343" y="5209056"/>
            <a:ext cx="1210965" cy="1211566"/>
            <a:chOff x="5364986" y="4921729"/>
            <a:chExt cx="1210912" cy="1210912"/>
          </a:xfrm>
        </p:grpSpPr>
        <p:sp>
          <p:nvSpPr>
            <p:cNvPr id="157" name="椭圆 156"/>
            <p:cNvSpPr/>
            <p:nvPr/>
          </p:nvSpPr>
          <p:spPr>
            <a:xfrm flipH="1">
              <a:off x="5364986" y="4921729"/>
              <a:ext cx="1210912" cy="121091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sp>
          <p:nvSpPr>
            <p:cNvPr id="158" name="椭圆 157"/>
            <p:cNvSpPr/>
            <p:nvPr/>
          </p:nvSpPr>
          <p:spPr>
            <a:xfrm flipH="1">
              <a:off x="5393195" y="4949933"/>
              <a:ext cx="1154499" cy="115449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ea"/>
                <a:ea typeface="+mj-ea"/>
              </a:endParaRPr>
            </a:p>
          </p:txBody>
        </p:sp>
      </p:grpSp>
      <p:sp>
        <p:nvSpPr>
          <p:cNvPr id="159" name="KSO_Shape"/>
          <p:cNvSpPr>
            <a:spLocks/>
          </p:cNvSpPr>
          <p:nvPr/>
        </p:nvSpPr>
        <p:spPr bwMode="auto">
          <a:xfrm>
            <a:off x="5527286" y="5564891"/>
            <a:ext cx="582921" cy="499894"/>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rgbClr val="0070C0"/>
          </a:solidFill>
          <a:ln>
            <a:noFill/>
          </a:ln>
          <a:effectLst>
            <a:innerShdw blurRad="114300">
              <a:prstClr val="black">
                <a:alpha val="50000"/>
              </a:prstClr>
            </a:innerShdw>
          </a:effectLst>
          <a:extLst/>
        </p:spPr>
        <p:txBody>
          <a:bodyPr lIns="91450" tIns="45726" rIns="91450" bIns="45726" anchor="ctr">
            <a:scene3d>
              <a:camera prst="orthographicFront"/>
              <a:lightRig rig="threePt" dir="t"/>
            </a:scene3d>
            <a:sp3d>
              <a:contourClr>
                <a:srgbClr val="FFFFFF"/>
              </a:contourClr>
            </a:sp3d>
          </a:bodyPr>
          <a:lstStyle/>
          <a:p>
            <a:pPr algn="ctr">
              <a:defRPr/>
            </a:pPr>
            <a:endParaRPr lang="zh-CN" altLang="en-US" dirty="0">
              <a:solidFill>
                <a:srgbClr val="0070C0"/>
              </a:solidFill>
              <a:latin typeface="+mj-ea"/>
              <a:ea typeface="+mj-ea"/>
            </a:endParaRPr>
          </a:p>
        </p:txBody>
      </p:sp>
      <p:sp>
        <p:nvSpPr>
          <p:cNvPr id="66" name="矩形 65"/>
          <p:cNvSpPr/>
          <p:nvPr/>
        </p:nvSpPr>
        <p:spPr>
          <a:xfrm flipH="1">
            <a:off x="1183072" y="981522"/>
            <a:ext cx="7488832" cy="400110"/>
          </a:xfrm>
          <a:prstGeom prst="rect">
            <a:avLst/>
          </a:prstGeom>
        </p:spPr>
        <p:txBody>
          <a:bodyPr wrap="square">
            <a:spAutoFit/>
          </a:bodyPr>
          <a:lstStyle/>
          <a:p>
            <a:r>
              <a:rPr lang="zh-CN" altLang="en-US" sz="2000" b="1" dirty="0" smtClean="0">
                <a:solidFill>
                  <a:schemeClr val="accent1"/>
                </a:solidFill>
                <a:latin typeface="+mn-ea"/>
                <a:ea typeface="+mn-ea"/>
              </a:rPr>
              <a:t>指标设计依据：</a:t>
            </a:r>
            <a:endParaRPr lang="zh-CN" altLang="en-US" sz="2000" b="1" dirty="0">
              <a:solidFill>
                <a:schemeClr val="accent1"/>
              </a:solidFill>
              <a:latin typeface="+mn-ea"/>
              <a:ea typeface="+mn-ea"/>
            </a:endParaRPr>
          </a:p>
        </p:txBody>
      </p:sp>
    </p:spTree>
    <p:extLst>
      <p:ext uri="{BB962C8B-B14F-4D97-AF65-F5344CB8AC3E}">
        <p14:creationId xmlns:p14="http://schemas.microsoft.com/office/powerpoint/2010/main" val="288498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20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500"/>
                                        <p:tgtEl>
                                          <p:spTgt spid="156"/>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22" presetClass="entr" presetSubtype="8" fill="hold" nodeType="withEffect">
                                  <p:stCondLst>
                                    <p:cond delay="20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par>
                                <p:cTn id="17" presetID="22" presetClass="entr" presetSubtype="8" fill="hold" nodeType="withEffect">
                                  <p:stCondLst>
                                    <p:cond delay="600"/>
                                  </p:stCondLst>
                                  <p:childTnLst>
                                    <p:set>
                                      <p:cBhvr>
                                        <p:cTn id="18" dur="1" fill="hold">
                                          <p:stCondLst>
                                            <p:cond delay="0"/>
                                          </p:stCondLst>
                                        </p:cTn>
                                        <p:tgtEl>
                                          <p:spTgt spid="131"/>
                                        </p:tgtEl>
                                        <p:attrNameLst>
                                          <p:attrName>style.visibility</p:attrName>
                                        </p:attrNameLst>
                                      </p:cBhvr>
                                      <p:to>
                                        <p:strVal val="visible"/>
                                      </p:to>
                                    </p:set>
                                    <p:animEffect transition="in" filter="wipe(left)">
                                      <p:cBhvr>
                                        <p:cTn id="19" dur="500"/>
                                        <p:tgtEl>
                                          <p:spTgt spid="131"/>
                                        </p:tgtEl>
                                      </p:cBhvr>
                                    </p:animEffect>
                                  </p:childTnLst>
                                </p:cTn>
                              </p:par>
                              <p:par>
                                <p:cTn id="20" presetID="22" presetClass="entr" presetSubtype="2" fill="hold" nodeType="withEffect">
                                  <p:stCondLst>
                                    <p:cond delay="400"/>
                                  </p:stCondLst>
                                  <p:childTnLst>
                                    <p:set>
                                      <p:cBhvr>
                                        <p:cTn id="21" dur="1" fill="hold">
                                          <p:stCondLst>
                                            <p:cond delay="0"/>
                                          </p:stCondLst>
                                        </p:cTn>
                                        <p:tgtEl>
                                          <p:spTgt spid="112"/>
                                        </p:tgtEl>
                                        <p:attrNameLst>
                                          <p:attrName>style.visibility</p:attrName>
                                        </p:attrNameLst>
                                      </p:cBhvr>
                                      <p:to>
                                        <p:strVal val="visible"/>
                                      </p:to>
                                    </p:set>
                                    <p:animEffect transition="in" filter="wipe(right)">
                                      <p:cBhvr>
                                        <p:cTn id="22" dur="500"/>
                                        <p:tgtEl>
                                          <p:spTgt spid="112"/>
                                        </p:tgtEl>
                                      </p:cBhvr>
                                    </p:animEffect>
                                  </p:childTnLst>
                                </p:cTn>
                              </p:par>
                              <p:par>
                                <p:cTn id="23" presetID="22" presetClass="entr" presetSubtype="2" fill="hold" nodeType="withEffect">
                                  <p:stCondLst>
                                    <p:cond delay="900"/>
                                  </p:stCondLst>
                                  <p:childTnLst>
                                    <p:set>
                                      <p:cBhvr>
                                        <p:cTn id="24" dur="1" fill="hold">
                                          <p:stCondLst>
                                            <p:cond delay="0"/>
                                          </p:stCondLst>
                                        </p:cTn>
                                        <p:tgtEl>
                                          <p:spTgt spid="151"/>
                                        </p:tgtEl>
                                        <p:attrNameLst>
                                          <p:attrName>style.visibility</p:attrName>
                                        </p:attrNameLst>
                                      </p:cBhvr>
                                      <p:to>
                                        <p:strVal val="visible"/>
                                      </p:to>
                                    </p:set>
                                    <p:animEffect transition="in" filter="wipe(right)">
                                      <p:cBhvr>
                                        <p:cTn id="25" dur="500"/>
                                        <p:tgtEl>
                                          <p:spTgt spid="151"/>
                                        </p:tgtEl>
                                      </p:cBhvr>
                                    </p:animEffect>
                                  </p:childTnLst>
                                </p:cTn>
                              </p:par>
                              <p:par>
                                <p:cTn id="26" presetID="22" presetClass="entr" presetSubtype="2" fill="hold" nodeType="withEffect">
                                  <p:stCondLst>
                                    <p:cond delay="600"/>
                                  </p:stCondLst>
                                  <p:childTnLst>
                                    <p:set>
                                      <p:cBhvr>
                                        <p:cTn id="27" dur="1" fill="hold">
                                          <p:stCondLst>
                                            <p:cond delay="0"/>
                                          </p:stCondLst>
                                        </p:cTn>
                                        <p:tgtEl>
                                          <p:spTgt spid="98"/>
                                        </p:tgtEl>
                                        <p:attrNameLst>
                                          <p:attrName>style.visibility</p:attrName>
                                        </p:attrNameLst>
                                      </p:cBhvr>
                                      <p:to>
                                        <p:strVal val="visible"/>
                                      </p:to>
                                    </p:set>
                                    <p:animEffect transition="in" filter="wipe(right)">
                                      <p:cBhvr>
                                        <p:cTn id="28" dur="500"/>
                                        <p:tgtEl>
                                          <p:spTgt spid="98"/>
                                        </p:tgtEl>
                                      </p:cBhvr>
                                    </p:animEffect>
                                  </p:childTnLst>
                                </p:cTn>
                              </p:par>
                              <p:par>
                                <p:cTn id="29" presetID="22" presetClass="entr" presetSubtype="2" fill="hold" nodeType="withEffect">
                                  <p:stCondLst>
                                    <p:cond delay="1100"/>
                                  </p:stCondLst>
                                  <p:childTnLst>
                                    <p:set>
                                      <p:cBhvr>
                                        <p:cTn id="30" dur="1" fill="hold">
                                          <p:stCondLst>
                                            <p:cond delay="0"/>
                                          </p:stCondLst>
                                        </p:cTn>
                                        <p:tgtEl>
                                          <p:spTgt spid="146"/>
                                        </p:tgtEl>
                                        <p:attrNameLst>
                                          <p:attrName>style.visibility</p:attrName>
                                        </p:attrNameLst>
                                      </p:cBhvr>
                                      <p:to>
                                        <p:strVal val="visible"/>
                                      </p:to>
                                    </p:set>
                                    <p:animEffect transition="in" filter="wipe(right)">
                                      <p:cBhvr>
                                        <p:cTn id="31" dur="500"/>
                                        <p:tgtEl>
                                          <p:spTgt spid="146"/>
                                        </p:tgtEl>
                                      </p:cBhvr>
                                    </p:animEffect>
                                  </p:childTnLst>
                                </p:cTn>
                              </p:par>
                              <p:par>
                                <p:cTn id="32" presetID="22" presetClass="entr" presetSubtype="2" fill="hold" nodeType="withEffect">
                                  <p:stCondLst>
                                    <p:cond delay="900"/>
                                  </p:stCondLst>
                                  <p:childTnLst>
                                    <p:set>
                                      <p:cBhvr>
                                        <p:cTn id="33" dur="1" fill="hold">
                                          <p:stCondLst>
                                            <p:cond delay="0"/>
                                          </p:stCondLst>
                                        </p:cTn>
                                        <p:tgtEl>
                                          <p:spTgt spid="91"/>
                                        </p:tgtEl>
                                        <p:attrNameLst>
                                          <p:attrName>style.visibility</p:attrName>
                                        </p:attrNameLst>
                                      </p:cBhvr>
                                      <p:to>
                                        <p:strVal val="visible"/>
                                      </p:to>
                                    </p:set>
                                    <p:animEffect transition="in" filter="wipe(right)">
                                      <p:cBhvr>
                                        <p:cTn id="34" dur="500"/>
                                        <p:tgtEl>
                                          <p:spTgt spid="91"/>
                                        </p:tgtEl>
                                      </p:cBhvr>
                                    </p:animEffect>
                                  </p:childTnLst>
                                </p:cTn>
                              </p:par>
                              <p:par>
                                <p:cTn id="35" presetID="22" presetClass="entr" presetSubtype="2" fill="hold" nodeType="withEffect">
                                  <p:stCondLst>
                                    <p:cond delay="1400"/>
                                  </p:stCondLst>
                                  <p:childTnLst>
                                    <p:set>
                                      <p:cBhvr>
                                        <p:cTn id="36" dur="1" fill="hold">
                                          <p:stCondLst>
                                            <p:cond delay="0"/>
                                          </p:stCondLst>
                                        </p:cTn>
                                        <p:tgtEl>
                                          <p:spTgt spid="141"/>
                                        </p:tgtEl>
                                        <p:attrNameLst>
                                          <p:attrName>style.visibility</p:attrName>
                                        </p:attrNameLst>
                                      </p:cBhvr>
                                      <p:to>
                                        <p:strVal val="visible"/>
                                      </p:to>
                                    </p:set>
                                    <p:animEffect transition="in" filter="wipe(right)">
                                      <p:cBhvr>
                                        <p:cTn id="37" dur="500"/>
                                        <p:tgtEl>
                                          <p:spTgt spid="141"/>
                                        </p:tgtEl>
                                      </p:cBhvr>
                                    </p:animEffect>
                                  </p:childTnLst>
                                </p:cTn>
                              </p:par>
                              <p:par>
                                <p:cTn id="38" presetID="22" presetClass="entr" presetSubtype="8" fill="hold" nodeType="withEffect">
                                  <p:stCondLst>
                                    <p:cond delay="12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nodeType="withEffect">
                                  <p:stCondLst>
                                    <p:cond delay="1700"/>
                                  </p:stCondLst>
                                  <p:childTnLst>
                                    <p:set>
                                      <p:cBhvr>
                                        <p:cTn id="42" dur="1" fill="hold">
                                          <p:stCondLst>
                                            <p:cond delay="0"/>
                                          </p:stCondLst>
                                        </p:cTn>
                                        <p:tgtEl>
                                          <p:spTgt spid="126"/>
                                        </p:tgtEl>
                                        <p:attrNameLst>
                                          <p:attrName>style.visibility</p:attrName>
                                        </p:attrNameLst>
                                      </p:cBhvr>
                                      <p:to>
                                        <p:strVal val="visible"/>
                                      </p:to>
                                    </p:set>
                                    <p:animEffect transition="in" filter="wipe(left)">
                                      <p:cBhvr>
                                        <p:cTn id="43" dur="500"/>
                                        <p:tgtEl>
                                          <p:spTgt spid="126"/>
                                        </p:tgtEl>
                                      </p:cBhvr>
                                    </p:animEffect>
                                  </p:childTnLst>
                                </p:cTn>
                              </p:par>
                              <p:par>
                                <p:cTn id="44" presetID="8" presetClass="emph" presetSubtype="0" fill="hold" grpId="1" nodeType="withEffect">
                                  <p:stCondLst>
                                    <p:cond delay="0"/>
                                  </p:stCondLst>
                                  <p:childTnLst>
                                    <p:animRot by="21600000">
                                      <p:cBhvr>
                                        <p:cTn id="45" dur="2000" fill="hold"/>
                                        <p:tgtEl>
                                          <p:spTgt spid="1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7625806" cy="507835"/>
          </a:xfrm>
        </p:spPr>
        <p:txBody>
          <a:bodyPr/>
          <a:lstStyle/>
          <a:p>
            <a:pPr algn="l"/>
            <a:r>
              <a:rPr lang="en-US" altLang="zh-CN" dirty="0" smtClean="0"/>
              <a:t>2.4</a:t>
            </a:r>
            <a:r>
              <a:rPr lang="zh-CN" altLang="en-US" dirty="0" smtClean="0"/>
              <a:t>学校</a:t>
            </a:r>
            <a:r>
              <a:rPr lang="zh-CN" altLang="en-US" dirty="0"/>
              <a:t>层面：纵向</a:t>
            </a:r>
            <a:r>
              <a:rPr lang="en-US" altLang="zh-CN" dirty="0"/>
              <a:t>+</a:t>
            </a:r>
            <a:r>
              <a:rPr lang="zh-CN" altLang="en-US" dirty="0"/>
              <a:t>横向；  大循环</a:t>
            </a:r>
            <a:r>
              <a:rPr lang="en-US" altLang="zh-CN" dirty="0"/>
              <a:t>+</a:t>
            </a:r>
            <a:r>
              <a:rPr lang="zh-CN" altLang="en-US" dirty="0"/>
              <a:t>若干小循环</a:t>
            </a:r>
          </a:p>
        </p:txBody>
      </p:sp>
      <p:graphicFrame>
        <p:nvGraphicFramePr>
          <p:cNvPr id="66" name="内容占位符 3"/>
          <p:cNvGraphicFramePr>
            <a:graphicFrameLocks/>
          </p:cNvGraphicFramePr>
          <p:nvPr>
            <p:extLst>
              <p:ext uri="{D42A27DB-BD31-4B8C-83A1-F6EECF244321}">
                <p14:modId xmlns:p14="http://schemas.microsoft.com/office/powerpoint/2010/main" val="3235543241"/>
              </p:ext>
            </p:extLst>
          </p:nvPr>
        </p:nvGraphicFramePr>
        <p:xfrm>
          <a:off x="1270670" y="909514"/>
          <a:ext cx="9145016" cy="5472613"/>
        </p:xfrm>
        <a:graphic>
          <a:graphicData uri="http://schemas.openxmlformats.org/drawingml/2006/table">
            <a:tbl>
              <a:tblPr firstRow="1" firstCol="1" lastRow="1" lastCol="1" bandRow="1" bandCol="1">
                <a:tableStyleId>{5C22544A-7EE6-4342-B048-85BDC9FD1C3A}</a:tableStyleId>
              </a:tblPr>
              <a:tblGrid>
                <a:gridCol w="3663445">
                  <a:extLst>
                    <a:ext uri="{9D8B030D-6E8A-4147-A177-3AD203B41FA5}">
                      <a16:colId xmlns="" xmlns:a16="http://schemas.microsoft.com/office/drawing/2014/main" val="172206997"/>
                    </a:ext>
                  </a:extLst>
                </a:gridCol>
                <a:gridCol w="2119953">
                  <a:extLst>
                    <a:ext uri="{9D8B030D-6E8A-4147-A177-3AD203B41FA5}">
                      <a16:colId xmlns="" xmlns:a16="http://schemas.microsoft.com/office/drawing/2014/main" val="1466772390"/>
                    </a:ext>
                  </a:extLst>
                </a:gridCol>
                <a:gridCol w="3361618">
                  <a:extLst>
                    <a:ext uri="{9D8B030D-6E8A-4147-A177-3AD203B41FA5}">
                      <a16:colId xmlns="" xmlns:a16="http://schemas.microsoft.com/office/drawing/2014/main" val="2458174629"/>
                    </a:ext>
                  </a:extLst>
                </a:gridCol>
              </a:tblGrid>
              <a:tr h="262161">
                <a:tc>
                  <a:txBody>
                    <a:bodyPr/>
                    <a:lstStyle/>
                    <a:p>
                      <a:pPr algn="ctr">
                        <a:spcAft>
                          <a:spcPts val="0"/>
                        </a:spcAft>
                      </a:pPr>
                      <a:r>
                        <a:rPr lang="zh-CN" sz="1600" kern="100" dirty="0">
                          <a:solidFill>
                            <a:schemeClr val="tx1"/>
                          </a:solidFill>
                          <a:effectLst/>
                          <a:latin typeface="+mn-ea"/>
                          <a:ea typeface="+mn-ea"/>
                        </a:rPr>
                        <a:t>诊断项目</a:t>
                      </a:r>
                      <a:r>
                        <a:rPr lang="zh-CN" altLang="en-US" sz="1600" kern="100" dirty="0">
                          <a:solidFill>
                            <a:schemeClr val="tx1"/>
                          </a:solidFill>
                          <a:effectLst/>
                          <a:latin typeface="+mn-ea"/>
                          <a:ea typeface="+mn-ea"/>
                        </a:rPr>
                        <a:t>（</a:t>
                      </a:r>
                      <a:r>
                        <a:rPr lang="en-US" altLang="zh-CN" sz="1600" kern="100" dirty="0">
                          <a:solidFill>
                            <a:schemeClr val="tx1"/>
                          </a:solidFill>
                          <a:effectLst/>
                          <a:latin typeface="+mn-ea"/>
                          <a:ea typeface="+mn-ea"/>
                        </a:rPr>
                        <a:t>5</a:t>
                      </a:r>
                      <a:r>
                        <a:rPr lang="zh-CN" altLang="en-US" sz="1600" kern="100" dirty="0">
                          <a:solidFill>
                            <a:schemeClr val="tx1"/>
                          </a:solidFill>
                          <a:effectLst/>
                          <a:latin typeface="+mn-ea"/>
                          <a:ea typeface="+mn-ea"/>
                        </a:rPr>
                        <a:t>）</a:t>
                      </a:r>
                      <a:endParaRPr lang="zh-CN" sz="160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kern="100" dirty="0">
                          <a:solidFill>
                            <a:schemeClr val="tx1"/>
                          </a:solidFill>
                          <a:effectLst/>
                          <a:latin typeface="+mn-ea"/>
                          <a:ea typeface="+mn-ea"/>
                        </a:rPr>
                        <a:t>诊断要素</a:t>
                      </a:r>
                      <a:r>
                        <a:rPr lang="zh-CN" altLang="en-US" sz="1600" kern="100" dirty="0">
                          <a:solidFill>
                            <a:schemeClr val="tx1"/>
                          </a:solidFill>
                          <a:effectLst/>
                          <a:latin typeface="+mn-ea"/>
                          <a:ea typeface="+mn-ea"/>
                        </a:rPr>
                        <a:t>（</a:t>
                      </a:r>
                      <a:r>
                        <a:rPr lang="en-US" altLang="zh-CN" sz="1600" kern="100" dirty="0">
                          <a:solidFill>
                            <a:schemeClr val="tx1"/>
                          </a:solidFill>
                          <a:effectLst/>
                          <a:latin typeface="+mn-ea"/>
                          <a:ea typeface="+mn-ea"/>
                        </a:rPr>
                        <a:t>15</a:t>
                      </a:r>
                      <a:r>
                        <a:rPr lang="zh-CN" altLang="en-US" sz="1600" kern="100" dirty="0">
                          <a:solidFill>
                            <a:schemeClr val="tx1"/>
                          </a:solidFill>
                          <a:effectLst/>
                          <a:latin typeface="+mn-ea"/>
                          <a:ea typeface="+mn-ea"/>
                        </a:rPr>
                        <a:t>）</a:t>
                      </a:r>
                      <a:endParaRPr lang="zh-CN" sz="160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kern="100" dirty="0">
                          <a:solidFill>
                            <a:schemeClr val="tx1"/>
                          </a:solidFill>
                          <a:effectLst/>
                          <a:latin typeface="+mn-ea"/>
                          <a:ea typeface="+mn-ea"/>
                        </a:rPr>
                        <a:t>诊断点</a:t>
                      </a:r>
                      <a:r>
                        <a:rPr lang="zh-CN" altLang="en-US" sz="1600" kern="100" dirty="0">
                          <a:solidFill>
                            <a:schemeClr val="tx1"/>
                          </a:solidFill>
                          <a:effectLst/>
                          <a:latin typeface="+mn-ea"/>
                          <a:ea typeface="+mn-ea"/>
                        </a:rPr>
                        <a:t>（</a:t>
                      </a:r>
                      <a:r>
                        <a:rPr lang="en-US" altLang="zh-CN" sz="1600" kern="100" dirty="0">
                          <a:solidFill>
                            <a:schemeClr val="tx1"/>
                          </a:solidFill>
                          <a:effectLst/>
                          <a:latin typeface="+mn-ea"/>
                          <a:ea typeface="+mn-ea"/>
                        </a:rPr>
                        <a:t>37</a:t>
                      </a:r>
                      <a:r>
                        <a:rPr lang="zh-CN" altLang="en-US" sz="1600" kern="100" dirty="0">
                          <a:solidFill>
                            <a:schemeClr val="tx1"/>
                          </a:solidFill>
                          <a:effectLst/>
                          <a:latin typeface="+mn-ea"/>
                          <a:ea typeface="+mn-ea"/>
                        </a:rPr>
                        <a:t>）</a:t>
                      </a:r>
                      <a:endParaRPr lang="zh-CN" sz="160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60718225"/>
                  </a:ext>
                </a:extLst>
              </a:tr>
              <a:tr h="229391">
                <a:tc row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dirty="0">
                          <a:solidFill>
                            <a:schemeClr val="tx1"/>
                          </a:solidFill>
                          <a:effectLst/>
                          <a:latin typeface="+mn-ea"/>
                          <a:ea typeface="+mn-ea"/>
                        </a:rPr>
                        <a:t>1 </a:t>
                      </a:r>
                      <a:r>
                        <a:rPr lang="zh-CN" sz="1600" b="1" kern="100" dirty="0">
                          <a:solidFill>
                            <a:schemeClr val="tx1"/>
                          </a:solidFill>
                          <a:effectLst/>
                          <a:latin typeface="+mn-ea"/>
                          <a:ea typeface="+mn-ea"/>
                        </a:rPr>
                        <a:t>体系总体构架</a:t>
                      </a:r>
                      <a:r>
                        <a:rPr lang="zh-CN" altLang="en-US" sz="1600" b="0" kern="100" dirty="0">
                          <a:solidFill>
                            <a:srgbClr val="FF0000"/>
                          </a:solidFill>
                          <a:effectLst/>
                          <a:latin typeface="+mn-ea"/>
                          <a:ea typeface="+mn-ea"/>
                        </a:rPr>
                        <a:t>（包括纵向和横向）</a:t>
                      </a:r>
                      <a:endParaRPr lang="en-US" altLang="zh-CN" sz="1600" b="0" kern="100" dirty="0">
                        <a:solidFill>
                          <a:srgbClr val="FF0000"/>
                        </a:solidFill>
                        <a:effectLst/>
                        <a:latin typeface="+mn-ea"/>
                        <a:ea typeface="+mn-ea"/>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600" b="0" kern="100" dirty="0">
                        <a:solidFill>
                          <a:srgbClr val="FF0000"/>
                        </a:solidFill>
                        <a:effectLst/>
                        <a:latin typeface="+mn-ea"/>
                        <a:ea typeface="+mn-ea"/>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1" kern="100" dirty="0">
                          <a:solidFill>
                            <a:srgbClr val="FF0000"/>
                          </a:solidFill>
                          <a:effectLst/>
                          <a:latin typeface="+mn-ea"/>
                          <a:ea typeface="+mn-ea"/>
                        </a:rPr>
                        <a:t>纵向</a:t>
                      </a:r>
                      <a:r>
                        <a:rPr lang="en-US" altLang="zh-CN" sz="1400" b="0" kern="100" dirty="0">
                          <a:solidFill>
                            <a:srgbClr val="FF0000"/>
                          </a:solidFill>
                          <a:effectLst/>
                          <a:latin typeface="+mn-ea"/>
                          <a:ea typeface="+mn-ea"/>
                        </a:rPr>
                        <a:t>——</a:t>
                      </a:r>
                      <a:r>
                        <a:rPr lang="zh-CN" altLang="en-US" sz="1400" b="0" kern="100" dirty="0">
                          <a:solidFill>
                            <a:srgbClr val="FF0000"/>
                          </a:solidFill>
                          <a:effectLst/>
                          <a:latin typeface="+mn-ea"/>
                          <a:ea typeface="+mn-ea"/>
                        </a:rPr>
                        <a:t>学校职能管理部门</a:t>
                      </a:r>
                      <a:r>
                        <a:rPr lang="zh-CN" altLang="en-US" sz="1400" b="0" kern="100" dirty="0">
                          <a:solidFill>
                            <a:srgbClr val="FF0000"/>
                          </a:solidFill>
                          <a:latin typeface="+mn-ea"/>
                          <a:ea typeface="+mn-ea"/>
                        </a:rPr>
                        <a:t>（教务处、学生处、人事师资处、质控</a:t>
                      </a:r>
                      <a:r>
                        <a:rPr lang="en-US" altLang="zh-CN" sz="1400" b="0" kern="100" dirty="0">
                          <a:solidFill>
                            <a:srgbClr val="FF0000"/>
                          </a:solidFill>
                          <a:latin typeface="+mn-ea"/>
                          <a:ea typeface="+mn-ea"/>
                        </a:rPr>
                        <a:t>……</a:t>
                      </a:r>
                      <a:r>
                        <a:rPr lang="zh-CN" altLang="en-US" sz="1400" b="0" kern="100" dirty="0">
                          <a:solidFill>
                            <a:srgbClr val="FF0000"/>
                          </a:solidFill>
                          <a:latin typeface="+mn-ea"/>
                          <a:ea typeface="+mn-ea"/>
                        </a:rPr>
                        <a:t>）；</a:t>
                      </a:r>
                      <a:endParaRPr lang="en-US" altLang="zh-CN" sz="1400" b="0" kern="100" dirty="0">
                        <a:solidFill>
                          <a:srgbClr val="FF0000"/>
                        </a:solidFill>
                        <a:latin typeface="+mn-ea"/>
                        <a:ea typeface="+mn-ea"/>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1" kern="100" dirty="0">
                          <a:solidFill>
                            <a:srgbClr val="FF0000"/>
                          </a:solidFill>
                          <a:latin typeface="+mn-ea"/>
                          <a:ea typeface="+mn-ea"/>
                        </a:rPr>
                        <a:t>横向</a:t>
                      </a:r>
                      <a:r>
                        <a:rPr lang="en-US" altLang="zh-CN" sz="1400" b="0" kern="100" dirty="0">
                          <a:solidFill>
                            <a:srgbClr val="FF0000"/>
                          </a:solidFill>
                          <a:latin typeface="+mn-ea"/>
                          <a:ea typeface="+mn-ea"/>
                        </a:rPr>
                        <a:t>——</a:t>
                      </a:r>
                      <a:r>
                        <a:rPr lang="zh-CN" altLang="en-US" sz="1400" b="0" kern="100" dirty="0">
                          <a:solidFill>
                            <a:srgbClr val="FF0000"/>
                          </a:solidFill>
                          <a:effectLst/>
                          <a:latin typeface="+mn-ea"/>
                          <a:ea typeface="+mn-ea"/>
                        </a:rPr>
                        <a:t>院系；</a:t>
                      </a:r>
                      <a:endParaRPr lang="en-US" altLang="zh-CN" sz="1400" b="0" kern="100" dirty="0">
                        <a:solidFill>
                          <a:srgbClr val="FF0000"/>
                        </a:solidFill>
                        <a:effectLst/>
                        <a:latin typeface="+mn-ea"/>
                        <a:ea typeface="+mn-ea"/>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1" kern="100" dirty="0">
                          <a:solidFill>
                            <a:srgbClr val="FF0000"/>
                          </a:solidFill>
                          <a:effectLst/>
                          <a:latin typeface="+mn-ea"/>
                          <a:ea typeface="+mn-ea"/>
                        </a:rPr>
                        <a:t>纵向</a:t>
                      </a:r>
                      <a:r>
                        <a:rPr lang="zh-CN" altLang="en-US" sz="1400" b="0" kern="100" dirty="0">
                          <a:solidFill>
                            <a:srgbClr val="FF0000"/>
                          </a:solidFill>
                          <a:effectLst/>
                          <a:latin typeface="+mn-ea"/>
                          <a:ea typeface="+mn-ea"/>
                        </a:rPr>
                        <a:t>（部门）和</a:t>
                      </a:r>
                      <a:r>
                        <a:rPr lang="zh-CN" altLang="en-US" sz="1400" b="1" kern="100" dirty="0">
                          <a:solidFill>
                            <a:srgbClr val="FF0000"/>
                          </a:solidFill>
                          <a:latin typeface="+mn-ea"/>
                          <a:ea typeface="+mn-ea"/>
                        </a:rPr>
                        <a:t>横向</a:t>
                      </a:r>
                      <a:r>
                        <a:rPr lang="zh-CN" altLang="en-US" sz="1400" b="0" kern="100" dirty="0">
                          <a:solidFill>
                            <a:srgbClr val="FF0000"/>
                          </a:solidFill>
                          <a:latin typeface="+mn-ea"/>
                          <a:ea typeface="+mn-ea"/>
                        </a:rPr>
                        <a:t>（</a:t>
                      </a:r>
                      <a:r>
                        <a:rPr lang="zh-CN" altLang="en-US" sz="1400" b="0" kern="100" dirty="0">
                          <a:solidFill>
                            <a:srgbClr val="FF0000"/>
                          </a:solidFill>
                          <a:effectLst/>
                          <a:latin typeface="+mn-ea"/>
                          <a:ea typeface="+mn-ea"/>
                        </a:rPr>
                        <a:t>院系）的目标与学校目标要一致；</a:t>
                      </a:r>
                      <a:endParaRPr lang="en-US" altLang="zh-CN" sz="1400" b="0" kern="100" dirty="0">
                        <a:solidFill>
                          <a:srgbClr val="FF0000"/>
                        </a:solidFill>
                        <a:effectLst/>
                        <a:latin typeface="+mn-ea"/>
                        <a:ea typeface="+mn-ea"/>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400" b="0" kern="100" dirty="0">
                          <a:solidFill>
                            <a:srgbClr val="FF0000"/>
                          </a:solidFill>
                          <a:effectLst/>
                          <a:latin typeface="+mn-ea"/>
                          <a:ea typeface="+mn-ea"/>
                        </a:rPr>
                        <a:t>所以文件要求诊改复诊要报</a:t>
                      </a:r>
                      <a:r>
                        <a:rPr lang="zh-CN" altLang="en-US" sz="1400" b="1" kern="100" dirty="0">
                          <a:solidFill>
                            <a:srgbClr val="FF0000"/>
                          </a:solidFill>
                          <a:effectLst/>
                          <a:latin typeface="+mn-ea"/>
                          <a:ea typeface="+mn-ea"/>
                        </a:rPr>
                        <a:t>三类自诊报告</a:t>
                      </a:r>
                      <a:r>
                        <a:rPr lang="zh-CN" altLang="en-US" sz="1400" b="0" kern="100" dirty="0">
                          <a:solidFill>
                            <a:srgbClr val="FF0000"/>
                          </a:solidFill>
                          <a:effectLst/>
                          <a:latin typeface="+mn-ea"/>
                          <a:ea typeface="+mn-ea"/>
                        </a:rPr>
                        <a:t>：学校、部门、院系</a:t>
                      </a:r>
                      <a:endParaRPr lang="zh-CN" altLang="zh-CN" sz="1400" b="0"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400" b="1" kern="100" dirty="0">
                          <a:solidFill>
                            <a:schemeClr val="tx1"/>
                          </a:solidFill>
                          <a:effectLst/>
                          <a:latin typeface="+mn-ea"/>
                          <a:ea typeface="+mn-ea"/>
                        </a:rPr>
                        <a:t>1.1</a:t>
                      </a:r>
                      <a:r>
                        <a:rPr lang="zh-CN" sz="1400" b="1" kern="100" dirty="0">
                          <a:solidFill>
                            <a:schemeClr val="tx1"/>
                          </a:solidFill>
                          <a:effectLst/>
                          <a:latin typeface="+mn-ea"/>
                          <a:ea typeface="+mn-ea"/>
                        </a:rPr>
                        <a:t>质量保证理念</a:t>
                      </a:r>
                      <a:endParaRPr lang="zh-CN" sz="1400" b="1"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latin typeface="+mn-ea"/>
                          <a:ea typeface="+mn-ea"/>
                        </a:rPr>
                        <a:t>质量</a:t>
                      </a:r>
                      <a:r>
                        <a:rPr lang="zh-CN" sz="1400" b="1" kern="100" dirty="0">
                          <a:solidFill>
                            <a:srgbClr val="FF0000"/>
                          </a:solidFill>
                          <a:effectLst/>
                          <a:latin typeface="+mn-ea"/>
                          <a:ea typeface="+mn-ea"/>
                        </a:rPr>
                        <a:t>目标与定位</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34883206"/>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chemeClr val="tx1"/>
                          </a:solidFill>
                          <a:effectLst/>
                          <a:latin typeface="+mn-ea"/>
                          <a:ea typeface="+mn-ea"/>
                        </a:rPr>
                        <a:t>质量保证</a:t>
                      </a:r>
                      <a:r>
                        <a:rPr lang="zh-CN" sz="1400" b="1" kern="100" dirty="0">
                          <a:solidFill>
                            <a:srgbClr val="FF0000"/>
                          </a:solidFill>
                          <a:effectLst/>
                          <a:latin typeface="+mn-ea"/>
                          <a:ea typeface="+mn-ea"/>
                        </a:rPr>
                        <a:t>规划</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88282330"/>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chemeClr val="tx1"/>
                          </a:solidFill>
                          <a:effectLst/>
                          <a:latin typeface="+mn-ea"/>
                          <a:ea typeface="+mn-ea"/>
                        </a:rPr>
                        <a:t>质量</a:t>
                      </a:r>
                      <a:r>
                        <a:rPr lang="zh-CN" sz="1400" b="1" kern="100" dirty="0">
                          <a:solidFill>
                            <a:srgbClr val="FF0000"/>
                          </a:solidFill>
                          <a:effectLst/>
                          <a:latin typeface="+mn-ea"/>
                          <a:ea typeface="+mn-ea"/>
                        </a:rPr>
                        <a:t>文化</a:t>
                      </a:r>
                      <a:r>
                        <a:rPr lang="zh-CN" sz="1400" b="0" kern="100" dirty="0">
                          <a:solidFill>
                            <a:schemeClr val="tx1"/>
                          </a:solidFill>
                          <a:effectLst/>
                          <a:latin typeface="+mn-ea"/>
                          <a:ea typeface="+mn-ea"/>
                        </a:rPr>
                        <a:t>建设</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096267"/>
                  </a:ext>
                </a:extLst>
              </a:tr>
              <a:tr h="229391">
                <a:tc vMerge="1">
                  <a:txBody>
                    <a:bodyPr/>
                    <a:lstStyle/>
                    <a:p>
                      <a:endParaRPr lang="zh-CN" altLang="en-US"/>
                    </a:p>
                  </a:txBody>
                  <a:tcPr/>
                </a:tc>
                <a:tc rowSpan="2">
                  <a:txBody>
                    <a:bodyPr/>
                    <a:lstStyle/>
                    <a:p>
                      <a:pPr algn="just">
                        <a:spcAft>
                          <a:spcPts val="0"/>
                        </a:spcAft>
                      </a:pPr>
                      <a:r>
                        <a:rPr lang="en-US" sz="1400" b="1" kern="100" dirty="0">
                          <a:solidFill>
                            <a:schemeClr val="tx1"/>
                          </a:solidFill>
                          <a:effectLst/>
                          <a:latin typeface="+mn-ea"/>
                          <a:ea typeface="+mn-ea"/>
                        </a:rPr>
                        <a:t>1.2</a:t>
                      </a:r>
                      <a:r>
                        <a:rPr lang="zh-CN" sz="1400" b="1" kern="100" dirty="0">
                          <a:solidFill>
                            <a:schemeClr val="tx1"/>
                          </a:solidFill>
                          <a:effectLst/>
                          <a:latin typeface="+mn-ea"/>
                          <a:ea typeface="+mn-ea"/>
                        </a:rPr>
                        <a:t>组织构架</a:t>
                      </a:r>
                      <a:endParaRPr lang="zh-CN" sz="1400" b="1"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latin typeface="+mn-ea"/>
                          <a:ea typeface="+mn-ea"/>
                        </a:rPr>
                        <a:t>质量保证</a:t>
                      </a:r>
                      <a:r>
                        <a:rPr lang="zh-CN" sz="1400" b="1" kern="100" dirty="0">
                          <a:solidFill>
                            <a:srgbClr val="FF0000"/>
                          </a:solidFill>
                          <a:effectLst/>
                          <a:latin typeface="+mn-ea"/>
                          <a:ea typeface="+mn-ea"/>
                        </a:rPr>
                        <a:t>机构</a:t>
                      </a:r>
                      <a:r>
                        <a:rPr lang="zh-CN" sz="1400" b="0" kern="100" dirty="0">
                          <a:solidFill>
                            <a:schemeClr val="tx1"/>
                          </a:solidFill>
                          <a:effectLst/>
                          <a:latin typeface="+mn-ea"/>
                          <a:ea typeface="+mn-ea"/>
                        </a:rPr>
                        <a:t>与分工</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18485782"/>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chemeClr val="tx1"/>
                          </a:solidFill>
                          <a:effectLst/>
                          <a:latin typeface="+mn-ea"/>
                          <a:ea typeface="+mn-ea"/>
                        </a:rPr>
                        <a:t>质量保证</a:t>
                      </a:r>
                      <a:r>
                        <a:rPr lang="zh-CN" sz="1400" b="1" kern="100" dirty="0">
                          <a:solidFill>
                            <a:srgbClr val="FF0000"/>
                          </a:solidFill>
                          <a:effectLst/>
                          <a:latin typeface="+mn-ea"/>
                          <a:ea typeface="+mn-ea"/>
                        </a:rPr>
                        <a:t>队伍</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41827877"/>
                  </a:ext>
                </a:extLst>
              </a:tr>
              <a:tr h="229391">
                <a:tc vMerge="1">
                  <a:txBody>
                    <a:bodyPr/>
                    <a:lstStyle/>
                    <a:p>
                      <a:endParaRPr lang="zh-CN" altLang="en-US"/>
                    </a:p>
                  </a:txBody>
                  <a:tcPr/>
                </a:tc>
                <a:tc rowSpan="2">
                  <a:txBody>
                    <a:bodyPr/>
                    <a:lstStyle/>
                    <a:p>
                      <a:pPr algn="just">
                        <a:spcAft>
                          <a:spcPts val="0"/>
                        </a:spcAft>
                      </a:pPr>
                      <a:r>
                        <a:rPr lang="en-US" sz="1400" b="1" kern="100" dirty="0">
                          <a:solidFill>
                            <a:schemeClr val="tx1"/>
                          </a:solidFill>
                          <a:effectLst/>
                          <a:latin typeface="+mn-ea"/>
                          <a:ea typeface="+mn-ea"/>
                        </a:rPr>
                        <a:t>1.3</a:t>
                      </a:r>
                      <a:r>
                        <a:rPr lang="zh-CN" sz="1400" b="1" kern="100" dirty="0">
                          <a:solidFill>
                            <a:schemeClr val="tx1"/>
                          </a:solidFill>
                          <a:effectLst/>
                          <a:latin typeface="+mn-ea"/>
                          <a:ea typeface="+mn-ea"/>
                        </a:rPr>
                        <a:t>制度构架</a:t>
                      </a:r>
                      <a:endParaRPr lang="zh-CN" sz="1400" b="1"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latin typeface="+mn-ea"/>
                          <a:ea typeface="+mn-ea"/>
                        </a:rPr>
                        <a:t>质量保证</a:t>
                      </a:r>
                      <a:r>
                        <a:rPr lang="zh-CN" sz="1400" b="1" kern="100" dirty="0">
                          <a:solidFill>
                            <a:srgbClr val="FF0000"/>
                          </a:solidFill>
                          <a:effectLst/>
                          <a:latin typeface="+mn-ea"/>
                          <a:ea typeface="+mn-ea"/>
                        </a:rPr>
                        <a:t>制度</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4488345"/>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1" kern="100" dirty="0">
                          <a:solidFill>
                            <a:srgbClr val="FF0000"/>
                          </a:solidFill>
                          <a:effectLst/>
                          <a:latin typeface="+mn-ea"/>
                          <a:ea typeface="+mn-ea"/>
                        </a:rPr>
                        <a:t>执行</a:t>
                      </a:r>
                      <a:r>
                        <a:rPr lang="zh-CN" sz="1400" b="0" kern="100" dirty="0">
                          <a:solidFill>
                            <a:schemeClr val="tx1"/>
                          </a:solidFill>
                          <a:effectLst/>
                          <a:latin typeface="+mn-ea"/>
                          <a:ea typeface="+mn-ea"/>
                        </a:rPr>
                        <a:t>与</a:t>
                      </a:r>
                      <a:r>
                        <a:rPr lang="zh-CN" sz="1400" b="1" kern="100" dirty="0">
                          <a:solidFill>
                            <a:srgbClr val="FF0000"/>
                          </a:solidFill>
                          <a:effectLst/>
                          <a:latin typeface="+mn-ea"/>
                          <a:ea typeface="+mn-ea"/>
                        </a:rPr>
                        <a:t>改进</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5304266"/>
                  </a:ext>
                </a:extLst>
              </a:tr>
              <a:tr h="229391">
                <a:tc vMerge="1">
                  <a:txBody>
                    <a:bodyPr/>
                    <a:lstStyle/>
                    <a:p>
                      <a:endParaRPr lang="zh-CN" altLang="en-US"/>
                    </a:p>
                  </a:txBody>
                  <a:tcPr/>
                </a:tc>
                <a:tc rowSpan="2">
                  <a:txBody>
                    <a:bodyPr/>
                    <a:lstStyle/>
                    <a:p>
                      <a:pPr algn="just">
                        <a:spcAft>
                          <a:spcPts val="0"/>
                        </a:spcAft>
                      </a:pPr>
                      <a:r>
                        <a:rPr lang="en-US" sz="1400" b="1" kern="100" dirty="0">
                          <a:solidFill>
                            <a:schemeClr val="tx1"/>
                          </a:solidFill>
                          <a:effectLst/>
                          <a:latin typeface="+mn-ea"/>
                          <a:ea typeface="+mn-ea"/>
                        </a:rPr>
                        <a:t>1.4</a:t>
                      </a:r>
                      <a:r>
                        <a:rPr lang="zh-CN" sz="1400" b="1" kern="100" dirty="0">
                          <a:solidFill>
                            <a:schemeClr val="tx1"/>
                          </a:solidFill>
                          <a:effectLst/>
                          <a:latin typeface="+mn-ea"/>
                          <a:ea typeface="+mn-ea"/>
                        </a:rPr>
                        <a:t>信息系统</a:t>
                      </a:r>
                      <a:r>
                        <a:rPr lang="zh-CN" altLang="en-US" sz="1400" b="1" kern="100" dirty="0">
                          <a:solidFill>
                            <a:srgbClr val="FF0000"/>
                          </a:solidFill>
                          <a:effectLst/>
                          <a:latin typeface="+mn-ea"/>
                          <a:ea typeface="+mn-ea"/>
                        </a:rPr>
                        <a:t>（平台）</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latin typeface="+mn-ea"/>
                          <a:ea typeface="+mn-ea"/>
                        </a:rPr>
                        <a:t>信息采集与管理</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79743934"/>
                  </a:ext>
                </a:extLst>
              </a:tr>
              <a:tr h="29493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chemeClr val="tx1"/>
                          </a:solidFill>
                          <a:effectLst/>
                          <a:latin typeface="+mn-ea"/>
                          <a:ea typeface="+mn-ea"/>
                        </a:rPr>
                        <a:t>信息应用</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5103753"/>
                  </a:ext>
                </a:extLst>
              </a:tr>
              <a:tr h="2621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baseline="0" dirty="0">
                          <a:solidFill>
                            <a:schemeClr val="tx1">
                              <a:lumMod val="65000"/>
                              <a:lumOff val="35000"/>
                            </a:schemeClr>
                          </a:solidFill>
                          <a:effectLst/>
                          <a:latin typeface="+mn-ea"/>
                          <a:ea typeface="+mn-ea"/>
                        </a:rPr>
                        <a:t>2 </a:t>
                      </a:r>
                      <a:r>
                        <a:rPr lang="zh-CN" sz="1600" b="1" kern="100" baseline="0" dirty="0">
                          <a:solidFill>
                            <a:schemeClr val="tx1">
                              <a:lumMod val="65000"/>
                              <a:lumOff val="35000"/>
                            </a:schemeClr>
                          </a:solidFill>
                          <a:effectLst/>
                          <a:latin typeface="+mn-ea"/>
                          <a:ea typeface="+mn-ea"/>
                        </a:rPr>
                        <a:t>专业</a:t>
                      </a:r>
                      <a:r>
                        <a:rPr lang="en-US" altLang="zh-CN" sz="1600" b="1" kern="100" baseline="0" dirty="0">
                          <a:solidFill>
                            <a:schemeClr val="tx1">
                              <a:lumMod val="65000"/>
                              <a:lumOff val="35000"/>
                            </a:schemeClr>
                          </a:solidFill>
                          <a:effectLst/>
                          <a:latin typeface="+mn-ea"/>
                          <a:ea typeface="+mn-ea"/>
                        </a:rPr>
                        <a:t>(</a:t>
                      </a:r>
                      <a:r>
                        <a:rPr lang="zh-CN" altLang="en-US" sz="1600" b="1" kern="100" baseline="0" dirty="0">
                          <a:solidFill>
                            <a:srgbClr val="0000FF"/>
                          </a:solidFill>
                          <a:effectLst/>
                          <a:latin typeface="+mn-ea"/>
                          <a:ea typeface="+mn-ea"/>
                        </a:rPr>
                        <a:t>课程</a:t>
                      </a:r>
                      <a:r>
                        <a:rPr lang="en-US" altLang="zh-CN" sz="1600" b="1" kern="100" baseline="0" dirty="0">
                          <a:solidFill>
                            <a:schemeClr val="tx1">
                              <a:lumMod val="65000"/>
                              <a:lumOff val="35000"/>
                            </a:schemeClr>
                          </a:solidFill>
                          <a:effectLst/>
                          <a:latin typeface="+mn-ea"/>
                          <a:ea typeface="+mn-ea"/>
                        </a:rPr>
                        <a:t>)</a:t>
                      </a:r>
                      <a:r>
                        <a:rPr lang="zh-CN" sz="1600" b="1" kern="100" baseline="0" dirty="0">
                          <a:solidFill>
                            <a:schemeClr val="tx1">
                              <a:lumMod val="65000"/>
                              <a:lumOff val="35000"/>
                            </a:schemeClr>
                          </a:solidFill>
                          <a:effectLst/>
                          <a:latin typeface="+mn-ea"/>
                          <a:ea typeface="+mn-ea"/>
                        </a:rPr>
                        <a:t>质量保证</a:t>
                      </a:r>
                      <a:r>
                        <a:rPr lang="zh-CN" altLang="en-US" sz="1600" b="1" kern="100" baseline="0" dirty="0">
                          <a:solidFill>
                            <a:schemeClr val="tx1">
                              <a:lumMod val="65000"/>
                              <a:lumOff val="35000"/>
                            </a:schemeClr>
                          </a:solidFill>
                          <a:effectLst/>
                          <a:latin typeface="+mn-ea"/>
                          <a:ea typeface="+mn-ea"/>
                        </a:rPr>
                        <a:t>（</a:t>
                      </a:r>
                      <a:r>
                        <a:rPr lang="en-US" altLang="zh-CN" sz="1600" b="1" kern="100" baseline="0" dirty="0">
                          <a:solidFill>
                            <a:schemeClr val="tx1">
                              <a:lumMod val="65000"/>
                              <a:lumOff val="35000"/>
                            </a:schemeClr>
                          </a:solidFill>
                          <a:effectLst/>
                          <a:latin typeface="+mn-ea"/>
                          <a:ea typeface="+mn-ea"/>
                        </a:rPr>
                        <a:t>PDCA+</a:t>
                      </a:r>
                      <a:r>
                        <a:rPr lang="zh-CN" altLang="en-US" sz="1600" b="1" kern="100" baseline="0" dirty="0">
                          <a:solidFill>
                            <a:schemeClr val="tx1">
                              <a:lumMod val="65000"/>
                              <a:lumOff val="35000"/>
                            </a:schemeClr>
                          </a:solidFill>
                          <a:effectLst/>
                          <a:latin typeface="+mn-ea"/>
                          <a:ea typeface="+mn-ea"/>
                        </a:rPr>
                        <a:t>创新）</a:t>
                      </a:r>
                      <a:endParaRPr lang="zh-CN" altLang="zh-CN" sz="1600" b="1" kern="100" baseline="0" dirty="0">
                        <a:solidFill>
                          <a:schemeClr val="tx1">
                            <a:lumMod val="65000"/>
                            <a:lumOff val="35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endParaRPr lang="zh-CN" sz="1400" b="1" kern="100" baseline="0" dirty="0">
                        <a:solidFill>
                          <a:schemeClr val="bg2">
                            <a:lumMod val="50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endParaRPr lang="zh-CN" sz="1400" b="1" kern="100" baseline="0" dirty="0">
                        <a:solidFill>
                          <a:schemeClr val="bg2">
                            <a:lumMod val="50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140216990"/>
                  </a:ext>
                </a:extLst>
              </a:tr>
              <a:tr h="2621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baseline="0" dirty="0">
                          <a:solidFill>
                            <a:schemeClr val="tx1">
                              <a:lumMod val="65000"/>
                              <a:lumOff val="35000"/>
                            </a:schemeClr>
                          </a:solidFill>
                          <a:effectLst/>
                          <a:latin typeface="+mn-ea"/>
                          <a:ea typeface="+mn-ea"/>
                        </a:rPr>
                        <a:t>3 </a:t>
                      </a:r>
                      <a:r>
                        <a:rPr lang="zh-CN" sz="1600" b="1" kern="100" baseline="0" dirty="0">
                          <a:solidFill>
                            <a:schemeClr val="tx1">
                              <a:lumMod val="65000"/>
                              <a:lumOff val="35000"/>
                            </a:schemeClr>
                          </a:solidFill>
                          <a:effectLst/>
                          <a:latin typeface="+mn-ea"/>
                          <a:ea typeface="+mn-ea"/>
                        </a:rPr>
                        <a:t>师资质量保证</a:t>
                      </a:r>
                      <a:r>
                        <a:rPr lang="zh-CN" altLang="en-US" sz="1600" b="1" kern="100" baseline="0" dirty="0">
                          <a:solidFill>
                            <a:schemeClr val="tx1">
                              <a:lumMod val="65000"/>
                              <a:lumOff val="35000"/>
                            </a:schemeClr>
                          </a:solidFill>
                          <a:effectLst/>
                          <a:latin typeface="+mn-ea"/>
                          <a:ea typeface="+mn-ea"/>
                        </a:rPr>
                        <a:t>（</a:t>
                      </a:r>
                      <a:r>
                        <a:rPr lang="en-US" altLang="zh-CN" sz="1600" b="1" kern="100" baseline="0" dirty="0">
                          <a:solidFill>
                            <a:schemeClr val="tx1">
                              <a:lumMod val="65000"/>
                              <a:lumOff val="35000"/>
                            </a:schemeClr>
                          </a:solidFill>
                          <a:effectLst/>
                          <a:latin typeface="+mn-ea"/>
                          <a:ea typeface="+mn-ea"/>
                        </a:rPr>
                        <a:t>PDCA+</a:t>
                      </a:r>
                      <a:r>
                        <a:rPr lang="zh-CN" altLang="en-US" sz="1600" b="1" kern="100" baseline="0" dirty="0">
                          <a:solidFill>
                            <a:schemeClr val="tx1">
                              <a:lumMod val="65000"/>
                              <a:lumOff val="35000"/>
                            </a:schemeClr>
                          </a:solidFill>
                          <a:effectLst/>
                          <a:latin typeface="+mn-ea"/>
                          <a:ea typeface="+mn-ea"/>
                        </a:rPr>
                        <a:t>创新）</a:t>
                      </a:r>
                      <a:endParaRPr lang="zh-CN" sz="1600" b="1" kern="100" baseline="0" dirty="0">
                        <a:solidFill>
                          <a:schemeClr val="tx1">
                            <a:lumMod val="65000"/>
                            <a:lumOff val="35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endParaRPr lang="zh-CN" sz="1400" b="1" kern="100" baseline="0" dirty="0">
                        <a:solidFill>
                          <a:schemeClr val="bg2">
                            <a:lumMod val="50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endParaRPr lang="zh-CN" sz="1400" b="1" kern="100" baseline="0" dirty="0">
                        <a:solidFill>
                          <a:schemeClr val="bg2">
                            <a:lumMod val="50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127463023"/>
                  </a:ext>
                </a:extLst>
              </a:tr>
              <a:tr h="2621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baseline="0" dirty="0">
                          <a:solidFill>
                            <a:schemeClr val="tx1">
                              <a:lumMod val="65000"/>
                              <a:lumOff val="35000"/>
                            </a:schemeClr>
                          </a:solidFill>
                          <a:effectLst/>
                          <a:latin typeface="+mn-ea"/>
                          <a:ea typeface="+mn-ea"/>
                        </a:rPr>
                        <a:t>4 </a:t>
                      </a:r>
                      <a:r>
                        <a:rPr lang="zh-CN" sz="1600" b="1" kern="100" baseline="0" dirty="0">
                          <a:solidFill>
                            <a:schemeClr val="tx1">
                              <a:lumMod val="65000"/>
                              <a:lumOff val="35000"/>
                            </a:schemeClr>
                          </a:solidFill>
                          <a:effectLst/>
                          <a:latin typeface="+mn-ea"/>
                          <a:ea typeface="+mn-ea"/>
                        </a:rPr>
                        <a:t>学生全面发展保证</a:t>
                      </a:r>
                      <a:r>
                        <a:rPr lang="zh-CN" altLang="en-US" sz="1600" b="1" kern="100" baseline="0" dirty="0">
                          <a:solidFill>
                            <a:schemeClr val="tx1">
                              <a:lumMod val="65000"/>
                              <a:lumOff val="35000"/>
                            </a:schemeClr>
                          </a:solidFill>
                          <a:effectLst/>
                          <a:latin typeface="+mn-ea"/>
                          <a:ea typeface="+mn-ea"/>
                        </a:rPr>
                        <a:t>（</a:t>
                      </a:r>
                      <a:r>
                        <a:rPr lang="en-US" altLang="zh-CN" sz="1600" b="1" kern="100" baseline="0" dirty="0">
                          <a:solidFill>
                            <a:schemeClr val="tx1">
                              <a:lumMod val="65000"/>
                              <a:lumOff val="35000"/>
                            </a:schemeClr>
                          </a:solidFill>
                          <a:effectLst/>
                          <a:latin typeface="+mn-ea"/>
                          <a:ea typeface="+mn-ea"/>
                        </a:rPr>
                        <a:t>PDCA+</a:t>
                      </a:r>
                      <a:r>
                        <a:rPr lang="zh-CN" altLang="en-US" sz="1600" b="1" kern="100" baseline="0" dirty="0">
                          <a:solidFill>
                            <a:schemeClr val="tx1">
                              <a:lumMod val="65000"/>
                              <a:lumOff val="35000"/>
                            </a:schemeClr>
                          </a:solidFill>
                          <a:effectLst/>
                          <a:latin typeface="+mn-ea"/>
                          <a:ea typeface="+mn-ea"/>
                        </a:rPr>
                        <a:t>创新）</a:t>
                      </a:r>
                      <a:endParaRPr lang="zh-CN" sz="1600" b="1" kern="100" baseline="0" dirty="0">
                        <a:solidFill>
                          <a:schemeClr val="tx1">
                            <a:lumMod val="65000"/>
                            <a:lumOff val="35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endParaRPr lang="zh-CN" sz="1400" b="1" kern="100" baseline="0" dirty="0">
                        <a:solidFill>
                          <a:schemeClr val="bg2">
                            <a:lumMod val="50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Aft>
                          <a:spcPts val="0"/>
                        </a:spcAft>
                      </a:pPr>
                      <a:endParaRPr lang="zh-CN" sz="1400" b="0" kern="100" baseline="0" dirty="0">
                        <a:solidFill>
                          <a:schemeClr val="bg2">
                            <a:lumMod val="50000"/>
                          </a:schemeClr>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89417587"/>
                  </a:ext>
                </a:extLst>
              </a:tr>
              <a:tr h="229391">
                <a:tc rowSpan="10">
                  <a:txBody>
                    <a:bodyPr/>
                    <a:lstStyle/>
                    <a:p>
                      <a:pPr algn="just">
                        <a:spcAft>
                          <a:spcPts val="0"/>
                        </a:spcAft>
                      </a:pPr>
                      <a:r>
                        <a:rPr lang="en-US" sz="1600" b="1" kern="100" dirty="0">
                          <a:solidFill>
                            <a:schemeClr val="tx1"/>
                          </a:solidFill>
                          <a:effectLst/>
                          <a:latin typeface="+mn-ea"/>
                          <a:ea typeface="+mn-ea"/>
                        </a:rPr>
                        <a:t>5 </a:t>
                      </a:r>
                      <a:r>
                        <a:rPr lang="zh-CN" sz="1600" b="1" kern="100" dirty="0">
                          <a:solidFill>
                            <a:schemeClr val="tx1"/>
                          </a:solidFill>
                          <a:effectLst/>
                          <a:latin typeface="+mn-ea"/>
                          <a:ea typeface="+mn-ea"/>
                        </a:rPr>
                        <a:t>体系运行</a:t>
                      </a:r>
                      <a:r>
                        <a:rPr lang="zh-CN" sz="1600" b="1" kern="100" dirty="0">
                          <a:solidFill>
                            <a:srgbClr val="FF0000"/>
                          </a:solidFill>
                          <a:effectLst/>
                          <a:latin typeface="+mn-ea"/>
                          <a:ea typeface="+mn-ea"/>
                        </a:rPr>
                        <a:t>效果</a:t>
                      </a:r>
                      <a:endParaRPr lang="zh-CN" sz="16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400" b="1" kern="100" dirty="0">
                          <a:solidFill>
                            <a:schemeClr val="tx1"/>
                          </a:solidFill>
                          <a:effectLst/>
                          <a:latin typeface="+mn-ea"/>
                          <a:ea typeface="+mn-ea"/>
                        </a:rPr>
                        <a:t>5.1</a:t>
                      </a:r>
                      <a:r>
                        <a:rPr lang="zh-CN" sz="1400" b="1" kern="100" dirty="0">
                          <a:solidFill>
                            <a:schemeClr val="tx1"/>
                          </a:solidFill>
                          <a:effectLst/>
                          <a:latin typeface="+mn-ea"/>
                          <a:ea typeface="+mn-ea"/>
                        </a:rPr>
                        <a:t>外部环境改进</a:t>
                      </a:r>
                      <a:endParaRPr lang="zh-CN" sz="1400" b="1"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1" kern="100" dirty="0">
                          <a:solidFill>
                            <a:srgbClr val="FF0000"/>
                          </a:solidFill>
                          <a:effectLst/>
                          <a:latin typeface="+mn-ea"/>
                          <a:ea typeface="+mn-ea"/>
                        </a:rPr>
                        <a:t>政策</a:t>
                      </a:r>
                      <a:r>
                        <a:rPr lang="zh-CN" sz="1400" b="0" kern="100" dirty="0">
                          <a:solidFill>
                            <a:schemeClr val="tx1"/>
                          </a:solidFill>
                          <a:effectLst/>
                          <a:latin typeface="+mn-ea"/>
                          <a:ea typeface="+mn-ea"/>
                        </a:rPr>
                        <a:t>环境</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35220510"/>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1" kern="100" dirty="0">
                          <a:solidFill>
                            <a:srgbClr val="FF0000"/>
                          </a:solidFill>
                          <a:effectLst/>
                          <a:latin typeface="+mn-ea"/>
                          <a:ea typeface="+mn-ea"/>
                        </a:rPr>
                        <a:t>资源</a:t>
                      </a:r>
                      <a:r>
                        <a:rPr lang="zh-CN" sz="1400" b="0" kern="100" dirty="0">
                          <a:solidFill>
                            <a:schemeClr val="tx1"/>
                          </a:solidFill>
                          <a:effectLst/>
                          <a:latin typeface="+mn-ea"/>
                          <a:ea typeface="+mn-ea"/>
                        </a:rPr>
                        <a:t>环境</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24592972"/>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1" kern="100" dirty="0">
                          <a:solidFill>
                            <a:srgbClr val="FF0000"/>
                          </a:solidFill>
                          <a:effectLst/>
                          <a:latin typeface="+mn-ea"/>
                          <a:ea typeface="+mn-ea"/>
                        </a:rPr>
                        <a:t>合作</a:t>
                      </a:r>
                      <a:r>
                        <a:rPr lang="zh-CN" sz="1400" b="0" kern="100" dirty="0">
                          <a:solidFill>
                            <a:schemeClr val="tx1"/>
                          </a:solidFill>
                          <a:effectLst/>
                          <a:latin typeface="+mn-ea"/>
                          <a:ea typeface="+mn-ea"/>
                        </a:rPr>
                        <a:t>发展环境</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11925700"/>
                  </a:ext>
                </a:extLst>
              </a:tr>
              <a:tr h="229391">
                <a:tc vMerge="1">
                  <a:txBody>
                    <a:bodyPr/>
                    <a:lstStyle/>
                    <a:p>
                      <a:endParaRPr lang="zh-CN" altLang="en-US"/>
                    </a:p>
                  </a:txBody>
                  <a:tcPr/>
                </a:tc>
                <a:tc rowSpan="3">
                  <a:txBody>
                    <a:bodyPr/>
                    <a:lstStyle/>
                    <a:p>
                      <a:pPr algn="just">
                        <a:spcAft>
                          <a:spcPts val="0"/>
                        </a:spcAft>
                      </a:pPr>
                      <a:r>
                        <a:rPr lang="en-US" sz="1400" b="1" kern="100" dirty="0">
                          <a:solidFill>
                            <a:schemeClr val="tx1"/>
                          </a:solidFill>
                          <a:effectLst/>
                          <a:latin typeface="+mn-ea"/>
                          <a:ea typeface="+mn-ea"/>
                        </a:rPr>
                        <a:t>5.2</a:t>
                      </a:r>
                      <a:r>
                        <a:rPr lang="zh-CN" sz="1400" b="1" kern="100" dirty="0">
                          <a:solidFill>
                            <a:schemeClr val="tx1"/>
                          </a:solidFill>
                          <a:effectLst/>
                          <a:latin typeface="+mn-ea"/>
                          <a:ea typeface="+mn-ea"/>
                        </a:rPr>
                        <a:t>质量事故管控</a:t>
                      </a:r>
                      <a:endParaRPr lang="zh-CN" sz="1400" b="1"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latin typeface="+mn-ea"/>
                          <a:ea typeface="+mn-ea"/>
                        </a:rPr>
                        <a:t>管控制度</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61825654"/>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chemeClr val="tx1"/>
                          </a:solidFill>
                          <a:effectLst/>
                          <a:latin typeface="+mn-ea"/>
                          <a:ea typeface="+mn-ea"/>
                        </a:rPr>
                        <a:t>发生率及影响</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088938"/>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1" kern="100" dirty="0">
                          <a:solidFill>
                            <a:srgbClr val="FF0000"/>
                          </a:solidFill>
                          <a:effectLst/>
                          <a:latin typeface="+mn-ea"/>
                          <a:ea typeface="+mn-ea"/>
                        </a:rPr>
                        <a:t>预警机制</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18809813"/>
                  </a:ext>
                </a:extLst>
              </a:tr>
              <a:tr h="229391">
                <a:tc vMerge="1">
                  <a:txBody>
                    <a:bodyPr/>
                    <a:lstStyle/>
                    <a:p>
                      <a:endParaRPr lang="zh-CN" altLang="en-US"/>
                    </a:p>
                  </a:txBody>
                  <a:tcPr/>
                </a:tc>
                <a:tc rowSpan="3">
                  <a:txBody>
                    <a:bodyPr/>
                    <a:lstStyle/>
                    <a:p>
                      <a:pPr algn="just">
                        <a:spcAft>
                          <a:spcPts val="0"/>
                        </a:spcAft>
                      </a:pPr>
                      <a:r>
                        <a:rPr lang="en-US" sz="1400" b="1" kern="100" dirty="0">
                          <a:solidFill>
                            <a:schemeClr val="tx1"/>
                          </a:solidFill>
                          <a:effectLst/>
                          <a:latin typeface="+mn-ea"/>
                          <a:ea typeface="+mn-ea"/>
                        </a:rPr>
                        <a:t>5.3</a:t>
                      </a:r>
                      <a:r>
                        <a:rPr lang="zh-CN" sz="1400" b="1" kern="100" dirty="0">
                          <a:solidFill>
                            <a:schemeClr val="tx1"/>
                          </a:solidFill>
                          <a:effectLst/>
                          <a:latin typeface="+mn-ea"/>
                          <a:ea typeface="+mn-ea"/>
                        </a:rPr>
                        <a:t>质量保证效果</a:t>
                      </a:r>
                      <a:endParaRPr lang="zh-CN" sz="1400" b="1"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1" kern="100" dirty="0">
                          <a:solidFill>
                            <a:srgbClr val="FF0000"/>
                          </a:solidFill>
                          <a:effectLst/>
                          <a:latin typeface="+mn-ea"/>
                          <a:ea typeface="+mn-ea"/>
                        </a:rPr>
                        <a:t>规划体系</a:t>
                      </a:r>
                      <a:r>
                        <a:rPr lang="zh-CN" sz="1400" b="0" kern="100" dirty="0">
                          <a:solidFill>
                            <a:schemeClr val="tx1"/>
                          </a:solidFill>
                          <a:effectLst/>
                          <a:latin typeface="+mn-ea"/>
                          <a:ea typeface="+mn-ea"/>
                        </a:rPr>
                        <a:t>建设及效果</a:t>
                      </a:r>
                      <a:r>
                        <a:rPr lang="zh-CN" altLang="en-US" sz="1400" b="1" kern="100" dirty="0">
                          <a:solidFill>
                            <a:srgbClr val="0000FF"/>
                          </a:solidFill>
                          <a:effectLst/>
                          <a:latin typeface="+mn-ea"/>
                          <a:ea typeface="+mn-ea"/>
                        </a:rPr>
                        <a:t>（目标链）</a:t>
                      </a:r>
                      <a:endParaRPr lang="zh-CN" sz="1400" b="1" kern="100" dirty="0">
                        <a:solidFill>
                          <a:srgbClr val="0000FF"/>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4531662"/>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1" kern="100" dirty="0">
                          <a:solidFill>
                            <a:srgbClr val="FF0000"/>
                          </a:solidFill>
                          <a:effectLst/>
                          <a:latin typeface="+mn-ea"/>
                          <a:ea typeface="+mn-ea"/>
                        </a:rPr>
                        <a:t>标准体系</a:t>
                      </a:r>
                      <a:r>
                        <a:rPr lang="zh-CN" sz="1400" b="0" kern="100" dirty="0">
                          <a:solidFill>
                            <a:schemeClr val="tx1"/>
                          </a:solidFill>
                          <a:effectLst/>
                          <a:latin typeface="+mn-ea"/>
                          <a:ea typeface="+mn-ea"/>
                        </a:rPr>
                        <a:t>建设及效果</a:t>
                      </a:r>
                      <a:r>
                        <a:rPr lang="zh-CN" altLang="en-US" sz="1400" b="1" kern="100" dirty="0">
                          <a:solidFill>
                            <a:srgbClr val="0000FF"/>
                          </a:solidFill>
                          <a:effectLst/>
                          <a:latin typeface="+mn-ea"/>
                          <a:ea typeface="+mn-ea"/>
                        </a:rPr>
                        <a:t>（标准链）</a:t>
                      </a:r>
                      <a:endParaRPr lang="zh-CN" sz="1400" b="1" kern="100" dirty="0">
                        <a:solidFill>
                          <a:srgbClr val="0000FF"/>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75099941"/>
                  </a:ext>
                </a:extLst>
              </a:tr>
              <a:tr h="22939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1" kern="100" dirty="0">
                          <a:solidFill>
                            <a:srgbClr val="FF0000"/>
                          </a:solidFill>
                          <a:effectLst/>
                          <a:latin typeface="+mn-ea"/>
                          <a:ea typeface="+mn-ea"/>
                        </a:rPr>
                        <a:t>诊改</a:t>
                      </a:r>
                      <a:r>
                        <a:rPr lang="zh-CN" sz="1400" b="0" kern="100" dirty="0">
                          <a:solidFill>
                            <a:schemeClr val="tx1"/>
                          </a:solidFill>
                          <a:effectLst/>
                          <a:latin typeface="+mn-ea"/>
                          <a:ea typeface="+mn-ea"/>
                        </a:rPr>
                        <a:t>机制建设及效果</a:t>
                      </a:r>
                      <a:r>
                        <a:rPr lang="zh-CN" altLang="en-US" sz="1400" b="1" kern="100" dirty="0">
                          <a:solidFill>
                            <a:srgbClr val="FF0000"/>
                          </a:solidFill>
                          <a:effectLst/>
                          <a:latin typeface="+mn-ea"/>
                          <a:ea typeface="+mn-ea"/>
                        </a:rPr>
                        <a:t>（体系成效）</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03487038"/>
                  </a:ext>
                </a:extLst>
              </a:tr>
              <a:tr h="229391">
                <a:tc vMerge="1">
                  <a:txBody>
                    <a:bodyPr/>
                    <a:lstStyle/>
                    <a:p>
                      <a:endParaRPr lang="zh-CN" altLang="en-US"/>
                    </a:p>
                  </a:txBody>
                  <a:tcPr/>
                </a:tc>
                <a:tc>
                  <a:txBody>
                    <a:bodyPr/>
                    <a:lstStyle/>
                    <a:p>
                      <a:pPr algn="just">
                        <a:spcAft>
                          <a:spcPts val="0"/>
                        </a:spcAft>
                      </a:pPr>
                      <a:r>
                        <a:rPr lang="en-US" sz="1400" b="1" kern="100" dirty="0">
                          <a:solidFill>
                            <a:schemeClr val="tx1"/>
                          </a:solidFill>
                          <a:effectLst/>
                          <a:latin typeface="+mn-ea"/>
                          <a:ea typeface="+mn-ea"/>
                        </a:rPr>
                        <a:t>5.4</a:t>
                      </a:r>
                      <a:r>
                        <a:rPr lang="zh-CN" sz="1400" b="1" kern="100" dirty="0">
                          <a:solidFill>
                            <a:schemeClr val="tx1"/>
                          </a:solidFill>
                          <a:effectLst/>
                          <a:latin typeface="+mn-ea"/>
                          <a:ea typeface="+mn-ea"/>
                        </a:rPr>
                        <a:t>体系</a:t>
                      </a:r>
                      <a:r>
                        <a:rPr lang="zh-CN" sz="1400" b="1" kern="100" dirty="0">
                          <a:solidFill>
                            <a:srgbClr val="FF0000"/>
                          </a:solidFill>
                          <a:effectLst/>
                          <a:latin typeface="+mn-ea"/>
                          <a:ea typeface="+mn-ea"/>
                        </a:rPr>
                        <a:t>特色</a:t>
                      </a:r>
                      <a:endParaRPr lang="zh-CN" sz="1400" b="1" kern="100" dirty="0">
                        <a:solidFill>
                          <a:srgbClr val="FF0000"/>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latin typeface="+mn-ea"/>
                          <a:ea typeface="+mn-ea"/>
                        </a:rPr>
                        <a:t>学校质量保证体系特色</a:t>
                      </a:r>
                      <a:endParaRPr lang="zh-CN" sz="1400" b="0" kern="100" dirty="0">
                        <a:solidFill>
                          <a:schemeClr val="tx1"/>
                        </a:solidFill>
                        <a:effectLst/>
                        <a:latin typeface="+mn-ea"/>
                        <a:ea typeface="+mn-ea"/>
                        <a:cs typeface="Times New Roman" panose="02020603050405020304" pitchFamily="18" charset="0"/>
                      </a:endParaRPr>
                    </a:p>
                  </a:txBody>
                  <a:tcPr marL="45901" marR="45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9393900"/>
                  </a:ext>
                </a:extLst>
              </a:tr>
            </a:tbl>
          </a:graphicData>
        </a:graphic>
      </p:graphicFrame>
    </p:spTree>
    <p:extLst>
      <p:ext uri="{BB962C8B-B14F-4D97-AF65-F5344CB8AC3E}">
        <p14:creationId xmlns:p14="http://schemas.microsoft.com/office/powerpoint/2010/main" val="3905033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0" y="1797234"/>
            <a:ext cx="12190413" cy="3576775"/>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4" name="TextBox 6"/>
          <p:cNvSpPr txBox="1">
            <a:spLocks noChangeArrowheads="1"/>
          </p:cNvSpPr>
          <p:nvPr/>
        </p:nvSpPr>
        <p:spPr bwMode="auto">
          <a:xfrm>
            <a:off x="1163932" y="4005858"/>
            <a:ext cx="262701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a:solidFill>
                  <a:schemeClr val="bg1"/>
                </a:solidFill>
                <a:latin typeface="微软雅黑" pitchFamily="34" charset="-122"/>
                <a:ea typeface="微软雅黑" pitchFamily="34" charset="-122"/>
              </a:rPr>
              <a:t>如何构建</a:t>
            </a:r>
            <a:r>
              <a:rPr lang="zh-CN" altLang="en-US" sz="2000" b="1" dirty="0" smtClean="0">
                <a:solidFill>
                  <a:schemeClr val="bg1"/>
                </a:solidFill>
                <a:latin typeface="微软雅黑" pitchFamily="34" charset="-122"/>
                <a:ea typeface="微软雅黑" pitchFamily="34" charset="-122"/>
              </a:rPr>
              <a:t>内部</a:t>
            </a:r>
            <a:endParaRPr lang="en-US" altLang="zh-CN" sz="2000" b="1" dirty="0" smtClean="0">
              <a:solidFill>
                <a:schemeClr val="bg1"/>
              </a:solidFill>
              <a:latin typeface="微软雅黑" pitchFamily="34" charset="-122"/>
              <a:ea typeface="微软雅黑" pitchFamily="34" charset="-122"/>
            </a:endParaRPr>
          </a:p>
          <a:p>
            <a:pPr marL="0" lvl="1" algn="ctr"/>
            <a:r>
              <a:rPr lang="zh-CN" altLang="en-US" sz="2000" b="1" dirty="0" smtClean="0">
                <a:solidFill>
                  <a:schemeClr val="bg1"/>
                </a:solidFill>
                <a:latin typeface="微软雅黑" pitchFamily="34" charset="-122"/>
                <a:ea typeface="微软雅黑" pitchFamily="34" charset="-122"/>
              </a:rPr>
              <a:t>质量保证</a:t>
            </a:r>
            <a:r>
              <a:rPr lang="zh-CN" altLang="en-US" sz="2000" b="1" dirty="0">
                <a:solidFill>
                  <a:schemeClr val="bg1"/>
                </a:solidFill>
                <a:latin typeface="微软雅黑" pitchFamily="34" charset="-122"/>
                <a:ea typeface="微软雅黑" pitchFamily="34" charset="-122"/>
              </a:rPr>
              <a:t>体系</a:t>
            </a:r>
          </a:p>
        </p:txBody>
      </p:sp>
      <p:sp>
        <p:nvSpPr>
          <p:cNvPr id="75" name="TextBox 6"/>
          <p:cNvSpPr txBox="1">
            <a:spLocks noChangeArrowheads="1"/>
          </p:cNvSpPr>
          <p:nvPr/>
        </p:nvSpPr>
        <p:spPr bwMode="auto">
          <a:xfrm>
            <a:off x="4943078" y="4005858"/>
            <a:ext cx="262701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a:solidFill>
                  <a:schemeClr val="bg1"/>
                </a:solidFill>
                <a:latin typeface="微软雅黑" pitchFamily="34" charset="-122"/>
                <a:ea typeface="微软雅黑" pitchFamily="34" charset="-122"/>
              </a:rPr>
              <a:t>解读内部</a:t>
            </a:r>
            <a:r>
              <a:rPr lang="zh-CN" altLang="en-US" sz="2000" b="1" dirty="0" smtClean="0">
                <a:solidFill>
                  <a:schemeClr val="bg1"/>
                </a:solidFill>
                <a:latin typeface="微软雅黑" pitchFamily="34" charset="-122"/>
                <a:ea typeface="微软雅黑" pitchFamily="34" charset="-122"/>
              </a:rPr>
              <a:t>质量保证</a:t>
            </a:r>
            <a:endParaRPr lang="en-US" altLang="zh-CN" sz="2000" b="1" dirty="0" smtClean="0">
              <a:solidFill>
                <a:schemeClr val="bg1"/>
              </a:solidFill>
              <a:latin typeface="微软雅黑" pitchFamily="34" charset="-122"/>
              <a:ea typeface="微软雅黑" pitchFamily="34" charset="-122"/>
            </a:endParaRPr>
          </a:p>
          <a:p>
            <a:pPr marL="0" lvl="1" algn="ctr"/>
            <a:r>
              <a:rPr lang="zh-CN" altLang="en-US" sz="2000" b="1" dirty="0" smtClean="0">
                <a:solidFill>
                  <a:schemeClr val="bg1"/>
                </a:solidFill>
                <a:latin typeface="微软雅黑" pitchFamily="34" charset="-122"/>
                <a:ea typeface="微软雅黑" pitchFamily="34" charset="-122"/>
              </a:rPr>
              <a:t>体系</a:t>
            </a:r>
            <a:r>
              <a:rPr lang="zh-CN" altLang="en-US" sz="2000" b="1" dirty="0">
                <a:solidFill>
                  <a:schemeClr val="bg1"/>
                </a:solidFill>
                <a:latin typeface="微软雅黑" pitchFamily="34" charset="-122"/>
                <a:ea typeface="微软雅黑" pitchFamily="34" charset="-122"/>
              </a:rPr>
              <a:t>诊改参考指标</a:t>
            </a:r>
          </a:p>
        </p:txBody>
      </p:sp>
      <p:grpSp>
        <p:nvGrpSpPr>
          <p:cNvPr id="92" name="组合 91"/>
          <p:cNvGrpSpPr/>
          <p:nvPr/>
        </p:nvGrpSpPr>
        <p:grpSpPr>
          <a:xfrm rot="16200000">
            <a:off x="1757612" y="2589311"/>
            <a:ext cx="1439529" cy="1248289"/>
            <a:chOff x="1511944" y="2420246"/>
            <a:chExt cx="2627152" cy="2294453"/>
          </a:xfrm>
          <a:effectLst>
            <a:outerShdw blurRad="203200" dist="38100" dir="3780000" sx="103000" sy="103000" algn="t" rotWithShape="0">
              <a:prstClr val="black">
                <a:alpha val="25000"/>
              </a:prstClr>
            </a:outerShdw>
          </a:effectLst>
        </p:grpSpPr>
        <p:sp>
          <p:nvSpPr>
            <p:cNvPr id="9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134" name="组合 133"/>
          <p:cNvGrpSpPr/>
          <p:nvPr/>
        </p:nvGrpSpPr>
        <p:grpSpPr>
          <a:xfrm>
            <a:off x="1942105" y="2726036"/>
            <a:ext cx="1080825" cy="974839"/>
            <a:chOff x="4634991" y="2138335"/>
            <a:chExt cx="428348" cy="386204"/>
          </a:xfrm>
        </p:grpSpPr>
        <p:sp>
          <p:nvSpPr>
            <p:cNvPr id="135"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36"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149" name="组合 148"/>
          <p:cNvGrpSpPr/>
          <p:nvPr/>
        </p:nvGrpSpPr>
        <p:grpSpPr>
          <a:xfrm rot="16200000">
            <a:off x="5606565" y="2589311"/>
            <a:ext cx="1439529" cy="1248289"/>
            <a:chOff x="1511944" y="2420246"/>
            <a:chExt cx="2627152" cy="2294453"/>
          </a:xfrm>
          <a:effectLst>
            <a:outerShdw blurRad="203200" dist="38100" dir="3780000" sx="103000" sy="103000" algn="t" rotWithShape="0">
              <a:prstClr val="black">
                <a:alpha val="25000"/>
              </a:prstClr>
            </a:outerShdw>
          </a:effectLst>
        </p:grpSpPr>
        <p:sp>
          <p:nvSpPr>
            <p:cNvPr id="15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137" name="组合 136"/>
          <p:cNvGrpSpPr/>
          <p:nvPr/>
        </p:nvGrpSpPr>
        <p:grpSpPr>
          <a:xfrm>
            <a:off x="5775857" y="2726036"/>
            <a:ext cx="1080825" cy="974839"/>
            <a:chOff x="5076056" y="2138335"/>
            <a:chExt cx="428348" cy="386204"/>
          </a:xfrm>
        </p:grpSpPr>
        <p:sp>
          <p:nvSpPr>
            <p:cNvPr id="138"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39"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184" name="组合 183"/>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86" name="椭圆 1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87" name="组合 186"/>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89" name="椭圆 1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90" name="组合 189"/>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91" name="同心圆 1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92" name="椭圆 1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93" name="组合 192"/>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94" name="同心圆 1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95" name="椭圆 1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96" name="组合 195"/>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98" name="椭圆 1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99" name="组合 198"/>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200" name="同心圆 1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01" name="椭圆 2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02" name="组合 201"/>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203" name="同心圆 2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04" name="椭圆 2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05" name="组合 204"/>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206" name="同心圆 2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207" name="椭圆 2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208" name="组合 207"/>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209" name="同心圆 2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10" name="椭圆 2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11" name="组合 210"/>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212" name="同心圆 2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213" name="椭圆 21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214" name="组合 213"/>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215" name="同心圆 2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16" name="椭圆 21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17" name="组合 216"/>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218" name="同心圆 2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19" name="椭圆 2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20" name="组合 219"/>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221" name="同心圆 2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22" name="椭圆 2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223" name="六边形 222"/>
          <p:cNvSpPr/>
          <p:nvPr/>
        </p:nvSpPr>
        <p:spPr>
          <a:xfrm>
            <a:off x="1028748" y="542499"/>
            <a:ext cx="3266578" cy="108709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39930" y="333450"/>
            <a:ext cx="1556037" cy="155660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21" name="矩形 20"/>
          <p:cNvSpPr/>
          <p:nvPr/>
        </p:nvSpPr>
        <p:spPr>
          <a:xfrm>
            <a:off x="2249276" y="549474"/>
            <a:ext cx="1641805" cy="779881"/>
          </a:xfrm>
          <a:prstGeom prst="rect">
            <a:avLst/>
          </a:prstGeom>
        </p:spPr>
        <p:txBody>
          <a:bodyPr wrap="square" lIns="121917" tIns="60958" rIns="121917" bIns="60958">
            <a:spAutoFit/>
          </a:bodyPr>
          <a:lstStyle/>
          <a:p>
            <a:pPr defTabSz="1245625" fontAlgn="auto">
              <a:spcBef>
                <a:spcPts val="0"/>
              </a:spcBef>
              <a:spcAft>
                <a:spcPts val="0"/>
              </a:spcAft>
              <a:defRPr/>
            </a:pPr>
            <a:r>
              <a:rPr lang="zh-CN" altLang="en-US" sz="4300" b="1" kern="0"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目 录</a:t>
            </a:r>
          </a:p>
        </p:txBody>
      </p:sp>
      <p:sp>
        <p:nvSpPr>
          <p:cNvPr id="22" name="Rectangle 4"/>
          <p:cNvSpPr txBox="1">
            <a:spLocks noChangeArrowheads="1"/>
          </p:cNvSpPr>
          <p:nvPr/>
        </p:nvSpPr>
        <p:spPr bwMode="auto">
          <a:xfrm>
            <a:off x="2105260" y="1128629"/>
            <a:ext cx="1829706" cy="50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600" kern="0" dirty="0">
                <a:solidFill>
                  <a:schemeClr val="accent1"/>
                </a:solidFill>
                <a:effectLst>
                  <a:innerShdw blurRad="63500" dist="50800" dir="13500000">
                    <a:prstClr val="black">
                      <a:alpha val="50000"/>
                    </a:prstClr>
                  </a:innerShdw>
                </a:effectLst>
                <a:latin typeface="Arial"/>
                <a:ea typeface="微软雅黑"/>
              </a:rPr>
              <a:t>CATALOG</a:t>
            </a:r>
            <a:endParaRPr lang="zh-CN" altLang="en-US" sz="1600" kern="0" dirty="0">
              <a:solidFill>
                <a:schemeClr val="accent1"/>
              </a:solidFill>
              <a:effectLst>
                <a:innerShdw blurRad="63500" dist="50800" dir="13500000">
                  <a:prstClr val="black">
                    <a:alpha val="50000"/>
                  </a:prstClr>
                </a:innerShdw>
              </a:effectLst>
              <a:latin typeface="Arial"/>
              <a:ea typeface="微软雅黑"/>
            </a:endParaRPr>
          </a:p>
        </p:txBody>
      </p:sp>
      <p:grpSp>
        <p:nvGrpSpPr>
          <p:cNvPr id="224" name="组合 223"/>
          <p:cNvGrpSpPr/>
          <p:nvPr/>
        </p:nvGrpSpPr>
        <p:grpSpPr>
          <a:xfrm>
            <a:off x="765795" y="559400"/>
            <a:ext cx="1100988" cy="1101386"/>
            <a:chOff x="304800" y="673100"/>
            <a:chExt cx="4000500" cy="4000500"/>
          </a:xfrm>
          <a:effectLst>
            <a:outerShdw blurRad="444500" dist="254000" dir="6840000" algn="tr" rotWithShape="0">
              <a:prstClr val="black">
                <a:alpha val="50000"/>
              </a:prstClr>
            </a:outerShdw>
          </a:effectLst>
        </p:grpSpPr>
        <p:sp>
          <p:nvSpPr>
            <p:cNvPr id="225" name="同心圆 2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226" name="椭圆 2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93" name="TextBox 92"/>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66" name="TextBox 6"/>
          <p:cNvSpPr txBox="1">
            <a:spLocks noChangeArrowheads="1"/>
          </p:cNvSpPr>
          <p:nvPr/>
        </p:nvSpPr>
        <p:spPr bwMode="auto">
          <a:xfrm>
            <a:off x="8868788" y="4059286"/>
            <a:ext cx="262701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smtClean="0">
                <a:solidFill>
                  <a:schemeClr val="bg1"/>
                </a:solidFill>
                <a:latin typeface="微软雅黑" pitchFamily="34" charset="-122"/>
                <a:ea typeface="微软雅黑" pitchFamily="34" charset="-122"/>
              </a:rPr>
              <a:t>诊改复核</a:t>
            </a:r>
            <a:endParaRPr lang="zh-CN" altLang="en-US" sz="2000" b="1" dirty="0">
              <a:solidFill>
                <a:schemeClr val="bg1"/>
              </a:solidFill>
              <a:latin typeface="微软雅黑" pitchFamily="34" charset="-122"/>
              <a:ea typeface="微软雅黑" pitchFamily="34" charset="-122"/>
            </a:endParaRPr>
          </a:p>
        </p:txBody>
      </p:sp>
      <p:grpSp>
        <p:nvGrpSpPr>
          <p:cNvPr id="67" name="组合 66"/>
          <p:cNvGrpSpPr/>
          <p:nvPr/>
        </p:nvGrpSpPr>
        <p:grpSpPr>
          <a:xfrm rot="16200000">
            <a:off x="9460267" y="2642739"/>
            <a:ext cx="1439529" cy="1248289"/>
            <a:chOff x="1511944" y="2420246"/>
            <a:chExt cx="2627152" cy="2294453"/>
          </a:xfrm>
          <a:effectLst>
            <a:outerShdw blurRad="203200" dist="38100" dir="3780000" sx="103000" sy="103000" algn="t" rotWithShape="0">
              <a:prstClr val="black">
                <a:alpha val="25000"/>
              </a:prstClr>
            </a:outerShdw>
          </a:effectLst>
        </p:grpSpPr>
        <p:sp>
          <p:nvSpPr>
            <p:cNvPr id="68"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sp>
        <p:nvSpPr>
          <p:cNvPr id="71" name="Freeform 5"/>
          <p:cNvSpPr>
            <a:spLocks/>
          </p:cNvSpPr>
          <p:nvPr/>
        </p:nvSpPr>
        <p:spPr bwMode="auto">
          <a:xfrm>
            <a:off x="9629559" y="2742987"/>
            <a:ext cx="1080825" cy="974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headEnd/>
            <a:tailEnd/>
          </a:ln>
          <a:effectLst>
            <a:innerShdw blurRad="63500" dist="508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73" name="KSO_Shape"/>
          <p:cNvSpPr>
            <a:spLocks/>
          </p:cNvSpPr>
          <p:nvPr/>
        </p:nvSpPr>
        <p:spPr bwMode="auto">
          <a:xfrm>
            <a:off x="9808322" y="2980095"/>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Tree>
    <p:extLst>
      <p:ext uri="{BB962C8B-B14F-4D97-AF65-F5344CB8AC3E}">
        <p14:creationId xmlns:p14="http://schemas.microsoft.com/office/powerpoint/2010/main" val="26060021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p:cTn id="12" dur="500" fill="hold"/>
                                        <p:tgtEl>
                                          <p:spTgt spid="184"/>
                                        </p:tgtEl>
                                        <p:attrNameLst>
                                          <p:attrName>ppt_w</p:attrName>
                                        </p:attrNameLst>
                                      </p:cBhvr>
                                      <p:tavLst>
                                        <p:tav tm="0">
                                          <p:val>
                                            <p:fltVal val="0"/>
                                          </p:val>
                                        </p:tav>
                                        <p:tav tm="100000">
                                          <p:val>
                                            <p:strVal val="#ppt_w"/>
                                          </p:val>
                                        </p:tav>
                                      </p:tavLst>
                                    </p:anim>
                                    <p:anim calcmode="lin" valueType="num">
                                      <p:cBhvr>
                                        <p:cTn id="13" dur="500" fill="hold"/>
                                        <p:tgtEl>
                                          <p:spTgt spid="184"/>
                                        </p:tgtEl>
                                        <p:attrNameLst>
                                          <p:attrName>ppt_h</p:attrName>
                                        </p:attrNameLst>
                                      </p:cBhvr>
                                      <p:tavLst>
                                        <p:tav tm="0">
                                          <p:val>
                                            <p:fltVal val="0"/>
                                          </p:val>
                                        </p:tav>
                                        <p:tav tm="100000">
                                          <p:val>
                                            <p:strVal val="#ppt_h"/>
                                          </p:val>
                                        </p:tav>
                                      </p:tavLst>
                                    </p:anim>
                                    <p:anim calcmode="lin" valueType="num">
                                      <p:cBhvr>
                                        <p:cTn id="14" dur="500" fill="hold"/>
                                        <p:tgtEl>
                                          <p:spTgt spid="184"/>
                                        </p:tgtEl>
                                        <p:attrNameLst>
                                          <p:attrName>ppt_x</p:attrName>
                                        </p:attrNameLst>
                                      </p:cBhvr>
                                      <p:tavLst>
                                        <p:tav tm="0">
                                          <p:val>
                                            <p:fltVal val="0.5"/>
                                          </p:val>
                                        </p:tav>
                                        <p:tav tm="100000">
                                          <p:val>
                                            <p:strVal val="#ppt_x"/>
                                          </p:val>
                                        </p:tav>
                                      </p:tavLst>
                                    </p:anim>
                                    <p:anim calcmode="lin" valueType="num">
                                      <p:cBhvr>
                                        <p:cTn id="15" dur="500" fill="hold"/>
                                        <p:tgtEl>
                                          <p:spTgt spid="18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300"/>
                                  </p:stCondLst>
                                  <p:childTnLst>
                                    <p:set>
                                      <p:cBhvr>
                                        <p:cTn id="17" dur="1" fill="hold">
                                          <p:stCondLst>
                                            <p:cond delay="0"/>
                                          </p:stCondLst>
                                        </p:cTn>
                                        <p:tgtEl>
                                          <p:spTgt spid="187"/>
                                        </p:tgtEl>
                                        <p:attrNameLst>
                                          <p:attrName>style.visibility</p:attrName>
                                        </p:attrNameLst>
                                      </p:cBhvr>
                                      <p:to>
                                        <p:strVal val="visible"/>
                                      </p:to>
                                    </p:set>
                                    <p:anim calcmode="lin" valueType="num">
                                      <p:cBhvr>
                                        <p:cTn id="18" dur="500" fill="hold"/>
                                        <p:tgtEl>
                                          <p:spTgt spid="187"/>
                                        </p:tgtEl>
                                        <p:attrNameLst>
                                          <p:attrName>ppt_w</p:attrName>
                                        </p:attrNameLst>
                                      </p:cBhvr>
                                      <p:tavLst>
                                        <p:tav tm="0">
                                          <p:val>
                                            <p:fltVal val="0"/>
                                          </p:val>
                                        </p:tav>
                                        <p:tav tm="100000">
                                          <p:val>
                                            <p:strVal val="#ppt_w"/>
                                          </p:val>
                                        </p:tav>
                                      </p:tavLst>
                                    </p:anim>
                                    <p:anim calcmode="lin" valueType="num">
                                      <p:cBhvr>
                                        <p:cTn id="19" dur="500" fill="hold"/>
                                        <p:tgtEl>
                                          <p:spTgt spid="187"/>
                                        </p:tgtEl>
                                        <p:attrNameLst>
                                          <p:attrName>ppt_h</p:attrName>
                                        </p:attrNameLst>
                                      </p:cBhvr>
                                      <p:tavLst>
                                        <p:tav tm="0">
                                          <p:val>
                                            <p:fltVal val="0"/>
                                          </p:val>
                                        </p:tav>
                                        <p:tav tm="100000">
                                          <p:val>
                                            <p:strVal val="#ppt_h"/>
                                          </p:val>
                                        </p:tav>
                                      </p:tavLst>
                                    </p:anim>
                                    <p:anim calcmode="lin" valueType="num">
                                      <p:cBhvr>
                                        <p:cTn id="20" dur="500" fill="hold"/>
                                        <p:tgtEl>
                                          <p:spTgt spid="187"/>
                                        </p:tgtEl>
                                        <p:attrNameLst>
                                          <p:attrName>ppt_x</p:attrName>
                                        </p:attrNameLst>
                                      </p:cBhvr>
                                      <p:tavLst>
                                        <p:tav tm="0">
                                          <p:val>
                                            <p:fltVal val="0.5"/>
                                          </p:val>
                                        </p:tav>
                                        <p:tav tm="100000">
                                          <p:val>
                                            <p:strVal val="#ppt_x"/>
                                          </p:val>
                                        </p:tav>
                                      </p:tavLst>
                                    </p:anim>
                                    <p:anim calcmode="lin" valueType="num">
                                      <p:cBhvr>
                                        <p:cTn id="21" dur="500" fill="hold"/>
                                        <p:tgtEl>
                                          <p:spTgt spid="187"/>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700"/>
                                  </p:stCondLst>
                                  <p:childTnLst>
                                    <p:set>
                                      <p:cBhvr>
                                        <p:cTn id="23" dur="1" fill="hold">
                                          <p:stCondLst>
                                            <p:cond delay="0"/>
                                          </p:stCondLst>
                                        </p:cTn>
                                        <p:tgtEl>
                                          <p:spTgt spid="190"/>
                                        </p:tgtEl>
                                        <p:attrNameLst>
                                          <p:attrName>style.visibility</p:attrName>
                                        </p:attrNameLst>
                                      </p:cBhvr>
                                      <p:to>
                                        <p:strVal val="visible"/>
                                      </p:to>
                                    </p:set>
                                    <p:anim calcmode="lin" valueType="num">
                                      <p:cBhvr>
                                        <p:cTn id="24" dur="500" fill="hold"/>
                                        <p:tgtEl>
                                          <p:spTgt spid="190"/>
                                        </p:tgtEl>
                                        <p:attrNameLst>
                                          <p:attrName>ppt_w</p:attrName>
                                        </p:attrNameLst>
                                      </p:cBhvr>
                                      <p:tavLst>
                                        <p:tav tm="0">
                                          <p:val>
                                            <p:fltVal val="0"/>
                                          </p:val>
                                        </p:tav>
                                        <p:tav tm="100000">
                                          <p:val>
                                            <p:strVal val="#ppt_w"/>
                                          </p:val>
                                        </p:tav>
                                      </p:tavLst>
                                    </p:anim>
                                    <p:anim calcmode="lin" valueType="num">
                                      <p:cBhvr>
                                        <p:cTn id="25" dur="500" fill="hold"/>
                                        <p:tgtEl>
                                          <p:spTgt spid="190"/>
                                        </p:tgtEl>
                                        <p:attrNameLst>
                                          <p:attrName>ppt_h</p:attrName>
                                        </p:attrNameLst>
                                      </p:cBhvr>
                                      <p:tavLst>
                                        <p:tav tm="0">
                                          <p:val>
                                            <p:fltVal val="0"/>
                                          </p:val>
                                        </p:tav>
                                        <p:tav tm="100000">
                                          <p:val>
                                            <p:strVal val="#ppt_h"/>
                                          </p:val>
                                        </p:tav>
                                      </p:tavLst>
                                    </p:anim>
                                    <p:anim calcmode="lin" valueType="num">
                                      <p:cBhvr>
                                        <p:cTn id="26" dur="500" fill="hold"/>
                                        <p:tgtEl>
                                          <p:spTgt spid="190"/>
                                        </p:tgtEl>
                                        <p:attrNameLst>
                                          <p:attrName>ppt_x</p:attrName>
                                        </p:attrNameLst>
                                      </p:cBhvr>
                                      <p:tavLst>
                                        <p:tav tm="0">
                                          <p:val>
                                            <p:fltVal val="0.5"/>
                                          </p:val>
                                        </p:tav>
                                        <p:tav tm="100000">
                                          <p:val>
                                            <p:strVal val="#ppt_x"/>
                                          </p:val>
                                        </p:tav>
                                      </p:tavLst>
                                    </p:anim>
                                    <p:anim calcmode="lin" valueType="num">
                                      <p:cBhvr>
                                        <p:cTn id="27" dur="500" fill="hold"/>
                                        <p:tgtEl>
                                          <p:spTgt spid="190"/>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193"/>
                                        </p:tgtEl>
                                        <p:attrNameLst>
                                          <p:attrName>style.visibility</p:attrName>
                                        </p:attrNameLst>
                                      </p:cBhvr>
                                      <p:to>
                                        <p:strVal val="visible"/>
                                      </p:to>
                                    </p:set>
                                    <p:anim calcmode="lin" valueType="num">
                                      <p:cBhvr>
                                        <p:cTn id="30" dur="500" fill="hold"/>
                                        <p:tgtEl>
                                          <p:spTgt spid="193"/>
                                        </p:tgtEl>
                                        <p:attrNameLst>
                                          <p:attrName>ppt_w</p:attrName>
                                        </p:attrNameLst>
                                      </p:cBhvr>
                                      <p:tavLst>
                                        <p:tav tm="0">
                                          <p:val>
                                            <p:fltVal val="0"/>
                                          </p:val>
                                        </p:tav>
                                        <p:tav tm="100000">
                                          <p:val>
                                            <p:strVal val="#ppt_w"/>
                                          </p:val>
                                        </p:tav>
                                      </p:tavLst>
                                    </p:anim>
                                    <p:anim calcmode="lin" valueType="num">
                                      <p:cBhvr>
                                        <p:cTn id="31" dur="500" fill="hold"/>
                                        <p:tgtEl>
                                          <p:spTgt spid="193"/>
                                        </p:tgtEl>
                                        <p:attrNameLst>
                                          <p:attrName>ppt_h</p:attrName>
                                        </p:attrNameLst>
                                      </p:cBhvr>
                                      <p:tavLst>
                                        <p:tav tm="0">
                                          <p:val>
                                            <p:fltVal val="0"/>
                                          </p:val>
                                        </p:tav>
                                        <p:tav tm="100000">
                                          <p:val>
                                            <p:strVal val="#ppt_h"/>
                                          </p:val>
                                        </p:tav>
                                      </p:tavLst>
                                    </p:anim>
                                    <p:anim calcmode="lin" valueType="num">
                                      <p:cBhvr>
                                        <p:cTn id="32" dur="500" fill="hold"/>
                                        <p:tgtEl>
                                          <p:spTgt spid="193"/>
                                        </p:tgtEl>
                                        <p:attrNameLst>
                                          <p:attrName>ppt_x</p:attrName>
                                        </p:attrNameLst>
                                      </p:cBhvr>
                                      <p:tavLst>
                                        <p:tav tm="0">
                                          <p:val>
                                            <p:fltVal val="0.5"/>
                                          </p:val>
                                        </p:tav>
                                        <p:tav tm="100000">
                                          <p:val>
                                            <p:strVal val="#ppt_x"/>
                                          </p:val>
                                        </p:tav>
                                      </p:tavLst>
                                    </p:anim>
                                    <p:anim calcmode="lin" valueType="num">
                                      <p:cBhvr>
                                        <p:cTn id="33" dur="500" fill="hold"/>
                                        <p:tgtEl>
                                          <p:spTgt spid="19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
                                  </p:stCondLst>
                                  <p:childTnLst>
                                    <p:set>
                                      <p:cBhvr>
                                        <p:cTn id="35" dur="1" fill="hold">
                                          <p:stCondLst>
                                            <p:cond delay="0"/>
                                          </p:stCondLst>
                                        </p:cTn>
                                        <p:tgtEl>
                                          <p:spTgt spid="196"/>
                                        </p:tgtEl>
                                        <p:attrNameLst>
                                          <p:attrName>style.visibility</p:attrName>
                                        </p:attrNameLst>
                                      </p:cBhvr>
                                      <p:to>
                                        <p:strVal val="visible"/>
                                      </p:to>
                                    </p:set>
                                    <p:anim calcmode="lin" valueType="num">
                                      <p:cBhvr>
                                        <p:cTn id="36" dur="500" fill="hold"/>
                                        <p:tgtEl>
                                          <p:spTgt spid="196"/>
                                        </p:tgtEl>
                                        <p:attrNameLst>
                                          <p:attrName>ppt_w</p:attrName>
                                        </p:attrNameLst>
                                      </p:cBhvr>
                                      <p:tavLst>
                                        <p:tav tm="0">
                                          <p:val>
                                            <p:fltVal val="0"/>
                                          </p:val>
                                        </p:tav>
                                        <p:tav tm="100000">
                                          <p:val>
                                            <p:strVal val="#ppt_w"/>
                                          </p:val>
                                        </p:tav>
                                      </p:tavLst>
                                    </p:anim>
                                    <p:anim calcmode="lin" valueType="num">
                                      <p:cBhvr>
                                        <p:cTn id="37" dur="500" fill="hold"/>
                                        <p:tgtEl>
                                          <p:spTgt spid="196"/>
                                        </p:tgtEl>
                                        <p:attrNameLst>
                                          <p:attrName>ppt_h</p:attrName>
                                        </p:attrNameLst>
                                      </p:cBhvr>
                                      <p:tavLst>
                                        <p:tav tm="0">
                                          <p:val>
                                            <p:fltVal val="0"/>
                                          </p:val>
                                        </p:tav>
                                        <p:tav tm="100000">
                                          <p:val>
                                            <p:strVal val="#ppt_h"/>
                                          </p:val>
                                        </p:tav>
                                      </p:tavLst>
                                    </p:anim>
                                    <p:anim calcmode="lin" valueType="num">
                                      <p:cBhvr>
                                        <p:cTn id="38" dur="500" fill="hold"/>
                                        <p:tgtEl>
                                          <p:spTgt spid="196"/>
                                        </p:tgtEl>
                                        <p:attrNameLst>
                                          <p:attrName>ppt_x</p:attrName>
                                        </p:attrNameLst>
                                      </p:cBhvr>
                                      <p:tavLst>
                                        <p:tav tm="0">
                                          <p:val>
                                            <p:fltVal val="0.5"/>
                                          </p:val>
                                        </p:tav>
                                        <p:tav tm="100000">
                                          <p:val>
                                            <p:strVal val="#ppt_x"/>
                                          </p:val>
                                        </p:tav>
                                      </p:tavLst>
                                    </p:anim>
                                    <p:anim calcmode="lin" valueType="num">
                                      <p:cBhvr>
                                        <p:cTn id="39" dur="500" fill="hold"/>
                                        <p:tgtEl>
                                          <p:spTgt spid="19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600"/>
                                  </p:stCondLst>
                                  <p:childTnLst>
                                    <p:set>
                                      <p:cBhvr>
                                        <p:cTn id="41" dur="1" fill="hold">
                                          <p:stCondLst>
                                            <p:cond delay="0"/>
                                          </p:stCondLst>
                                        </p:cTn>
                                        <p:tgtEl>
                                          <p:spTgt spid="199"/>
                                        </p:tgtEl>
                                        <p:attrNameLst>
                                          <p:attrName>style.visibility</p:attrName>
                                        </p:attrNameLst>
                                      </p:cBhvr>
                                      <p:to>
                                        <p:strVal val="visible"/>
                                      </p:to>
                                    </p:set>
                                    <p:anim calcmode="lin" valueType="num">
                                      <p:cBhvr>
                                        <p:cTn id="42" dur="500" fill="hold"/>
                                        <p:tgtEl>
                                          <p:spTgt spid="199"/>
                                        </p:tgtEl>
                                        <p:attrNameLst>
                                          <p:attrName>ppt_w</p:attrName>
                                        </p:attrNameLst>
                                      </p:cBhvr>
                                      <p:tavLst>
                                        <p:tav tm="0">
                                          <p:val>
                                            <p:fltVal val="0"/>
                                          </p:val>
                                        </p:tav>
                                        <p:tav tm="100000">
                                          <p:val>
                                            <p:strVal val="#ppt_w"/>
                                          </p:val>
                                        </p:tav>
                                      </p:tavLst>
                                    </p:anim>
                                    <p:anim calcmode="lin" valueType="num">
                                      <p:cBhvr>
                                        <p:cTn id="43" dur="500" fill="hold"/>
                                        <p:tgtEl>
                                          <p:spTgt spid="199"/>
                                        </p:tgtEl>
                                        <p:attrNameLst>
                                          <p:attrName>ppt_h</p:attrName>
                                        </p:attrNameLst>
                                      </p:cBhvr>
                                      <p:tavLst>
                                        <p:tav tm="0">
                                          <p:val>
                                            <p:fltVal val="0"/>
                                          </p:val>
                                        </p:tav>
                                        <p:tav tm="100000">
                                          <p:val>
                                            <p:strVal val="#ppt_h"/>
                                          </p:val>
                                        </p:tav>
                                      </p:tavLst>
                                    </p:anim>
                                    <p:anim calcmode="lin" valueType="num">
                                      <p:cBhvr>
                                        <p:cTn id="44" dur="500" fill="hold"/>
                                        <p:tgtEl>
                                          <p:spTgt spid="199"/>
                                        </p:tgtEl>
                                        <p:attrNameLst>
                                          <p:attrName>ppt_x</p:attrName>
                                        </p:attrNameLst>
                                      </p:cBhvr>
                                      <p:tavLst>
                                        <p:tav tm="0">
                                          <p:val>
                                            <p:fltVal val="0.5"/>
                                          </p:val>
                                        </p:tav>
                                        <p:tav tm="100000">
                                          <p:val>
                                            <p:strVal val="#ppt_x"/>
                                          </p:val>
                                        </p:tav>
                                      </p:tavLst>
                                    </p:anim>
                                    <p:anim calcmode="lin" valueType="num">
                                      <p:cBhvr>
                                        <p:cTn id="45" dur="500" fill="hold"/>
                                        <p:tgtEl>
                                          <p:spTgt spid="19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202"/>
                                        </p:tgtEl>
                                        <p:attrNameLst>
                                          <p:attrName>style.visibility</p:attrName>
                                        </p:attrNameLst>
                                      </p:cBhvr>
                                      <p:to>
                                        <p:strVal val="visible"/>
                                      </p:to>
                                    </p:set>
                                    <p:anim calcmode="lin" valueType="num">
                                      <p:cBhvr>
                                        <p:cTn id="48" dur="500" fill="hold"/>
                                        <p:tgtEl>
                                          <p:spTgt spid="202"/>
                                        </p:tgtEl>
                                        <p:attrNameLst>
                                          <p:attrName>ppt_w</p:attrName>
                                        </p:attrNameLst>
                                      </p:cBhvr>
                                      <p:tavLst>
                                        <p:tav tm="0">
                                          <p:val>
                                            <p:fltVal val="0"/>
                                          </p:val>
                                        </p:tav>
                                        <p:tav tm="100000">
                                          <p:val>
                                            <p:strVal val="#ppt_w"/>
                                          </p:val>
                                        </p:tav>
                                      </p:tavLst>
                                    </p:anim>
                                    <p:anim calcmode="lin" valueType="num">
                                      <p:cBhvr>
                                        <p:cTn id="49" dur="500" fill="hold"/>
                                        <p:tgtEl>
                                          <p:spTgt spid="202"/>
                                        </p:tgtEl>
                                        <p:attrNameLst>
                                          <p:attrName>ppt_h</p:attrName>
                                        </p:attrNameLst>
                                      </p:cBhvr>
                                      <p:tavLst>
                                        <p:tav tm="0">
                                          <p:val>
                                            <p:fltVal val="0"/>
                                          </p:val>
                                        </p:tav>
                                        <p:tav tm="100000">
                                          <p:val>
                                            <p:strVal val="#ppt_h"/>
                                          </p:val>
                                        </p:tav>
                                      </p:tavLst>
                                    </p:anim>
                                    <p:anim calcmode="lin" valueType="num">
                                      <p:cBhvr>
                                        <p:cTn id="50" dur="500" fill="hold"/>
                                        <p:tgtEl>
                                          <p:spTgt spid="202"/>
                                        </p:tgtEl>
                                        <p:attrNameLst>
                                          <p:attrName>ppt_x</p:attrName>
                                        </p:attrNameLst>
                                      </p:cBhvr>
                                      <p:tavLst>
                                        <p:tav tm="0">
                                          <p:val>
                                            <p:fltVal val="0.5"/>
                                          </p:val>
                                        </p:tav>
                                        <p:tav tm="100000">
                                          <p:val>
                                            <p:strVal val="#ppt_x"/>
                                          </p:val>
                                        </p:tav>
                                      </p:tavLst>
                                    </p:anim>
                                    <p:anim calcmode="lin" valueType="num">
                                      <p:cBhvr>
                                        <p:cTn id="51" dur="500" fill="hold"/>
                                        <p:tgtEl>
                                          <p:spTgt spid="20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 calcmode="lin" valueType="num">
                                      <p:cBhvr>
                                        <p:cTn id="56" dur="500" fill="hold"/>
                                        <p:tgtEl>
                                          <p:spTgt spid="205"/>
                                        </p:tgtEl>
                                        <p:attrNameLst>
                                          <p:attrName>ppt_x</p:attrName>
                                        </p:attrNameLst>
                                      </p:cBhvr>
                                      <p:tavLst>
                                        <p:tav tm="0">
                                          <p:val>
                                            <p:fltVal val="0.5"/>
                                          </p:val>
                                        </p:tav>
                                        <p:tav tm="100000">
                                          <p:val>
                                            <p:strVal val="#ppt_x"/>
                                          </p:val>
                                        </p:tav>
                                      </p:tavLst>
                                    </p:anim>
                                    <p:anim calcmode="lin" valueType="num">
                                      <p:cBhvr>
                                        <p:cTn id="57" dur="500" fill="hold"/>
                                        <p:tgtEl>
                                          <p:spTgt spid="20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208"/>
                                        </p:tgtEl>
                                        <p:attrNameLst>
                                          <p:attrName>style.visibility</p:attrName>
                                        </p:attrNameLst>
                                      </p:cBhvr>
                                      <p:to>
                                        <p:strVal val="visible"/>
                                      </p:to>
                                    </p:set>
                                    <p:anim calcmode="lin" valueType="num">
                                      <p:cBhvr>
                                        <p:cTn id="60" dur="500" fill="hold"/>
                                        <p:tgtEl>
                                          <p:spTgt spid="208"/>
                                        </p:tgtEl>
                                        <p:attrNameLst>
                                          <p:attrName>ppt_w</p:attrName>
                                        </p:attrNameLst>
                                      </p:cBhvr>
                                      <p:tavLst>
                                        <p:tav tm="0">
                                          <p:val>
                                            <p:fltVal val="0"/>
                                          </p:val>
                                        </p:tav>
                                        <p:tav tm="100000">
                                          <p:val>
                                            <p:strVal val="#ppt_w"/>
                                          </p:val>
                                        </p:tav>
                                      </p:tavLst>
                                    </p:anim>
                                    <p:anim calcmode="lin" valueType="num">
                                      <p:cBhvr>
                                        <p:cTn id="61" dur="500" fill="hold"/>
                                        <p:tgtEl>
                                          <p:spTgt spid="208"/>
                                        </p:tgtEl>
                                        <p:attrNameLst>
                                          <p:attrName>ppt_h</p:attrName>
                                        </p:attrNameLst>
                                      </p:cBhvr>
                                      <p:tavLst>
                                        <p:tav tm="0">
                                          <p:val>
                                            <p:fltVal val="0"/>
                                          </p:val>
                                        </p:tav>
                                        <p:tav tm="100000">
                                          <p:val>
                                            <p:strVal val="#ppt_h"/>
                                          </p:val>
                                        </p:tav>
                                      </p:tavLst>
                                    </p:anim>
                                    <p:anim calcmode="lin" valueType="num">
                                      <p:cBhvr>
                                        <p:cTn id="62" dur="500" fill="hold"/>
                                        <p:tgtEl>
                                          <p:spTgt spid="208"/>
                                        </p:tgtEl>
                                        <p:attrNameLst>
                                          <p:attrName>ppt_x</p:attrName>
                                        </p:attrNameLst>
                                      </p:cBhvr>
                                      <p:tavLst>
                                        <p:tav tm="0">
                                          <p:val>
                                            <p:fltVal val="0.5"/>
                                          </p:val>
                                        </p:tav>
                                        <p:tav tm="100000">
                                          <p:val>
                                            <p:strVal val="#ppt_x"/>
                                          </p:val>
                                        </p:tav>
                                      </p:tavLst>
                                    </p:anim>
                                    <p:anim calcmode="lin" valueType="num">
                                      <p:cBhvr>
                                        <p:cTn id="63" dur="500" fill="hold"/>
                                        <p:tgtEl>
                                          <p:spTgt spid="20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211"/>
                                        </p:tgtEl>
                                        <p:attrNameLst>
                                          <p:attrName>style.visibility</p:attrName>
                                        </p:attrNameLst>
                                      </p:cBhvr>
                                      <p:to>
                                        <p:strVal val="visible"/>
                                      </p:to>
                                    </p:set>
                                    <p:anim calcmode="lin" valueType="num">
                                      <p:cBhvr>
                                        <p:cTn id="66" dur="500" fill="hold"/>
                                        <p:tgtEl>
                                          <p:spTgt spid="211"/>
                                        </p:tgtEl>
                                        <p:attrNameLst>
                                          <p:attrName>ppt_w</p:attrName>
                                        </p:attrNameLst>
                                      </p:cBhvr>
                                      <p:tavLst>
                                        <p:tav tm="0">
                                          <p:val>
                                            <p:fltVal val="0"/>
                                          </p:val>
                                        </p:tav>
                                        <p:tav tm="100000">
                                          <p:val>
                                            <p:strVal val="#ppt_w"/>
                                          </p:val>
                                        </p:tav>
                                      </p:tavLst>
                                    </p:anim>
                                    <p:anim calcmode="lin" valueType="num">
                                      <p:cBhvr>
                                        <p:cTn id="67" dur="500" fill="hold"/>
                                        <p:tgtEl>
                                          <p:spTgt spid="211"/>
                                        </p:tgtEl>
                                        <p:attrNameLst>
                                          <p:attrName>ppt_h</p:attrName>
                                        </p:attrNameLst>
                                      </p:cBhvr>
                                      <p:tavLst>
                                        <p:tav tm="0">
                                          <p:val>
                                            <p:fltVal val="0"/>
                                          </p:val>
                                        </p:tav>
                                        <p:tav tm="100000">
                                          <p:val>
                                            <p:strVal val="#ppt_h"/>
                                          </p:val>
                                        </p:tav>
                                      </p:tavLst>
                                    </p:anim>
                                    <p:anim calcmode="lin" valueType="num">
                                      <p:cBhvr>
                                        <p:cTn id="68" dur="500" fill="hold"/>
                                        <p:tgtEl>
                                          <p:spTgt spid="211"/>
                                        </p:tgtEl>
                                        <p:attrNameLst>
                                          <p:attrName>ppt_x</p:attrName>
                                        </p:attrNameLst>
                                      </p:cBhvr>
                                      <p:tavLst>
                                        <p:tav tm="0">
                                          <p:val>
                                            <p:fltVal val="0.5"/>
                                          </p:val>
                                        </p:tav>
                                        <p:tav tm="100000">
                                          <p:val>
                                            <p:strVal val="#ppt_x"/>
                                          </p:val>
                                        </p:tav>
                                      </p:tavLst>
                                    </p:anim>
                                    <p:anim calcmode="lin" valueType="num">
                                      <p:cBhvr>
                                        <p:cTn id="69" dur="500" fill="hold"/>
                                        <p:tgtEl>
                                          <p:spTgt spid="21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214"/>
                                        </p:tgtEl>
                                        <p:attrNameLst>
                                          <p:attrName>style.visibility</p:attrName>
                                        </p:attrNameLst>
                                      </p:cBhvr>
                                      <p:to>
                                        <p:strVal val="visible"/>
                                      </p:to>
                                    </p:set>
                                    <p:anim calcmode="lin" valueType="num">
                                      <p:cBhvr>
                                        <p:cTn id="72" dur="500" fill="hold"/>
                                        <p:tgtEl>
                                          <p:spTgt spid="214"/>
                                        </p:tgtEl>
                                        <p:attrNameLst>
                                          <p:attrName>ppt_w</p:attrName>
                                        </p:attrNameLst>
                                      </p:cBhvr>
                                      <p:tavLst>
                                        <p:tav tm="0">
                                          <p:val>
                                            <p:fltVal val="0"/>
                                          </p:val>
                                        </p:tav>
                                        <p:tav tm="100000">
                                          <p:val>
                                            <p:strVal val="#ppt_w"/>
                                          </p:val>
                                        </p:tav>
                                      </p:tavLst>
                                    </p:anim>
                                    <p:anim calcmode="lin" valueType="num">
                                      <p:cBhvr>
                                        <p:cTn id="73" dur="500" fill="hold"/>
                                        <p:tgtEl>
                                          <p:spTgt spid="214"/>
                                        </p:tgtEl>
                                        <p:attrNameLst>
                                          <p:attrName>ppt_h</p:attrName>
                                        </p:attrNameLst>
                                      </p:cBhvr>
                                      <p:tavLst>
                                        <p:tav tm="0">
                                          <p:val>
                                            <p:fltVal val="0"/>
                                          </p:val>
                                        </p:tav>
                                        <p:tav tm="100000">
                                          <p:val>
                                            <p:strVal val="#ppt_h"/>
                                          </p:val>
                                        </p:tav>
                                      </p:tavLst>
                                    </p:anim>
                                    <p:anim calcmode="lin" valueType="num">
                                      <p:cBhvr>
                                        <p:cTn id="74" dur="500" fill="hold"/>
                                        <p:tgtEl>
                                          <p:spTgt spid="214"/>
                                        </p:tgtEl>
                                        <p:attrNameLst>
                                          <p:attrName>ppt_x</p:attrName>
                                        </p:attrNameLst>
                                      </p:cBhvr>
                                      <p:tavLst>
                                        <p:tav tm="0">
                                          <p:val>
                                            <p:fltVal val="0.5"/>
                                          </p:val>
                                        </p:tav>
                                        <p:tav tm="100000">
                                          <p:val>
                                            <p:strVal val="#ppt_x"/>
                                          </p:val>
                                        </p:tav>
                                      </p:tavLst>
                                    </p:anim>
                                    <p:anim calcmode="lin" valueType="num">
                                      <p:cBhvr>
                                        <p:cTn id="75" dur="500" fill="hold"/>
                                        <p:tgtEl>
                                          <p:spTgt spid="21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217"/>
                                        </p:tgtEl>
                                        <p:attrNameLst>
                                          <p:attrName>style.visibility</p:attrName>
                                        </p:attrNameLst>
                                      </p:cBhvr>
                                      <p:to>
                                        <p:strVal val="visible"/>
                                      </p:to>
                                    </p:set>
                                    <p:anim calcmode="lin" valueType="num">
                                      <p:cBhvr>
                                        <p:cTn id="78" dur="500" fill="hold"/>
                                        <p:tgtEl>
                                          <p:spTgt spid="217"/>
                                        </p:tgtEl>
                                        <p:attrNameLst>
                                          <p:attrName>ppt_w</p:attrName>
                                        </p:attrNameLst>
                                      </p:cBhvr>
                                      <p:tavLst>
                                        <p:tav tm="0">
                                          <p:val>
                                            <p:fltVal val="0"/>
                                          </p:val>
                                        </p:tav>
                                        <p:tav tm="100000">
                                          <p:val>
                                            <p:strVal val="#ppt_w"/>
                                          </p:val>
                                        </p:tav>
                                      </p:tavLst>
                                    </p:anim>
                                    <p:anim calcmode="lin" valueType="num">
                                      <p:cBhvr>
                                        <p:cTn id="79" dur="500" fill="hold"/>
                                        <p:tgtEl>
                                          <p:spTgt spid="217"/>
                                        </p:tgtEl>
                                        <p:attrNameLst>
                                          <p:attrName>ppt_h</p:attrName>
                                        </p:attrNameLst>
                                      </p:cBhvr>
                                      <p:tavLst>
                                        <p:tav tm="0">
                                          <p:val>
                                            <p:fltVal val="0"/>
                                          </p:val>
                                        </p:tav>
                                        <p:tav tm="100000">
                                          <p:val>
                                            <p:strVal val="#ppt_h"/>
                                          </p:val>
                                        </p:tav>
                                      </p:tavLst>
                                    </p:anim>
                                    <p:anim calcmode="lin" valueType="num">
                                      <p:cBhvr>
                                        <p:cTn id="80" dur="500" fill="hold"/>
                                        <p:tgtEl>
                                          <p:spTgt spid="217"/>
                                        </p:tgtEl>
                                        <p:attrNameLst>
                                          <p:attrName>ppt_x</p:attrName>
                                        </p:attrNameLst>
                                      </p:cBhvr>
                                      <p:tavLst>
                                        <p:tav tm="0">
                                          <p:val>
                                            <p:fltVal val="0.5"/>
                                          </p:val>
                                        </p:tav>
                                        <p:tav tm="100000">
                                          <p:val>
                                            <p:strVal val="#ppt_x"/>
                                          </p:val>
                                        </p:tav>
                                      </p:tavLst>
                                    </p:anim>
                                    <p:anim calcmode="lin" valueType="num">
                                      <p:cBhvr>
                                        <p:cTn id="81" dur="500" fill="hold"/>
                                        <p:tgtEl>
                                          <p:spTgt spid="21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220"/>
                                        </p:tgtEl>
                                        <p:attrNameLst>
                                          <p:attrName>style.visibility</p:attrName>
                                        </p:attrNameLst>
                                      </p:cBhvr>
                                      <p:to>
                                        <p:strVal val="visible"/>
                                      </p:to>
                                    </p:set>
                                    <p:anim calcmode="lin" valueType="num">
                                      <p:cBhvr>
                                        <p:cTn id="84" dur="500" fill="hold"/>
                                        <p:tgtEl>
                                          <p:spTgt spid="220"/>
                                        </p:tgtEl>
                                        <p:attrNameLst>
                                          <p:attrName>ppt_w</p:attrName>
                                        </p:attrNameLst>
                                      </p:cBhvr>
                                      <p:tavLst>
                                        <p:tav tm="0">
                                          <p:val>
                                            <p:fltVal val="0"/>
                                          </p:val>
                                        </p:tav>
                                        <p:tav tm="100000">
                                          <p:val>
                                            <p:strVal val="#ppt_w"/>
                                          </p:val>
                                        </p:tav>
                                      </p:tavLst>
                                    </p:anim>
                                    <p:anim calcmode="lin" valueType="num">
                                      <p:cBhvr>
                                        <p:cTn id="85" dur="500" fill="hold"/>
                                        <p:tgtEl>
                                          <p:spTgt spid="220"/>
                                        </p:tgtEl>
                                        <p:attrNameLst>
                                          <p:attrName>ppt_h</p:attrName>
                                        </p:attrNameLst>
                                      </p:cBhvr>
                                      <p:tavLst>
                                        <p:tav tm="0">
                                          <p:val>
                                            <p:fltVal val="0"/>
                                          </p:val>
                                        </p:tav>
                                        <p:tav tm="100000">
                                          <p:val>
                                            <p:strVal val="#ppt_h"/>
                                          </p:val>
                                        </p:tav>
                                      </p:tavLst>
                                    </p:anim>
                                    <p:anim calcmode="lin" valueType="num">
                                      <p:cBhvr>
                                        <p:cTn id="86" dur="500" fill="hold"/>
                                        <p:tgtEl>
                                          <p:spTgt spid="220"/>
                                        </p:tgtEl>
                                        <p:attrNameLst>
                                          <p:attrName>ppt_x</p:attrName>
                                        </p:attrNameLst>
                                      </p:cBhvr>
                                      <p:tavLst>
                                        <p:tav tm="0">
                                          <p:val>
                                            <p:fltVal val="0.5"/>
                                          </p:val>
                                        </p:tav>
                                        <p:tav tm="100000">
                                          <p:val>
                                            <p:strVal val="#ppt_x"/>
                                          </p:val>
                                        </p:tav>
                                      </p:tavLst>
                                    </p:anim>
                                    <p:anim calcmode="lin" valueType="num">
                                      <p:cBhvr>
                                        <p:cTn id="87" dur="500" fill="hold"/>
                                        <p:tgtEl>
                                          <p:spTgt spid="220"/>
                                        </p:tgtEl>
                                        <p:attrNameLst>
                                          <p:attrName>ppt_y</p:attrName>
                                        </p:attrNameLst>
                                      </p:cBhvr>
                                      <p:tavLst>
                                        <p:tav tm="0">
                                          <p:val>
                                            <p:fltVal val="0.5"/>
                                          </p:val>
                                        </p:tav>
                                        <p:tav tm="100000">
                                          <p:val>
                                            <p:strVal val="#ppt_y"/>
                                          </p:val>
                                        </p:tav>
                                      </p:tavLst>
                                    </p:anim>
                                  </p:childTnLst>
                                </p:cTn>
                              </p:par>
                              <p:par>
                                <p:cTn id="88" presetID="26" presetClass="emph" presetSubtype="0" repeatCount="3000" fill="hold" nodeType="withEffect">
                                  <p:stCondLst>
                                    <p:cond delay="600"/>
                                  </p:stCondLst>
                                  <p:childTnLst>
                                    <p:animEffect transition="out" filter="fade">
                                      <p:cBhvr>
                                        <p:cTn id="89" dur="500" tmFilter="0, 0; .2, .5; .8, .5; 1, 0"/>
                                        <p:tgtEl>
                                          <p:spTgt spid="184"/>
                                        </p:tgtEl>
                                      </p:cBhvr>
                                    </p:animEffect>
                                    <p:animScale>
                                      <p:cBhvr>
                                        <p:cTn id="90" dur="250" autoRev="1" fill="hold"/>
                                        <p:tgtEl>
                                          <p:spTgt spid="184"/>
                                        </p:tgtEl>
                                      </p:cBhvr>
                                      <p:by x="105000" y="105000"/>
                                    </p:animScale>
                                  </p:childTnLst>
                                </p:cTn>
                              </p:par>
                              <p:par>
                                <p:cTn id="91" presetID="26" presetClass="emph" presetSubtype="0" repeatCount="3000" fill="hold" nodeType="withEffect">
                                  <p:stCondLst>
                                    <p:cond delay="710"/>
                                  </p:stCondLst>
                                  <p:childTnLst>
                                    <p:animEffect transition="out" filter="fade">
                                      <p:cBhvr>
                                        <p:cTn id="92" dur="500" tmFilter="0, 0; .2, .5; .8, .5; 1, 0"/>
                                        <p:tgtEl>
                                          <p:spTgt spid="205"/>
                                        </p:tgtEl>
                                      </p:cBhvr>
                                    </p:animEffect>
                                    <p:animScale>
                                      <p:cBhvr>
                                        <p:cTn id="93" dur="250" autoRev="1" fill="hold"/>
                                        <p:tgtEl>
                                          <p:spTgt spid="205"/>
                                        </p:tgtEl>
                                      </p:cBhvr>
                                      <p:by x="105000" y="105000"/>
                                    </p:animScale>
                                  </p:childTnLst>
                                </p:cTn>
                              </p:par>
                              <p:par>
                                <p:cTn id="94" presetID="26" presetClass="emph" presetSubtype="0" repeatCount="3000" fill="hold" nodeType="withEffect">
                                  <p:stCondLst>
                                    <p:cond delay="410"/>
                                  </p:stCondLst>
                                  <p:childTnLst>
                                    <p:animEffect transition="out" filter="fade">
                                      <p:cBhvr>
                                        <p:cTn id="95" dur="500" tmFilter="0, 0; .2, .5; .8, .5; 1, 0"/>
                                        <p:tgtEl>
                                          <p:spTgt spid="211"/>
                                        </p:tgtEl>
                                      </p:cBhvr>
                                    </p:animEffect>
                                    <p:animScale>
                                      <p:cBhvr>
                                        <p:cTn id="96" dur="250" autoRev="1" fill="hold"/>
                                        <p:tgtEl>
                                          <p:spTgt spid="211"/>
                                        </p:tgtEl>
                                      </p:cBhvr>
                                      <p:by x="105000" y="105000"/>
                                    </p:animScale>
                                  </p:childTnLst>
                                </p:cTn>
                              </p:par>
                              <p:par>
                                <p:cTn id="97" presetID="26" presetClass="emph" presetSubtype="0" repeatCount="3000" fill="hold" nodeType="withEffect">
                                  <p:stCondLst>
                                    <p:cond delay="810"/>
                                  </p:stCondLst>
                                  <p:childTnLst>
                                    <p:animEffect transition="out" filter="fade">
                                      <p:cBhvr>
                                        <p:cTn id="98" dur="500" tmFilter="0, 0; .2, .5; .8, .5; 1, 0"/>
                                        <p:tgtEl>
                                          <p:spTgt spid="214"/>
                                        </p:tgtEl>
                                      </p:cBhvr>
                                    </p:animEffect>
                                    <p:animScale>
                                      <p:cBhvr>
                                        <p:cTn id="99" dur="250" autoRev="1" fill="hold"/>
                                        <p:tgtEl>
                                          <p:spTgt spid="214"/>
                                        </p:tgtEl>
                                      </p:cBhvr>
                                      <p:by x="105000" y="105000"/>
                                    </p:animScale>
                                  </p:childTnLst>
                                </p:cTn>
                              </p:par>
                            </p:childTnLst>
                          </p:cTn>
                        </p:par>
                        <p:par>
                          <p:cTn id="100" fill="hold">
                            <p:stCondLst>
                              <p:cond delay="2810"/>
                            </p:stCondLst>
                            <p:childTnLst>
                              <p:par>
                                <p:cTn id="101" presetID="10" presetClass="entr" presetSubtype="0" fill="hold" grpId="0" nodeType="after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extLst>
              <p:ext uri="{D42A27DB-BD31-4B8C-83A1-F6EECF244321}">
                <p14:modId xmlns:p14="http://schemas.microsoft.com/office/powerpoint/2010/main" val="935962461"/>
              </p:ext>
            </p:extLst>
          </p:nvPr>
        </p:nvGraphicFramePr>
        <p:xfrm>
          <a:off x="1342678" y="333450"/>
          <a:ext cx="9217025" cy="6192688"/>
        </p:xfrm>
        <a:graphic>
          <a:graphicData uri="http://schemas.openxmlformats.org/drawingml/2006/table">
            <a:tbl>
              <a:tblPr firstRow="1" firstCol="1" lastRow="1" lastCol="1" bandRow="1" bandCol="1">
                <a:tableStyleId>{5C22544A-7EE6-4342-B048-85BDC9FD1C3A}</a:tableStyleId>
              </a:tblPr>
              <a:tblGrid>
                <a:gridCol w="1536171">
                  <a:extLst>
                    <a:ext uri="{9D8B030D-6E8A-4147-A177-3AD203B41FA5}">
                      <a16:colId xmlns="" xmlns:a16="http://schemas.microsoft.com/office/drawing/2014/main" val="2102858220"/>
                    </a:ext>
                  </a:extLst>
                </a:gridCol>
                <a:gridCol w="1609322">
                  <a:extLst>
                    <a:ext uri="{9D8B030D-6E8A-4147-A177-3AD203B41FA5}">
                      <a16:colId xmlns="" xmlns:a16="http://schemas.microsoft.com/office/drawing/2014/main" val="3749298604"/>
                    </a:ext>
                  </a:extLst>
                </a:gridCol>
                <a:gridCol w="1243567">
                  <a:extLst>
                    <a:ext uri="{9D8B030D-6E8A-4147-A177-3AD203B41FA5}">
                      <a16:colId xmlns="" xmlns:a16="http://schemas.microsoft.com/office/drawing/2014/main" val="843097019"/>
                    </a:ext>
                  </a:extLst>
                </a:gridCol>
                <a:gridCol w="4827965">
                  <a:extLst>
                    <a:ext uri="{9D8B030D-6E8A-4147-A177-3AD203B41FA5}">
                      <a16:colId xmlns="" xmlns:a16="http://schemas.microsoft.com/office/drawing/2014/main" val="3057293909"/>
                    </a:ext>
                  </a:extLst>
                </a:gridCol>
              </a:tblGrid>
              <a:tr h="313467">
                <a:tc>
                  <a:txBody>
                    <a:bodyPr/>
                    <a:lstStyle/>
                    <a:p>
                      <a:pPr algn="ctr">
                        <a:spcAft>
                          <a:spcPts val="0"/>
                        </a:spcAft>
                      </a:pPr>
                      <a:r>
                        <a:rPr lang="zh-CN" sz="1400" kern="100" dirty="0">
                          <a:solidFill>
                            <a:schemeClr val="tx1"/>
                          </a:solidFill>
                          <a:effectLst/>
                          <a:latin typeface="+mn-ea"/>
                          <a:ea typeface="+mn-ea"/>
                        </a:rPr>
                        <a:t>诊断项目</a:t>
                      </a:r>
                      <a:endParaRPr lang="zh-CN" sz="14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mn-ea"/>
                          <a:ea typeface="+mn-ea"/>
                        </a:rPr>
                        <a:t>诊断要素</a:t>
                      </a:r>
                      <a:endParaRPr lang="zh-CN" sz="14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altLang="en-US" sz="1400" kern="100" dirty="0">
                          <a:solidFill>
                            <a:srgbClr val="FF0000"/>
                          </a:solidFill>
                          <a:effectLst/>
                          <a:latin typeface="+mn-ea"/>
                          <a:ea typeface="+mn-ea"/>
                        </a:rPr>
                        <a:t>参考</a:t>
                      </a:r>
                      <a:r>
                        <a:rPr lang="zh-CN" sz="1400" kern="100" dirty="0">
                          <a:solidFill>
                            <a:schemeClr val="tx1"/>
                          </a:solidFill>
                          <a:effectLst/>
                          <a:latin typeface="+mn-ea"/>
                          <a:ea typeface="+mn-ea"/>
                        </a:rPr>
                        <a:t>诊断点</a:t>
                      </a:r>
                      <a:endParaRPr lang="zh-CN" sz="14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altLang="en-US" sz="1400" kern="100" dirty="0">
                          <a:solidFill>
                            <a:srgbClr val="FF0000"/>
                          </a:solidFill>
                          <a:effectLst/>
                          <a:latin typeface="+mn-ea"/>
                          <a:ea typeface="+mn-ea"/>
                          <a:cs typeface="Times New Roman" panose="02020603050405020304" pitchFamily="18" charset="0"/>
                        </a:rPr>
                        <a:t>参考</a:t>
                      </a:r>
                      <a:r>
                        <a:rPr lang="zh-CN" altLang="en-US" sz="1400" kern="100" dirty="0">
                          <a:solidFill>
                            <a:schemeClr val="tx1"/>
                          </a:solidFill>
                          <a:effectLst/>
                          <a:latin typeface="+mn-ea"/>
                          <a:ea typeface="+mn-ea"/>
                          <a:cs typeface="Times New Roman" panose="02020603050405020304" pitchFamily="18" charset="0"/>
                        </a:rPr>
                        <a:t>要求</a:t>
                      </a:r>
                      <a:endParaRPr lang="zh-CN" sz="14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46498288"/>
                  </a:ext>
                </a:extLst>
              </a:tr>
              <a:tr h="574121">
                <a:tc rowSpan="9">
                  <a:txBody>
                    <a:bodyPr/>
                    <a:lstStyle/>
                    <a:p>
                      <a:pPr algn="just">
                        <a:spcAft>
                          <a:spcPts val="0"/>
                        </a:spcAft>
                      </a:pPr>
                      <a:r>
                        <a:rPr lang="en-US" sz="1600" kern="100" dirty="0">
                          <a:solidFill>
                            <a:schemeClr val="tx1"/>
                          </a:solidFill>
                          <a:effectLst/>
                          <a:latin typeface="+mn-ea"/>
                          <a:ea typeface="+mn-ea"/>
                        </a:rPr>
                        <a:t>1 </a:t>
                      </a:r>
                      <a:r>
                        <a:rPr lang="zh-CN" sz="1600" kern="100" dirty="0">
                          <a:solidFill>
                            <a:schemeClr val="tx1"/>
                          </a:solidFill>
                          <a:effectLst/>
                          <a:latin typeface="+mn-ea"/>
                          <a:ea typeface="+mn-ea"/>
                        </a:rPr>
                        <a:t>体系</a:t>
                      </a:r>
                      <a:r>
                        <a:rPr lang="zh-CN" sz="1600" kern="100" dirty="0">
                          <a:solidFill>
                            <a:srgbClr val="FF0000"/>
                          </a:solidFill>
                          <a:effectLst/>
                          <a:latin typeface="+mn-ea"/>
                          <a:ea typeface="+mn-ea"/>
                        </a:rPr>
                        <a:t>总体构架</a:t>
                      </a:r>
                      <a:endParaRPr lang="zh-CN" sz="1600" kern="100" dirty="0">
                        <a:solidFill>
                          <a:srgbClr val="FF0000"/>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600" kern="100" dirty="0">
                          <a:solidFill>
                            <a:schemeClr val="tx1"/>
                          </a:solidFill>
                          <a:effectLst/>
                          <a:latin typeface="+mn-ea"/>
                          <a:ea typeface="+mn-ea"/>
                        </a:rPr>
                        <a:t>1.1</a:t>
                      </a:r>
                      <a:r>
                        <a:rPr lang="zh-CN" sz="1600" kern="100" dirty="0">
                          <a:solidFill>
                            <a:schemeClr val="tx1"/>
                          </a:solidFill>
                          <a:effectLst/>
                          <a:latin typeface="+mn-ea"/>
                          <a:ea typeface="+mn-ea"/>
                        </a:rPr>
                        <a:t>质量保证理念</a:t>
                      </a:r>
                      <a:endParaRPr lang="zh-CN" sz="16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kern="100" dirty="0">
                          <a:solidFill>
                            <a:schemeClr val="tx1"/>
                          </a:solidFill>
                          <a:effectLst/>
                          <a:latin typeface="+mn-ea"/>
                          <a:ea typeface="+mn-ea"/>
                        </a:rPr>
                        <a:t>质量目标与定位</a:t>
                      </a:r>
                      <a:endParaRPr lang="zh-CN" sz="12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ea"/>
                          <a:ea typeface="+mn-ea"/>
                          <a:cs typeface="+mn-cs"/>
                        </a:rPr>
                        <a:t>学校发展目标</a:t>
                      </a:r>
                      <a:r>
                        <a:rPr lang="zh-CN" sz="1200" b="1" kern="100" dirty="0">
                          <a:solidFill>
                            <a:schemeClr val="tx1"/>
                          </a:solidFill>
                          <a:effectLst/>
                          <a:latin typeface="+mn-ea"/>
                          <a:ea typeface="+mn-ea"/>
                          <a:cs typeface="+mn-cs"/>
                        </a:rPr>
                        <a:t>定位科学明确；</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ea"/>
                          <a:ea typeface="+mn-ea"/>
                          <a:cs typeface="+mn-cs"/>
                        </a:rPr>
                        <a:t>人才培养目标</a:t>
                      </a:r>
                      <a:r>
                        <a:rPr lang="zh-CN" sz="1200" b="1" kern="100" dirty="0">
                          <a:solidFill>
                            <a:schemeClr val="tx1"/>
                          </a:solidFill>
                          <a:effectLst/>
                          <a:latin typeface="+mn-ea"/>
                          <a:ea typeface="+mn-ea"/>
                          <a:cs typeface="+mn-cs"/>
                        </a:rPr>
                        <a:t>规格符合区域经济和社会发展</a:t>
                      </a:r>
                      <a:r>
                        <a:rPr lang="zh-CN" altLang="en-US" sz="1200" b="1" kern="100" dirty="0">
                          <a:solidFill>
                            <a:schemeClr val="tx1"/>
                          </a:solidFill>
                          <a:effectLst/>
                          <a:latin typeface="+mn-ea"/>
                          <a:ea typeface="+mn-ea"/>
                          <a:cs typeface="+mn-cs"/>
                        </a:rPr>
                        <a:t>和</a:t>
                      </a:r>
                      <a:r>
                        <a:rPr lang="zh-CN" sz="1200" b="1" kern="100" dirty="0">
                          <a:solidFill>
                            <a:schemeClr val="tx1"/>
                          </a:solidFill>
                          <a:effectLst/>
                          <a:latin typeface="+mn-ea"/>
                          <a:ea typeface="+mn-ea"/>
                          <a:cs typeface="+mn-cs"/>
                        </a:rPr>
                        <a:t>学生全面发展</a:t>
                      </a:r>
                      <a:r>
                        <a:rPr lang="zh-CN" altLang="zh-CN" sz="1200" b="1" kern="100" dirty="0">
                          <a:solidFill>
                            <a:schemeClr val="tx1"/>
                          </a:solidFill>
                          <a:effectLst/>
                          <a:latin typeface="+mn-ea"/>
                          <a:ea typeface="+mn-ea"/>
                          <a:cs typeface="+mn-cs"/>
                        </a:rPr>
                        <a:t>要求</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ea"/>
                          <a:ea typeface="+mn-ea"/>
                          <a:cs typeface="+mn-cs"/>
                        </a:rPr>
                        <a:t>质量保证目标</a:t>
                      </a:r>
                      <a:r>
                        <a:rPr lang="zh-CN" sz="1200" b="1" kern="100" dirty="0">
                          <a:solidFill>
                            <a:schemeClr val="tx1"/>
                          </a:solidFill>
                          <a:effectLst/>
                          <a:latin typeface="+mn-ea"/>
                          <a:ea typeface="+mn-ea"/>
                          <a:cs typeface="+mn-cs"/>
                        </a:rPr>
                        <a:t>与学校发展目标、人才培养目标一致性</a:t>
                      </a:r>
                      <a:r>
                        <a:rPr lang="zh-CN" altLang="en-US" sz="1200" b="1" kern="100" dirty="0">
                          <a:solidFill>
                            <a:schemeClr val="tx1"/>
                          </a:solidFill>
                          <a:effectLst/>
                          <a:latin typeface="+mn-ea"/>
                          <a:ea typeface="+mn-ea"/>
                          <a:cs typeface="+mn-cs"/>
                        </a:rPr>
                        <a:t>好</a:t>
                      </a:r>
                      <a:r>
                        <a:rPr lang="zh-CN" sz="1200" b="1" kern="100" dirty="0">
                          <a:solidFill>
                            <a:schemeClr val="tx1"/>
                          </a:solidFill>
                          <a:effectLst/>
                          <a:latin typeface="+mn-ea"/>
                          <a:ea typeface="+mn-ea"/>
                          <a:cs typeface="+mn-cs"/>
                        </a:rPr>
                        <a:t>、达成度</a:t>
                      </a:r>
                      <a:r>
                        <a:rPr lang="zh-CN" altLang="en-US" sz="1200" b="1" kern="100" dirty="0">
                          <a:solidFill>
                            <a:schemeClr val="tx1"/>
                          </a:solidFill>
                          <a:effectLst/>
                          <a:latin typeface="+mn-ea"/>
                          <a:ea typeface="+mn-ea"/>
                          <a:cs typeface="+mn-cs"/>
                        </a:rPr>
                        <a:t>高</a:t>
                      </a:r>
                      <a:r>
                        <a:rPr lang="zh-CN" sz="1200" b="1" kern="100" dirty="0">
                          <a:solidFill>
                            <a:schemeClr val="tx1"/>
                          </a:solidFill>
                          <a:effectLst/>
                          <a:latin typeface="+mn-ea"/>
                          <a:ea typeface="+mn-ea"/>
                          <a:cs typeface="+mn-cs"/>
                        </a:rPr>
                        <a:t>。</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48539552"/>
                  </a:ext>
                </a:extLst>
              </a:tr>
              <a:tr h="38274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dirty="0">
                          <a:solidFill>
                            <a:schemeClr val="tx1"/>
                          </a:solidFill>
                          <a:effectLst/>
                          <a:latin typeface="+mn-ea"/>
                          <a:ea typeface="+mn-ea"/>
                        </a:rPr>
                        <a:t>质量保证规划</a:t>
                      </a:r>
                      <a:endParaRPr lang="zh-CN" sz="12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质量保证体系建设</a:t>
                      </a:r>
                      <a:r>
                        <a:rPr lang="zh-CN" sz="1200" b="1" kern="100" dirty="0">
                          <a:solidFill>
                            <a:srgbClr val="0000FF"/>
                          </a:solidFill>
                          <a:effectLst/>
                          <a:latin typeface="+mn-ea"/>
                          <a:ea typeface="+mn-ea"/>
                          <a:cs typeface="+mn-cs"/>
                        </a:rPr>
                        <a:t>规划</a:t>
                      </a:r>
                      <a:r>
                        <a:rPr lang="zh-CN" sz="1200" b="1" kern="100" dirty="0">
                          <a:solidFill>
                            <a:schemeClr val="tx1"/>
                          </a:solidFill>
                          <a:effectLst/>
                          <a:latin typeface="+mn-ea"/>
                          <a:ea typeface="+mn-ea"/>
                          <a:cs typeface="+mn-cs"/>
                        </a:rPr>
                        <a:t>科学；</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执行</a:t>
                      </a:r>
                      <a:r>
                        <a:rPr lang="zh-CN" sz="1200" b="1" kern="100" dirty="0">
                          <a:solidFill>
                            <a:srgbClr val="0000FF"/>
                          </a:solidFill>
                          <a:effectLst/>
                          <a:latin typeface="+mn-ea"/>
                          <a:ea typeface="+mn-ea"/>
                          <a:cs typeface="+mn-cs"/>
                        </a:rPr>
                        <a:t>效果</a:t>
                      </a:r>
                      <a:r>
                        <a:rPr lang="zh-CN" altLang="en-US" sz="1200" b="1" kern="100" dirty="0">
                          <a:solidFill>
                            <a:schemeClr val="tx1"/>
                          </a:solidFill>
                          <a:effectLst/>
                          <a:latin typeface="+mn-ea"/>
                          <a:ea typeface="+mn-ea"/>
                          <a:cs typeface="+mn-cs"/>
                        </a:rPr>
                        <a:t>好</a:t>
                      </a:r>
                      <a:r>
                        <a:rPr lang="zh-CN" sz="1200" b="1" kern="100" dirty="0">
                          <a:solidFill>
                            <a:schemeClr val="tx1"/>
                          </a:solidFill>
                          <a:effectLst/>
                          <a:latin typeface="+mn-ea"/>
                          <a:ea typeface="+mn-ea"/>
                          <a:cs typeface="+mn-cs"/>
                        </a:rPr>
                        <a:t>。</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41916494"/>
                  </a:ext>
                </a:extLst>
              </a:tr>
              <a:tr h="76549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质量文化建设</a:t>
                      </a:r>
                      <a:endParaRPr lang="zh-CN" sz="1200" kern="10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师生</a:t>
                      </a:r>
                      <a:r>
                        <a:rPr lang="zh-CN" altLang="zh-CN" sz="1200" b="1" kern="100" dirty="0">
                          <a:solidFill>
                            <a:schemeClr val="tx1"/>
                          </a:solidFill>
                          <a:effectLst/>
                          <a:latin typeface="+mn-ea"/>
                          <a:ea typeface="+mn-ea"/>
                          <a:cs typeface="+mn-cs"/>
                        </a:rPr>
                        <a:t>认同学校</a:t>
                      </a:r>
                      <a:r>
                        <a:rPr lang="zh-CN" altLang="en-US" sz="1200" b="1" kern="100" dirty="0">
                          <a:solidFill>
                            <a:schemeClr val="tx1"/>
                          </a:solidFill>
                          <a:effectLst/>
                          <a:latin typeface="+mn-ea"/>
                          <a:ea typeface="+mn-ea"/>
                          <a:cs typeface="+mn-cs"/>
                        </a:rPr>
                        <a:t>质量</a:t>
                      </a:r>
                      <a:r>
                        <a:rPr lang="zh-CN" altLang="zh-CN" sz="1200" b="1" kern="100" dirty="0">
                          <a:solidFill>
                            <a:schemeClr val="tx1"/>
                          </a:solidFill>
                          <a:effectLst/>
                          <a:latin typeface="+mn-ea"/>
                          <a:ea typeface="+mn-ea"/>
                          <a:cs typeface="+mn-cs"/>
                        </a:rPr>
                        <a:t>理念</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质量保证全员参与程度</a:t>
                      </a:r>
                      <a:r>
                        <a:rPr lang="zh-CN" altLang="en-US" sz="1200" b="1" kern="100" dirty="0">
                          <a:solidFill>
                            <a:schemeClr val="tx1"/>
                          </a:solidFill>
                          <a:effectLst/>
                          <a:latin typeface="+mn-ea"/>
                          <a:ea typeface="+mn-ea"/>
                          <a:cs typeface="+mn-cs"/>
                        </a:rPr>
                        <a:t>高</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质量文化</a:t>
                      </a:r>
                      <a:r>
                        <a:rPr lang="zh-CN" altLang="en-US" sz="1200" b="1" kern="100" dirty="0">
                          <a:solidFill>
                            <a:schemeClr val="tx1"/>
                          </a:solidFill>
                          <a:effectLst/>
                          <a:latin typeface="+mn-ea"/>
                          <a:ea typeface="+mn-ea"/>
                          <a:cs typeface="+mn-cs"/>
                        </a:rPr>
                        <a:t>形成</a:t>
                      </a:r>
                      <a:r>
                        <a:rPr lang="zh-CN" sz="1200" b="1" kern="100" dirty="0">
                          <a:solidFill>
                            <a:schemeClr val="tx1"/>
                          </a:solidFill>
                          <a:effectLst/>
                          <a:latin typeface="+mn-ea"/>
                          <a:ea typeface="+mn-ea"/>
                          <a:cs typeface="+mn-cs"/>
                        </a:rPr>
                        <a:t>氛围；</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持续改进质量的制度设计科学有效。</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08647550"/>
                  </a:ext>
                </a:extLst>
              </a:tr>
              <a:tr h="481693">
                <a:tc vMerge="1">
                  <a:txBody>
                    <a:bodyPr/>
                    <a:lstStyle/>
                    <a:p>
                      <a:endParaRPr lang="zh-CN" altLang="en-US"/>
                    </a:p>
                  </a:txBody>
                  <a:tcPr/>
                </a:tc>
                <a:tc rowSpan="2">
                  <a:txBody>
                    <a:bodyPr/>
                    <a:lstStyle/>
                    <a:p>
                      <a:pPr algn="just">
                        <a:spcAft>
                          <a:spcPts val="0"/>
                        </a:spcAft>
                      </a:pPr>
                      <a:r>
                        <a:rPr lang="en-US" sz="1600" kern="100" dirty="0">
                          <a:solidFill>
                            <a:schemeClr val="tx1"/>
                          </a:solidFill>
                          <a:effectLst/>
                          <a:latin typeface="+mn-ea"/>
                          <a:ea typeface="+mn-ea"/>
                        </a:rPr>
                        <a:t>1.2</a:t>
                      </a:r>
                      <a:r>
                        <a:rPr lang="zh-CN" sz="1600" kern="100" dirty="0">
                          <a:solidFill>
                            <a:schemeClr val="tx1"/>
                          </a:solidFill>
                          <a:effectLst/>
                          <a:latin typeface="+mn-ea"/>
                          <a:ea typeface="+mn-ea"/>
                        </a:rPr>
                        <a:t>组织构架</a:t>
                      </a:r>
                      <a:endParaRPr lang="zh-CN" sz="16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kern="100" dirty="0">
                          <a:solidFill>
                            <a:schemeClr val="tx1"/>
                          </a:solidFill>
                          <a:effectLst/>
                          <a:latin typeface="+mn-ea"/>
                          <a:ea typeface="+mn-ea"/>
                        </a:rPr>
                        <a:t>质量保证机构与分工</a:t>
                      </a:r>
                      <a:endParaRPr lang="zh-CN" sz="12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sz="1200" b="1" kern="100" dirty="0">
                          <a:solidFill>
                            <a:schemeClr val="tx1"/>
                          </a:solidFill>
                          <a:effectLst/>
                          <a:latin typeface="+mn-ea"/>
                          <a:ea typeface="+mn-ea"/>
                          <a:cs typeface="+mn-cs"/>
                        </a:rPr>
                        <a:t>学校、院系质量</a:t>
                      </a:r>
                      <a:r>
                        <a:rPr lang="zh-CN" altLang="en-US" sz="1200" b="1" kern="100" dirty="0">
                          <a:solidFill>
                            <a:schemeClr val="tx1"/>
                          </a:solidFill>
                          <a:effectLst/>
                          <a:latin typeface="+mn-ea"/>
                          <a:ea typeface="+mn-ea"/>
                          <a:cs typeface="+mn-cs"/>
                        </a:rPr>
                        <a:t>均</a:t>
                      </a:r>
                      <a:r>
                        <a:rPr lang="zh-CN" altLang="zh-CN" sz="1200" b="1" kern="100" dirty="0">
                          <a:solidFill>
                            <a:schemeClr val="tx1"/>
                          </a:solidFill>
                          <a:effectLst/>
                          <a:latin typeface="+mn-ea"/>
                          <a:ea typeface="+mn-ea"/>
                          <a:cs typeface="+mn-cs"/>
                        </a:rPr>
                        <a:t>设置</a:t>
                      </a:r>
                      <a:r>
                        <a:rPr lang="zh-CN" sz="1200" b="1" kern="100" dirty="0">
                          <a:solidFill>
                            <a:schemeClr val="tx1"/>
                          </a:solidFill>
                          <a:effectLst/>
                          <a:latin typeface="+mn-ea"/>
                          <a:ea typeface="+mn-ea"/>
                          <a:cs typeface="+mn-cs"/>
                        </a:rPr>
                        <a:t>保证</a:t>
                      </a:r>
                      <a:r>
                        <a:rPr lang="zh-CN" sz="1200" b="1" kern="100" dirty="0">
                          <a:solidFill>
                            <a:srgbClr val="0000FF"/>
                          </a:solidFill>
                          <a:effectLst/>
                          <a:latin typeface="+mn-ea"/>
                          <a:ea typeface="+mn-ea"/>
                          <a:cs typeface="+mn-cs"/>
                        </a:rPr>
                        <a:t>机构</a:t>
                      </a:r>
                      <a:r>
                        <a:rPr lang="zh-CN" altLang="en-US"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ea"/>
                          <a:ea typeface="+mn-ea"/>
                          <a:cs typeface="+mn-cs"/>
                        </a:rPr>
                        <a:t>质量保证机构</a:t>
                      </a:r>
                      <a:r>
                        <a:rPr lang="zh-CN" sz="1200" b="1" kern="100" dirty="0">
                          <a:solidFill>
                            <a:srgbClr val="0000FF"/>
                          </a:solidFill>
                          <a:effectLst/>
                          <a:latin typeface="+mn-ea"/>
                          <a:ea typeface="+mn-ea"/>
                          <a:cs typeface="+mn-cs"/>
                        </a:rPr>
                        <a:t>职责</a:t>
                      </a:r>
                      <a:r>
                        <a:rPr lang="zh-CN" sz="1200" b="1" kern="100" dirty="0">
                          <a:solidFill>
                            <a:schemeClr val="tx1"/>
                          </a:solidFill>
                          <a:effectLst/>
                          <a:latin typeface="+mn-ea"/>
                          <a:ea typeface="+mn-ea"/>
                          <a:cs typeface="+mn-cs"/>
                        </a:rPr>
                        <a:t>明确。</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33625589"/>
                  </a:ext>
                </a:extLst>
              </a:tr>
              <a:tr h="61263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质量保证队伍</a:t>
                      </a:r>
                      <a:endParaRPr lang="zh-CN" sz="1200" kern="10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质量保证队伍建设符合质量保证体系建设规划</a:t>
                      </a:r>
                      <a:r>
                        <a:rPr lang="zh-CN" altLang="en-US" sz="1200" b="1" kern="100" dirty="0">
                          <a:solidFill>
                            <a:schemeClr val="tx1"/>
                          </a:solidFill>
                          <a:effectLst/>
                          <a:latin typeface="+mn-ea"/>
                          <a:ea typeface="+mn-ea"/>
                          <a:cs typeface="+mn-cs"/>
                        </a:rPr>
                        <a:t>和</a:t>
                      </a:r>
                      <a:r>
                        <a:rPr lang="zh-CN" altLang="zh-CN" sz="1200" b="1" kern="100" dirty="0">
                          <a:solidFill>
                            <a:schemeClr val="tx1"/>
                          </a:solidFill>
                          <a:effectLst/>
                          <a:latin typeface="+mn-ea"/>
                          <a:ea typeface="+mn-ea"/>
                          <a:cs typeface="+mn-cs"/>
                        </a:rPr>
                        <a:t>岗位职责</a:t>
                      </a:r>
                      <a:r>
                        <a:rPr lang="zh-CN" sz="1200" b="1" kern="100" dirty="0">
                          <a:solidFill>
                            <a:schemeClr val="tx1"/>
                          </a:solidFill>
                          <a:effectLst/>
                          <a:latin typeface="+mn-ea"/>
                          <a:ea typeface="+mn-ea"/>
                          <a:cs typeface="+mn-cs"/>
                        </a:rPr>
                        <a:t>要求；</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200" b="1" kern="100" dirty="0">
                          <a:solidFill>
                            <a:schemeClr val="tx1"/>
                          </a:solidFill>
                          <a:effectLst/>
                          <a:latin typeface="+mn-ea"/>
                          <a:ea typeface="+mn-ea"/>
                          <a:cs typeface="+mn-cs"/>
                        </a:rPr>
                        <a:t>有</a:t>
                      </a:r>
                      <a:r>
                        <a:rPr lang="zh-CN" sz="1200" b="1" kern="100" dirty="0">
                          <a:solidFill>
                            <a:schemeClr val="tx1"/>
                          </a:solidFill>
                          <a:effectLst/>
                          <a:latin typeface="+mn-ea"/>
                          <a:ea typeface="+mn-ea"/>
                          <a:cs typeface="+mn-cs"/>
                        </a:rPr>
                        <a:t>质量保证机构、人员考核标准与考核制度</a:t>
                      </a:r>
                      <a:r>
                        <a:rPr lang="zh-CN" altLang="en-US" sz="1200" b="1" kern="100" dirty="0">
                          <a:solidFill>
                            <a:schemeClr val="tx1"/>
                          </a:solidFill>
                          <a:effectLst/>
                          <a:latin typeface="+mn-ea"/>
                          <a:ea typeface="+mn-ea"/>
                          <a:cs typeface="+mn-cs"/>
                        </a:rPr>
                        <a:t>，并严格执行</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200" b="1" kern="100" dirty="0">
                          <a:solidFill>
                            <a:schemeClr val="tx1"/>
                          </a:solidFill>
                          <a:effectLst/>
                          <a:latin typeface="+mn-ea"/>
                          <a:ea typeface="+mn-ea"/>
                          <a:cs typeface="+mn-cs"/>
                        </a:rPr>
                        <a:t>能够</a:t>
                      </a:r>
                      <a:r>
                        <a:rPr lang="zh-CN" sz="1200" b="1" kern="100" dirty="0">
                          <a:solidFill>
                            <a:schemeClr val="tx1"/>
                          </a:solidFill>
                          <a:effectLst/>
                          <a:latin typeface="+mn-ea"/>
                          <a:ea typeface="+mn-ea"/>
                          <a:cs typeface="+mn-cs"/>
                        </a:rPr>
                        <a:t>持续改进。</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4608254"/>
                  </a:ext>
                </a:extLst>
              </a:tr>
              <a:tr h="1148242">
                <a:tc vMerge="1">
                  <a:txBody>
                    <a:bodyPr/>
                    <a:lstStyle/>
                    <a:p>
                      <a:endParaRPr lang="zh-CN" altLang="en-US"/>
                    </a:p>
                  </a:txBody>
                  <a:tcPr/>
                </a:tc>
                <a:tc rowSpan="2">
                  <a:txBody>
                    <a:bodyPr/>
                    <a:lstStyle/>
                    <a:p>
                      <a:pPr algn="just">
                        <a:spcAft>
                          <a:spcPts val="0"/>
                        </a:spcAft>
                      </a:pPr>
                      <a:r>
                        <a:rPr lang="en-US" sz="1600" kern="100">
                          <a:solidFill>
                            <a:schemeClr val="tx1"/>
                          </a:solidFill>
                          <a:effectLst/>
                          <a:latin typeface="+mn-ea"/>
                          <a:ea typeface="+mn-ea"/>
                        </a:rPr>
                        <a:t>1.3</a:t>
                      </a:r>
                      <a:r>
                        <a:rPr lang="zh-CN" sz="1600" kern="100">
                          <a:solidFill>
                            <a:schemeClr val="tx1"/>
                          </a:solidFill>
                          <a:effectLst/>
                          <a:latin typeface="+mn-ea"/>
                          <a:ea typeface="+mn-ea"/>
                        </a:rPr>
                        <a:t>制度构架</a:t>
                      </a:r>
                      <a:endParaRPr lang="zh-CN" sz="1600" kern="10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kern="100">
                          <a:solidFill>
                            <a:schemeClr val="tx1"/>
                          </a:solidFill>
                          <a:effectLst/>
                          <a:latin typeface="+mn-ea"/>
                          <a:ea typeface="+mn-ea"/>
                        </a:rPr>
                        <a:t>质量保证制度</a:t>
                      </a:r>
                      <a:endParaRPr lang="zh-CN" sz="1200" kern="10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spcAft>
                          <a:spcPts val="0"/>
                        </a:spcAft>
                        <a:buClr>
                          <a:srgbClr val="FF0000"/>
                        </a:buClr>
                        <a:buFont typeface="Wingdings" panose="05000000000000000000" pitchFamily="2" charset="2"/>
                        <a:buChar char="Ø"/>
                      </a:pPr>
                      <a:r>
                        <a:rPr lang="zh-CN" sz="1200" kern="100" dirty="0">
                          <a:solidFill>
                            <a:srgbClr val="FF0000"/>
                          </a:solidFill>
                          <a:effectLst/>
                          <a:latin typeface="+mn-ea"/>
                          <a:ea typeface="+mn-ea"/>
                        </a:rPr>
                        <a:t>学校</a:t>
                      </a:r>
                      <a:r>
                        <a:rPr lang="zh-CN" altLang="zh-CN" sz="1200" kern="100" dirty="0">
                          <a:solidFill>
                            <a:schemeClr val="tx1"/>
                          </a:solidFill>
                          <a:effectLst/>
                          <a:latin typeface="+mn-ea"/>
                          <a:ea typeface="+mn-ea"/>
                        </a:rPr>
                        <a:t>质量保证制度系统、完整</a:t>
                      </a:r>
                      <a:r>
                        <a:rPr lang="zh-CN" altLang="en-US" sz="1200" kern="100" dirty="0">
                          <a:solidFill>
                            <a:schemeClr val="tx1"/>
                          </a:solidFill>
                          <a:effectLst/>
                          <a:latin typeface="+mn-ea"/>
                          <a:ea typeface="+mn-ea"/>
                        </a:rPr>
                        <a:t>、</a:t>
                      </a:r>
                      <a:r>
                        <a:rPr lang="zh-CN" altLang="zh-CN" sz="1200" kern="100" dirty="0">
                          <a:solidFill>
                            <a:schemeClr val="tx1"/>
                          </a:solidFill>
                          <a:effectLst/>
                          <a:latin typeface="+mn-ea"/>
                          <a:ea typeface="+mn-ea"/>
                        </a:rPr>
                        <a:t>可操作</a:t>
                      </a:r>
                      <a:r>
                        <a:rPr lang="zh-CN" altLang="en-US" sz="1200" kern="100" dirty="0">
                          <a:solidFill>
                            <a:schemeClr val="tx1"/>
                          </a:solidFill>
                          <a:effectLst/>
                          <a:latin typeface="+mn-ea"/>
                          <a:ea typeface="+mn-ea"/>
                        </a:rPr>
                        <a:t>；</a:t>
                      </a:r>
                      <a:endParaRPr lang="en-US" altLang="zh-CN" sz="1200" kern="100" dirty="0">
                        <a:solidFill>
                          <a:schemeClr val="tx1"/>
                        </a:solidFill>
                        <a:effectLst/>
                        <a:latin typeface="+mn-ea"/>
                        <a:ea typeface="+mn-ea"/>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latin typeface="+mn-ea"/>
                          <a:ea typeface="+mn-ea"/>
                        </a:rPr>
                        <a:t>有与学校配套</a:t>
                      </a:r>
                      <a:r>
                        <a:rPr lang="zh-CN" sz="1200" kern="100" dirty="0">
                          <a:solidFill>
                            <a:srgbClr val="FF0000"/>
                          </a:solidFill>
                          <a:effectLst/>
                          <a:latin typeface="+mn-ea"/>
                          <a:ea typeface="+mn-ea"/>
                        </a:rPr>
                        <a:t>院系</a:t>
                      </a:r>
                      <a:r>
                        <a:rPr lang="zh-CN" altLang="zh-CN" sz="1200" kern="100" dirty="0">
                          <a:solidFill>
                            <a:schemeClr val="tx1"/>
                          </a:solidFill>
                          <a:effectLst/>
                          <a:latin typeface="+mn-ea"/>
                          <a:ea typeface="+mn-ea"/>
                        </a:rPr>
                        <a:t>质量保证制度</a:t>
                      </a:r>
                      <a:endParaRPr lang="en-US" altLang="zh-CN" sz="1200" kern="100" dirty="0">
                        <a:solidFill>
                          <a:schemeClr val="tx1"/>
                        </a:solidFill>
                        <a:effectLst/>
                        <a:latin typeface="+mn-ea"/>
                        <a:ea typeface="+mn-ea"/>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latin typeface="+mn-ea"/>
                          <a:ea typeface="+mn-ea"/>
                        </a:rPr>
                        <a:t>有与学校配套</a:t>
                      </a:r>
                      <a:r>
                        <a:rPr lang="zh-CN" altLang="zh-CN" sz="1200" kern="100" dirty="0">
                          <a:solidFill>
                            <a:srgbClr val="FF0000"/>
                          </a:solidFill>
                          <a:effectLst/>
                          <a:latin typeface="+mn-ea"/>
                          <a:ea typeface="+mn-ea"/>
                        </a:rPr>
                        <a:t>专业</a:t>
                      </a:r>
                      <a:r>
                        <a:rPr lang="zh-CN" altLang="zh-CN" sz="1200" kern="100" dirty="0">
                          <a:solidFill>
                            <a:schemeClr val="tx1"/>
                          </a:solidFill>
                          <a:effectLst/>
                          <a:latin typeface="+mn-ea"/>
                          <a:ea typeface="+mn-ea"/>
                        </a:rPr>
                        <a:t>质量保证制度</a:t>
                      </a:r>
                      <a:endParaRPr lang="en-US" altLang="zh-CN" sz="1200" kern="100" dirty="0">
                        <a:solidFill>
                          <a:schemeClr val="tx1"/>
                        </a:solidFill>
                        <a:effectLst/>
                        <a:latin typeface="+mn-ea"/>
                        <a:ea typeface="+mn-ea"/>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latin typeface="+mn-ea"/>
                          <a:ea typeface="+mn-ea"/>
                        </a:rPr>
                        <a:t>有与学校配套</a:t>
                      </a:r>
                      <a:r>
                        <a:rPr lang="zh-CN" altLang="zh-CN" sz="1200" kern="100" dirty="0">
                          <a:solidFill>
                            <a:srgbClr val="FF0000"/>
                          </a:solidFill>
                          <a:effectLst/>
                          <a:latin typeface="+mn-ea"/>
                          <a:ea typeface="+mn-ea"/>
                        </a:rPr>
                        <a:t>课程</a:t>
                      </a:r>
                      <a:r>
                        <a:rPr lang="zh-CN" altLang="zh-CN" sz="1200" kern="100" dirty="0">
                          <a:solidFill>
                            <a:schemeClr val="tx1"/>
                          </a:solidFill>
                          <a:effectLst/>
                          <a:latin typeface="+mn-ea"/>
                          <a:ea typeface="+mn-ea"/>
                        </a:rPr>
                        <a:t>质量保证制度</a:t>
                      </a:r>
                      <a:endParaRPr lang="en-US" altLang="zh-CN" sz="1200" kern="100" dirty="0">
                        <a:solidFill>
                          <a:schemeClr val="tx1"/>
                        </a:solidFill>
                        <a:effectLst/>
                        <a:latin typeface="+mn-ea"/>
                        <a:ea typeface="+mn-ea"/>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latin typeface="+mn-ea"/>
                          <a:ea typeface="+mn-ea"/>
                        </a:rPr>
                        <a:t>有与学校配套</a:t>
                      </a:r>
                      <a:r>
                        <a:rPr lang="zh-CN" altLang="zh-CN" sz="1200" kern="100" dirty="0">
                          <a:solidFill>
                            <a:srgbClr val="FF0000"/>
                          </a:solidFill>
                          <a:effectLst/>
                          <a:latin typeface="+mn-ea"/>
                          <a:ea typeface="+mn-ea"/>
                        </a:rPr>
                        <a:t>教师</a:t>
                      </a:r>
                      <a:r>
                        <a:rPr lang="zh-CN" altLang="zh-CN" sz="1200" kern="100" dirty="0">
                          <a:solidFill>
                            <a:schemeClr val="tx1"/>
                          </a:solidFill>
                          <a:effectLst/>
                          <a:latin typeface="+mn-ea"/>
                          <a:ea typeface="+mn-ea"/>
                        </a:rPr>
                        <a:t>质量保证制度</a:t>
                      </a:r>
                      <a:endParaRPr lang="en-US" altLang="zh-CN" sz="1200" kern="100" dirty="0">
                        <a:solidFill>
                          <a:schemeClr val="tx1"/>
                        </a:solidFill>
                        <a:effectLst/>
                        <a:latin typeface="+mn-ea"/>
                        <a:ea typeface="+mn-ea"/>
                      </a:endParaRPr>
                    </a:p>
                    <a:p>
                      <a:pPr marL="171450" indent="-171450" algn="just">
                        <a:spcAft>
                          <a:spcPts val="0"/>
                        </a:spcAft>
                        <a:buClr>
                          <a:srgbClr val="FF0000"/>
                        </a:buClr>
                        <a:buFont typeface="Wingdings" panose="05000000000000000000" pitchFamily="2" charset="2"/>
                        <a:buChar char="Ø"/>
                      </a:pPr>
                      <a:r>
                        <a:rPr lang="zh-CN" altLang="en-US" sz="1200" kern="100" dirty="0">
                          <a:solidFill>
                            <a:schemeClr val="tx1"/>
                          </a:solidFill>
                          <a:effectLst/>
                          <a:latin typeface="+mn-ea"/>
                          <a:ea typeface="+mn-ea"/>
                        </a:rPr>
                        <a:t>有与学校配套</a:t>
                      </a:r>
                      <a:r>
                        <a:rPr lang="zh-CN" altLang="zh-CN" sz="1200" kern="100" dirty="0">
                          <a:solidFill>
                            <a:srgbClr val="FF0000"/>
                          </a:solidFill>
                          <a:effectLst/>
                          <a:latin typeface="+mn-ea"/>
                          <a:ea typeface="+mn-ea"/>
                        </a:rPr>
                        <a:t>学生</a:t>
                      </a:r>
                      <a:r>
                        <a:rPr lang="zh-CN" sz="1200" kern="100" dirty="0">
                          <a:solidFill>
                            <a:schemeClr val="tx1"/>
                          </a:solidFill>
                          <a:effectLst/>
                          <a:latin typeface="+mn-ea"/>
                          <a:ea typeface="+mn-ea"/>
                        </a:rPr>
                        <a:t>质量保证制度</a:t>
                      </a:r>
                      <a:endParaRPr lang="zh-CN" sz="12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59796320"/>
                  </a:ext>
                </a:extLst>
              </a:tr>
              <a:tr h="76549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执行与改进</a:t>
                      </a:r>
                      <a:endParaRPr lang="zh-CN" sz="1200" kern="10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质量保证制度落实；</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质量保证制度不断改进和完善；</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质量年度报告结构规范、数据准确；</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院（系）、专业自我诊改已成常态。</a:t>
                      </a: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65448562"/>
                  </a:ext>
                </a:extLst>
              </a:tr>
              <a:tr h="574672">
                <a:tc vMerge="1">
                  <a:txBody>
                    <a:bodyPr/>
                    <a:lstStyle/>
                    <a:p>
                      <a:endParaRPr lang="zh-CN" altLang="en-US"/>
                    </a:p>
                  </a:txBody>
                  <a:tcPr/>
                </a:tc>
                <a:tc rowSpan="2">
                  <a:txBody>
                    <a:bodyPr/>
                    <a:lstStyle/>
                    <a:p>
                      <a:pPr algn="just">
                        <a:spcAft>
                          <a:spcPts val="0"/>
                        </a:spcAft>
                      </a:pPr>
                      <a:r>
                        <a:rPr lang="en-US" sz="1600" b="0" kern="100" dirty="0">
                          <a:solidFill>
                            <a:schemeClr val="tx1"/>
                          </a:solidFill>
                          <a:effectLst/>
                          <a:latin typeface="+mn-ea"/>
                          <a:ea typeface="+mn-ea"/>
                        </a:rPr>
                        <a:t>1.4</a:t>
                      </a:r>
                      <a:r>
                        <a:rPr lang="zh-CN" sz="1600" b="0" kern="100" dirty="0">
                          <a:solidFill>
                            <a:schemeClr val="tx1"/>
                          </a:solidFill>
                          <a:effectLst/>
                          <a:latin typeface="+mn-ea"/>
                          <a:ea typeface="+mn-ea"/>
                        </a:rPr>
                        <a:t>信息系统</a:t>
                      </a:r>
                      <a:endParaRPr lang="zh-CN" sz="1600" b="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kern="100">
                          <a:solidFill>
                            <a:schemeClr val="tx1"/>
                          </a:solidFill>
                          <a:effectLst/>
                          <a:latin typeface="+mn-ea"/>
                          <a:ea typeface="+mn-ea"/>
                        </a:rPr>
                        <a:t>信息采集与管理</a:t>
                      </a:r>
                      <a:endParaRPr lang="zh-CN" sz="1200" kern="10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重视高职院校人才培养工作状态数据采集与管理平台建设；</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ea"/>
                          <a:ea typeface="+mn-ea"/>
                          <a:cs typeface="+mn-cs"/>
                        </a:rPr>
                        <a:t>人才培养工作状态数据采集与管理平台</a:t>
                      </a:r>
                      <a:r>
                        <a:rPr lang="zh-CN" sz="1200" b="1" kern="100" dirty="0">
                          <a:solidFill>
                            <a:schemeClr val="tx1"/>
                          </a:solidFill>
                          <a:effectLst/>
                          <a:latin typeface="+mn-ea"/>
                          <a:ea typeface="+mn-ea"/>
                          <a:cs typeface="+mn-cs"/>
                        </a:rPr>
                        <a:t>运行是否良好；</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数据采集实时、准确、</a:t>
                      </a:r>
                      <a:r>
                        <a:rPr lang="zh-CN" sz="1200" kern="100" dirty="0">
                          <a:solidFill>
                            <a:schemeClr val="tx1"/>
                          </a:solidFill>
                          <a:effectLst/>
                          <a:latin typeface="+mn-ea"/>
                          <a:ea typeface="+mn-ea"/>
                        </a:rPr>
                        <a:t>完整。</a:t>
                      </a:r>
                      <a:endParaRPr lang="zh-CN" sz="12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62172533"/>
                  </a:ext>
                </a:extLst>
              </a:tr>
              <a:tr h="57412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b="0" kern="100" dirty="0">
                          <a:solidFill>
                            <a:schemeClr val="tx1"/>
                          </a:solidFill>
                          <a:effectLst/>
                          <a:latin typeface="+mn-ea"/>
                          <a:ea typeface="+mn-ea"/>
                        </a:rPr>
                        <a:t>信息应用</a:t>
                      </a:r>
                      <a:endParaRPr lang="zh-CN" sz="1200" b="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运用平台进行日常管理和教学质量过程监控，</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各级用户定期开展数据分析，形成常态化的信息反馈诊断分析与改进</a:t>
                      </a:r>
                      <a:r>
                        <a:rPr lang="zh-CN" sz="1200" kern="100" dirty="0">
                          <a:solidFill>
                            <a:schemeClr val="tx1"/>
                          </a:solidFill>
                          <a:effectLst/>
                          <a:latin typeface="+mn-ea"/>
                          <a:ea typeface="+mn-ea"/>
                        </a:rPr>
                        <a:t>机制。</a:t>
                      </a:r>
                      <a:endParaRPr lang="zh-CN" sz="1200" kern="100" dirty="0">
                        <a:solidFill>
                          <a:schemeClr val="tx1"/>
                        </a:solidFill>
                        <a:effectLst/>
                        <a:latin typeface="+mn-ea"/>
                        <a:ea typeface="+mn-ea"/>
                        <a:cs typeface="Times New Roman" panose="02020603050405020304" pitchFamily="18" charset="0"/>
                      </a:endParaRPr>
                    </a:p>
                  </a:txBody>
                  <a:tcPr marL="51676" marR="51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96552993"/>
                  </a:ext>
                </a:extLst>
              </a:tr>
            </a:tbl>
          </a:graphicData>
        </a:graphic>
      </p:graphicFrame>
    </p:spTree>
    <p:extLst>
      <p:ext uri="{BB962C8B-B14F-4D97-AF65-F5344CB8AC3E}">
        <p14:creationId xmlns:p14="http://schemas.microsoft.com/office/powerpoint/2010/main" val="3589793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941411171"/>
              </p:ext>
            </p:extLst>
          </p:nvPr>
        </p:nvGraphicFramePr>
        <p:xfrm>
          <a:off x="1270670" y="405458"/>
          <a:ext cx="9433049" cy="6192690"/>
        </p:xfrm>
        <a:graphic>
          <a:graphicData uri="http://schemas.openxmlformats.org/drawingml/2006/table">
            <a:tbl>
              <a:tblPr firstRow="1" firstCol="1" lastRow="1" lastCol="1" bandRow="1" bandCol="1">
                <a:tableStyleId>{5C22544A-7EE6-4342-B048-85BDC9FD1C3A}</a:tableStyleId>
              </a:tblPr>
              <a:tblGrid>
                <a:gridCol w="1295080">
                  <a:extLst>
                    <a:ext uri="{9D8B030D-6E8A-4147-A177-3AD203B41FA5}">
                      <a16:colId xmlns="" xmlns:a16="http://schemas.microsoft.com/office/drawing/2014/main" val="4294382527"/>
                    </a:ext>
                  </a:extLst>
                </a:gridCol>
                <a:gridCol w="1175481">
                  <a:extLst>
                    <a:ext uri="{9D8B030D-6E8A-4147-A177-3AD203B41FA5}">
                      <a16:colId xmlns="" xmlns:a16="http://schemas.microsoft.com/office/drawing/2014/main" val="3965224612"/>
                    </a:ext>
                  </a:extLst>
                </a:gridCol>
                <a:gridCol w="1347578">
                  <a:extLst>
                    <a:ext uri="{9D8B030D-6E8A-4147-A177-3AD203B41FA5}">
                      <a16:colId xmlns="" xmlns:a16="http://schemas.microsoft.com/office/drawing/2014/main" val="3617944278"/>
                    </a:ext>
                  </a:extLst>
                </a:gridCol>
                <a:gridCol w="5614910">
                  <a:extLst>
                    <a:ext uri="{9D8B030D-6E8A-4147-A177-3AD203B41FA5}">
                      <a16:colId xmlns="" xmlns:a16="http://schemas.microsoft.com/office/drawing/2014/main" val="3527052762"/>
                    </a:ext>
                  </a:extLst>
                </a:gridCol>
              </a:tblGrid>
              <a:tr h="558066">
                <a:tc rowSpan="10">
                  <a:txBody>
                    <a:bodyPr/>
                    <a:lstStyle/>
                    <a:p>
                      <a:pPr algn="just">
                        <a:spcAft>
                          <a:spcPts val="0"/>
                        </a:spcAft>
                      </a:pPr>
                      <a:r>
                        <a:rPr lang="en-US" sz="1200" kern="100" dirty="0">
                          <a:solidFill>
                            <a:schemeClr val="tx1"/>
                          </a:solidFill>
                          <a:effectLst/>
                          <a:latin typeface="+mn-ea"/>
                          <a:ea typeface="+mn-ea"/>
                        </a:rPr>
                        <a:t>5 </a:t>
                      </a:r>
                      <a:r>
                        <a:rPr lang="zh-CN" sz="1200" kern="100" dirty="0">
                          <a:solidFill>
                            <a:schemeClr val="tx1"/>
                          </a:solidFill>
                          <a:effectLst/>
                          <a:latin typeface="+mn-ea"/>
                          <a:ea typeface="+mn-ea"/>
                        </a:rPr>
                        <a:t>体系</a:t>
                      </a:r>
                      <a:r>
                        <a:rPr lang="zh-CN" sz="1200" kern="100" dirty="0">
                          <a:solidFill>
                            <a:srgbClr val="FF0000"/>
                          </a:solidFill>
                          <a:effectLst/>
                          <a:latin typeface="+mn-ea"/>
                          <a:ea typeface="+mn-ea"/>
                        </a:rPr>
                        <a:t>运行效果</a:t>
                      </a:r>
                      <a:endParaRPr lang="en-US" altLang="zh-CN" sz="1200" kern="100" dirty="0">
                        <a:solidFill>
                          <a:srgbClr val="FF0000"/>
                        </a:solidFill>
                        <a:effectLst/>
                        <a:latin typeface="+mn-ea"/>
                        <a:ea typeface="+mn-ea"/>
                      </a:endParaRPr>
                    </a:p>
                    <a:p>
                      <a:pPr algn="just">
                        <a:spcAft>
                          <a:spcPts val="0"/>
                        </a:spcAft>
                      </a:pPr>
                      <a:endParaRPr lang="en-US" altLang="zh-CN" sz="1200" kern="100" dirty="0">
                        <a:solidFill>
                          <a:srgbClr val="FF0000"/>
                        </a:solidFill>
                        <a:effectLst/>
                        <a:latin typeface="+mn-ea"/>
                        <a:ea typeface="+mn-ea"/>
                        <a:cs typeface="Times New Roman" panose="02020603050405020304" pitchFamily="18" charset="0"/>
                      </a:endParaRPr>
                    </a:p>
                    <a:p>
                      <a:pPr algn="just">
                        <a:spcAft>
                          <a:spcPts val="0"/>
                        </a:spcAft>
                      </a:pPr>
                      <a:r>
                        <a:rPr lang="zh-CN" altLang="en-US" sz="1200" kern="100" dirty="0">
                          <a:solidFill>
                            <a:srgbClr val="FF0000"/>
                          </a:solidFill>
                          <a:effectLst/>
                          <a:latin typeface="+mn-ea"/>
                          <a:ea typeface="+mn-ea"/>
                          <a:cs typeface="Times New Roman" panose="02020603050405020304" pitchFamily="18" charset="0"/>
                        </a:rPr>
                        <a:t>（多方受益、事故发生率下降、环境优化、质量持续提升、特色形成）</a:t>
                      </a:r>
                      <a:endParaRPr lang="zh-CN" sz="1200" kern="100" dirty="0">
                        <a:solidFill>
                          <a:srgbClr val="FF0000"/>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200" kern="100">
                          <a:solidFill>
                            <a:schemeClr val="tx1"/>
                          </a:solidFill>
                          <a:effectLst/>
                          <a:latin typeface="+mn-ea"/>
                          <a:ea typeface="+mn-ea"/>
                        </a:rPr>
                        <a:t>5.1</a:t>
                      </a:r>
                      <a:r>
                        <a:rPr lang="zh-CN" sz="1200" kern="100">
                          <a:solidFill>
                            <a:schemeClr val="tx1"/>
                          </a:solidFill>
                          <a:effectLst/>
                          <a:latin typeface="+mn-ea"/>
                          <a:ea typeface="+mn-ea"/>
                        </a:rPr>
                        <a:t>外部环境改进</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b="0" kern="100" dirty="0">
                          <a:solidFill>
                            <a:schemeClr val="tx1"/>
                          </a:solidFill>
                          <a:effectLst/>
                          <a:latin typeface="+mn-ea"/>
                          <a:ea typeface="+mn-ea"/>
                        </a:rPr>
                        <a:t>政策环境</a:t>
                      </a:r>
                      <a:endParaRPr lang="zh-CN" sz="1200" b="0" kern="100" dirty="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促进社会资源引入、共享渠道的拓展；</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政策环境利于学校的质量保证体系和人才培养质量持续改进与完善。</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81101011"/>
                  </a:ext>
                </a:extLst>
              </a:tr>
              <a:tr h="55540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资源环境</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促进校内办学资源不断优化</a:t>
                      </a:r>
                      <a:r>
                        <a:rPr lang="zh-CN" altLang="en-US"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ea"/>
                          <a:ea typeface="+mn-ea"/>
                          <a:cs typeface="+mn-cs"/>
                        </a:rPr>
                        <a:t>促进</a:t>
                      </a:r>
                      <a:r>
                        <a:rPr lang="zh-CN" altLang="en-US" sz="1200" b="1" kern="100" dirty="0">
                          <a:solidFill>
                            <a:schemeClr val="tx1"/>
                          </a:solidFill>
                          <a:effectLst/>
                          <a:latin typeface="+mn-ea"/>
                          <a:ea typeface="+mn-ea"/>
                          <a:cs typeface="+mn-cs"/>
                        </a:rPr>
                        <a:t>学校</a:t>
                      </a:r>
                      <a:r>
                        <a:rPr lang="zh-CN" altLang="zh-CN" sz="1200" b="1" kern="100" dirty="0">
                          <a:solidFill>
                            <a:schemeClr val="tx1"/>
                          </a:solidFill>
                          <a:effectLst/>
                          <a:latin typeface="+mn-ea"/>
                          <a:ea typeface="+mn-ea"/>
                          <a:cs typeface="+mn-cs"/>
                        </a:rPr>
                        <a:t>办学条件</a:t>
                      </a:r>
                      <a:r>
                        <a:rPr lang="zh-CN" altLang="en-US" sz="1200" b="1" kern="100" dirty="0">
                          <a:solidFill>
                            <a:schemeClr val="tx1"/>
                          </a:solidFill>
                          <a:effectLst/>
                          <a:latin typeface="+mn-ea"/>
                          <a:ea typeface="+mn-ea"/>
                          <a:cs typeface="+mn-cs"/>
                        </a:rPr>
                        <a:t>不断</a:t>
                      </a:r>
                      <a:r>
                        <a:rPr lang="zh-CN" altLang="zh-CN" sz="1200" b="1" kern="100" dirty="0">
                          <a:solidFill>
                            <a:schemeClr val="tx1"/>
                          </a:solidFill>
                          <a:effectLst/>
                          <a:latin typeface="+mn-ea"/>
                          <a:ea typeface="+mn-ea"/>
                          <a:cs typeface="+mn-cs"/>
                        </a:rPr>
                        <a:t>改善</a:t>
                      </a:r>
                      <a:r>
                        <a:rPr lang="zh-CN" sz="1200" b="1" kern="100" dirty="0">
                          <a:solidFill>
                            <a:schemeClr val="tx1"/>
                          </a:solidFill>
                          <a:effectLst/>
                          <a:latin typeface="+mn-ea"/>
                          <a:ea typeface="+mn-ea"/>
                          <a:cs typeface="+mn-cs"/>
                        </a:rPr>
                        <a:t>。</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2635582"/>
                  </a:ext>
                </a:extLst>
              </a:tr>
              <a:tr h="55474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合作发展环境</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学校自主诊改机制</a:t>
                      </a:r>
                      <a:r>
                        <a:rPr lang="zh-CN" altLang="en-US" sz="1200" b="1" kern="100" dirty="0">
                          <a:solidFill>
                            <a:schemeClr val="tx1"/>
                          </a:solidFill>
                          <a:effectLst/>
                          <a:latin typeface="+mn-ea"/>
                          <a:ea typeface="+mn-ea"/>
                          <a:cs typeface="+mn-cs"/>
                        </a:rPr>
                        <a:t>促进</a:t>
                      </a:r>
                      <a:r>
                        <a:rPr lang="zh-CN" sz="1200" b="1" kern="100" dirty="0">
                          <a:solidFill>
                            <a:schemeClr val="tx1"/>
                          </a:solidFill>
                          <a:effectLst/>
                          <a:latin typeface="+mn-ea"/>
                          <a:ea typeface="+mn-ea"/>
                          <a:cs typeface="+mn-cs"/>
                        </a:rPr>
                        <a:t>政校合作、校企合作、校校合作不断优化；</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合作发展的成效与作用不断呈现。</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84929899"/>
                  </a:ext>
                </a:extLst>
              </a:tr>
              <a:tr h="883211">
                <a:tc vMerge="1">
                  <a:txBody>
                    <a:bodyPr/>
                    <a:lstStyle/>
                    <a:p>
                      <a:endParaRPr lang="zh-CN" altLang="en-US"/>
                    </a:p>
                  </a:txBody>
                  <a:tcPr/>
                </a:tc>
                <a:tc rowSpan="3">
                  <a:txBody>
                    <a:bodyPr/>
                    <a:lstStyle/>
                    <a:p>
                      <a:pPr algn="just">
                        <a:spcAft>
                          <a:spcPts val="0"/>
                        </a:spcAft>
                      </a:pPr>
                      <a:r>
                        <a:rPr lang="en-US" sz="1200" kern="100" dirty="0">
                          <a:solidFill>
                            <a:schemeClr val="tx1"/>
                          </a:solidFill>
                          <a:effectLst/>
                          <a:latin typeface="+mn-ea"/>
                          <a:ea typeface="+mn-ea"/>
                        </a:rPr>
                        <a:t>5.2</a:t>
                      </a:r>
                      <a:r>
                        <a:rPr lang="zh-CN" sz="1200" kern="100" dirty="0">
                          <a:solidFill>
                            <a:schemeClr val="tx1"/>
                          </a:solidFill>
                          <a:effectLst/>
                          <a:latin typeface="+mn-ea"/>
                          <a:ea typeface="+mn-ea"/>
                        </a:rPr>
                        <a:t>质量事故管控</a:t>
                      </a:r>
                      <a:endParaRPr lang="zh-CN" sz="1200" kern="100" dirty="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b="1" kern="100" dirty="0">
                          <a:solidFill>
                            <a:srgbClr val="0000FF"/>
                          </a:solidFill>
                          <a:effectLst/>
                          <a:latin typeface="+mn-ea"/>
                          <a:ea typeface="+mn-ea"/>
                        </a:rPr>
                        <a:t>管控制度</a:t>
                      </a:r>
                      <a:endParaRPr lang="zh-CN" sz="1200" b="1" kern="100" dirty="0">
                        <a:solidFill>
                          <a:srgbClr val="0000FF"/>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建立学校、院系两级质量事故投诉受理机构</a:t>
                      </a:r>
                      <a:r>
                        <a:rPr lang="zh-CN" altLang="en-US"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制定质量事故投诉、受理、反馈制度；</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200" b="1" kern="100" dirty="0">
                          <a:solidFill>
                            <a:schemeClr val="tx1"/>
                          </a:solidFill>
                          <a:effectLst/>
                          <a:latin typeface="+mn-ea"/>
                          <a:ea typeface="+mn-ea"/>
                          <a:cs typeface="+mn-cs"/>
                        </a:rPr>
                        <a:t>制定质量事故分类、分等的认定管理办法，</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定期开展质量事故自查自纠，</a:t>
                      </a:r>
                      <a:r>
                        <a:rPr lang="zh-CN" altLang="zh-CN" sz="1200" b="1" kern="100" dirty="0">
                          <a:solidFill>
                            <a:schemeClr val="tx1"/>
                          </a:solidFill>
                          <a:effectLst/>
                          <a:latin typeface="+mn-ea"/>
                          <a:ea typeface="+mn-ea"/>
                          <a:cs typeface="+mn-cs"/>
                        </a:rPr>
                        <a:t>处理及时有效</a:t>
                      </a:r>
                      <a:r>
                        <a:rPr lang="zh-CN" sz="1200" b="1" kern="100" dirty="0">
                          <a:solidFill>
                            <a:schemeClr val="tx1"/>
                          </a:solidFill>
                          <a:effectLst/>
                          <a:latin typeface="+mn-ea"/>
                          <a:ea typeface="+mn-ea"/>
                          <a:cs typeface="+mn-cs"/>
                        </a:rPr>
                        <a:t>。</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24985346"/>
                  </a:ext>
                </a:extLst>
              </a:tr>
              <a:tr h="63785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b="1" kern="100" dirty="0">
                          <a:solidFill>
                            <a:srgbClr val="0000FF"/>
                          </a:solidFill>
                          <a:effectLst/>
                          <a:latin typeface="+mn-ea"/>
                          <a:ea typeface="+mn-ea"/>
                        </a:rPr>
                        <a:t>发生率及影响</a:t>
                      </a:r>
                      <a:endParaRPr lang="zh-CN" sz="1200" b="1" kern="100" dirty="0">
                        <a:solidFill>
                          <a:srgbClr val="0000FF"/>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学校质量事故发生率</a:t>
                      </a:r>
                      <a:r>
                        <a:rPr lang="zh-CN" altLang="en-US" sz="1200" b="1" kern="100" dirty="0">
                          <a:solidFill>
                            <a:schemeClr val="tx1"/>
                          </a:solidFill>
                          <a:effectLst/>
                          <a:latin typeface="+mn-ea"/>
                          <a:ea typeface="+mn-ea"/>
                          <a:cs typeface="+mn-cs"/>
                        </a:rPr>
                        <a:t>低</a:t>
                      </a:r>
                      <a:r>
                        <a:rPr lang="zh-CN" sz="1200" b="1" kern="100" dirty="0">
                          <a:solidFill>
                            <a:schemeClr val="tx1"/>
                          </a:solidFill>
                          <a:effectLst/>
                          <a:latin typeface="+mn-ea"/>
                          <a:ea typeface="+mn-ea"/>
                          <a:cs typeface="+mn-cs"/>
                        </a:rPr>
                        <a:t>、影响</a:t>
                      </a:r>
                      <a:r>
                        <a:rPr lang="zh-CN" altLang="en-US" sz="1200" b="1" kern="100" dirty="0">
                          <a:solidFill>
                            <a:schemeClr val="tx1"/>
                          </a:solidFill>
                          <a:effectLst/>
                          <a:latin typeface="+mn-ea"/>
                          <a:ea typeface="+mn-ea"/>
                          <a:cs typeface="+mn-cs"/>
                        </a:rPr>
                        <a:t>小</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处理安全事故、群体性事件</a:t>
                      </a:r>
                      <a:r>
                        <a:rPr lang="zh-CN" altLang="en-US" sz="1200" b="1" kern="100" dirty="0">
                          <a:solidFill>
                            <a:schemeClr val="tx1"/>
                          </a:solidFill>
                          <a:effectLst/>
                          <a:latin typeface="+mn-ea"/>
                          <a:ea typeface="+mn-ea"/>
                          <a:cs typeface="+mn-cs"/>
                        </a:rPr>
                        <a:t>及时有效</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学校质量事故与投诉发生率逐年减少。</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1478737"/>
                  </a:ext>
                </a:extLst>
              </a:tr>
              <a:tr h="669676">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b="1" kern="100" dirty="0">
                          <a:solidFill>
                            <a:srgbClr val="0000FF"/>
                          </a:solidFill>
                          <a:effectLst/>
                          <a:latin typeface="+mn-ea"/>
                          <a:ea typeface="+mn-ea"/>
                        </a:rPr>
                        <a:t>预警机制</a:t>
                      </a:r>
                      <a:endParaRPr lang="zh-CN" sz="1200" b="1" kern="100" dirty="0">
                        <a:solidFill>
                          <a:srgbClr val="0000FF"/>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建立过程信息监测分析机制与质量事故预警制度；</a:t>
                      </a: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有突发性安全事故、群体性事件应对工作预案；</a:t>
                      </a: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有近三年质量事故分析报告及其反馈处理效果报告；</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57991863"/>
                  </a:ext>
                </a:extLst>
              </a:tr>
              <a:tr h="464290">
                <a:tc vMerge="1">
                  <a:txBody>
                    <a:bodyPr/>
                    <a:lstStyle/>
                    <a:p>
                      <a:endParaRPr lang="zh-CN" altLang="en-US"/>
                    </a:p>
                  </a:txBody>
                  <a:tcPr/>
                </a:tc>
                <a:tc rowSpan="3">
                  <a:txBody>
                    <a:bodyPr/>
                    <a:lstStyle/>
                    <a:p>
                      <a:pPr algn="just">
                        <a:spcAft>
                          <a:spcPts val="0"/>
                        </a:spcAft>
                      </a:pPr>
                      <a:r>
                        <a:rPr lang="en-US" sz="1200" kern="100">
                          <a:solidFill>
                            <a:schemeClr val="tx1"/>
                          </a:solidFill>
                          <a:effectLst/>
                          <a:latin typeface="+mn-ea"/>
                          <a:ea typeface="+mn-ea"/>
                        </a:rPr>
                        <a:t>5.3</a:t>
                      </a:r>
                      <a:r>
                        <a:rPr lang="zh-CN" sz="1200" kern="100">
                          <a:solidFill>
                            <a:schemeClr val="tx1"/>
                          </a:solidFill>
                          <a:effectLst/>
                          <a:latin typeface="+mn-ea"/>
                          <a:ea typeface="+mn-ea"/>
                        </a:rPr>
                        <a:t>质量保证效果</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kern="100">
                          <a:solidFill>
                            <a:schemeClr val="tx1"/>
                          </a:solidFill>
                          <a:effectLst/>
                          <a:latin typeface="+mn-ea"/>
                          <a:ea typeface="+mn-ea"/>
                        </a:rPr>
                        <a:t>规划体系建设及效果</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rgbClr val="0000FF"/>
                          </a:solidFill>
                          <a:effectLst/>
                          <a:latin typeface="+mn-ea"/>
                          <a:ea typeface="+mn-ea"/>
                          <a:cs typeface="+mn-cs"/>
                        </a:rPr>
                        <a:t>规划</a:t>
                      </a:r>
                      <a:r>
                        <a:rPr lang="zh-CN" altLang="zh-CN" sz="1200" b="1" kern="100" dirty="0">
                          <a:solidFill>
                            <a:schemeClr val="tx1"/>
                          </a:solidFill>
                          <a:effectLst/>
                          <a:latin typeface="+mn-ea"/>
                          <a:ea typeface="+mn-ea"/>
                          <a:cs typeface="+mn-cs"/>
                        </a:rPr>
                        <a:t>体系</a:t>
                      </a:r>
                      <a:r>
                        <a:rPr lang="zh-CN" sz="1200" b="1" kern="100" dirty="0">
                          <a:solidFill>
                            <a:schemeClr val="tx1"/>
                          </a:solidFill>
                          <a:effectLst/>
                          <a:latin typeface="+mn-ea"/>
                          <a:ea typeface="+mn-ea"/>
                          <a:cs typeface="+mn-cs"/>
                        </a:rPr>
                        <a:t>完备、</a:t>
                      </a:r>
                      <a:r>
                        <a:rPr lang="zh-CN" altLang="en-US" sz="1200" b="1" kern="100" dirty="0">
                          <a:solidFill>
                            <a:schemeClr val="tx1"/>
                          </a:solidFill>
                          <a:effectLst/>
                          <a:latin typeface="+mn-ea"/>
                          <a:ea typeface="+mn-ea"/>
                          <a:cs typeface="+mn-cs"/>
                        </a:rPr>
                        <a:t>科学</a:t>
                      </a:r>
                      <a:r>
                        <a:rPr lang="zh-CN"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实施顺利，</a:t>
                      </a:r>
                      <a:r>
                        <a:rPr lang="zh-CN" sz="1200" b="1" kern="100" dirty="0">
                          <a:solidFill>
                            <a:srgbClr val="0000FF"/>
                          </a:solidFill>
                          <a:effectLst/>
                          <a:latin typeface="+mn-ea"/>
                          <a:ea typeface="+mn-ea"/>
                          <a:cs typeface="+mn-cs"/>
                        </a:rPr>
                        <a:t>目标</a:t>
                      </a:r>
                      <a:r>
                        <a:rPr lang="zh-CN" sz="1200" b="1" kern="100" dirty="0">
                          <a:solidFill>
                            <a:schemeClr val="tx1"/>
                          </a:solidFill>
                          <a:effectLst/>
                          <a:latin typeface="+mn-ea"/>
                          <a:ea typeface="+mn-ea"/>
                          <a:cs typeface="+mn-cs"/>
                        </a:rPr>
                        <a:t>达成度</a:t>
                      </a:r>
                      <a:r>
                        <a:rPr lang="zh-CN" altLang="en-US" sz="1200" b="1" kern="100" dirty="0">
                          <a:solidFill>
                            <a:schemeClr val="tx1"/>
                          </a:solidFill>
                          <a:effectLst/>
                          <a:latin typeface="+mn-ea"/>
                          <a:ea typeface="+mn-ea"/>
                          <a:cs typeface="+mn-cs"/>
                        </a:rPr>
                        <a:t>高</a:t>
                      </a:r>
                      <a:r>
                        <a:rPr lang="zh-CN" sz="1200" b="1" kern="100" dirty="0">
                          <a:solidFill>
                            <a:schemeClr val="tx1"/>
                          </a:solidFill>
                          <a:effectLst/>
                          <a:latin typeface="+mn-ea"/>
                          <a:ea typeface="+mn-ea"/>
                          <a:cs typeface="+mn-cs"/>
                        </a:rPr>
                        <a:t>。</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5435763"/>
                  </a:ext>
                </a:extLst>
              </a:tr>
              <a:tr h="637857">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标准体系建设及效果</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专业、课程、师资、学生发展</a:t>
                      </a:r>
                      <a:r>
                        <a:rPr lang="zh-CN" altLang="en-US" sz="1200" b="1" kern="100" dirty="0">
                          <a:solidFill>
                            <a:schemeClr val="tx1"/>
                          </a:solidFill>
                          <a:effectLst/>
                          <a:latin typeface="+mn-ea"/>
                          <a:ea typeface="+mn-ea"/>
                          <a:cs typeface="+mn-cs"/>
                        </a:rPr>
                        <a:t>等</a:t>
                      </a:r>
                      <a:r>
                        <a:rPr lang="zh-CN" sz="1200" b="1" kern="100" dirty="0">
                          <a:solidFill>
                            <a:schemeClr val="tx1"/>
                          </a:solidFill>
                          <a:effectLst/>
                          <a:latin typeface="+mn-ea"/>
                          <a:ea typeface="+mn-ea"/>
                          <a:cs typeface="+mn-cs"/>
                        </a:rPr>
                        <a:t>质量</a:t>
                      </a:r>
                      <a:r>
                        <a:rPr lang="zh-CN" sz="1200" b="1" kern="100" dirty="0">
                          <a:solidFill>
                            <a:srgbClr val="0000FF"/>
                          </a:solidFill>
                          <a:effectLst/>
                          <a:latin typeface="+mn-ea"/>
                          <a:ea typeface="+mn-ea"/>
                          <a:cs typeface="+mn-cs"/>
                        </a:rPr>
                        <a:t>标准</a:t>
                      </a:r>
                      <a:r>
                        <a:rPr lang="zh-CN" altLang="en-US" sz="1200" b="1" kern="100" dirty="0">
                          <a:solidFill>
                            <a:srgbClr val="0000FF"/>
                          </a:solidFill>
                          <a:effectLst/>
                          <a:latin typeface="+mn-ea"/>
                          <a:ea typeface="+mn-ea"/>
                          <a:cs typeface="+mn-cs"/>
                        </a:rPr>
                        <a:t>体系</a:t>
                      </a:r>
                      <a:r>
                        <a:rPr lang="zh-CN" sz="1200" b="1" kern="100" dirty="0">
                          <a:solidFill>
                            <a:schemeClr val="tx1"/>
                          </a:solidFill>
                          <a:effectLst/>
                          <a:latin typeface="+mn-ea"/>
                          <a:ea typeface="+mn-ea"/>
                          <a:cs typeface="+mn-cs"/>
                        </a:rPr>
                        <a:t>完备；</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诊改过程中不断调整优化；</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社会认可度如何。</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89287854"/>
                  </a:ext>
                </a:extLst>
              </a:tr>
              <a:tr h="70873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200" kern="100">
                          <a:solidFill>
                            <a:schemeClr val="tx1"/>
                          </a:solidFill>
                          <a:effectLst/>
                          <a:latin typeface="+mn-ea"/>
                          <a:ea typeface="+mn-ea"/>
                        </a:rPr>
                        <a:t>诊改机制建设及效果</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内部质量保证体系日趋完备；</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持续改进的机制常态化并步入良性循环</a:t>
                      </a:r>
                      <a:r>
                        <a:rPr lang="zh-CN" altLang="en-US" sz="1200" b="1" kern="100" dirty="0">
                          <a:solidFill>
                            <a:schemeClr val="tx1"/>
                          </a:solidFill>
                          <a:effectLst/>
                          <a:latin typeface="+mn-ea"/>
                          <a:ea typeface="+mn-ea"/>
                          <a:cs typeface="+mn-cs"/>
                        </a:rPr>
                        <a:t>；</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人才培养质量持续提升。</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26235966"/>
                  </a:ext>
                </a:extLst>
              </a:tr>
              <a:tr h="522853">
                <a:tc vMerge="1">
                  <a:txBody>
                    <a:bodyPr/>
                    <a:lstStyle/>
                    <a:p>
                      <a:endParaRPr lang="zh-CN" altLang="en-US"/>
                    </a:p>
                  </a:txBody>
                  <a:tcPr/>
                </a:tc>
                <a:tc>
                  <a:txBody>
                    <a:bodyPr/>
                    <a:lstStyle/>
                    <a:p>
                      <a:pPr algn="just">
                        <a:spcAft>
                          <a:spcPts val="0"/>
                        </a:spcAft>
                      </a:pPr>
                      <a:r>
                        <a:rPr lang="en-US" sz="1200" kern="100">
                          <a:solidFill>
                            <a:schemeClr val="tx1"/>
                          </a:solidFill>
                          <a:effectLst/>
                          <a:latin typeface="+mn-ea"/>
                          <a:ea typeface="+mn-ea"/>
                        </a:rPr>
                        <a:t>5.4</a:t>
                      </a:r>
                      <a:r>
                        <a:rPr lang="zh-CN" sz="1200" kern="100">
                          <a:solidFill>
                            <a:schemeClr val="tx1"/>
                          </a:solidFill>
                          <a:effectLst/>
                          <a:latin typeface="+mn-ea"/>
                          <a:ea typeface="+mn-ea"/>
                        </a:rPr>
                        <a:t>体系特色</a:t>
                      </a:r>
                      <a:endParaRPr lang="zh-CN" sz="1200" kern="10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200" b="0" kern="100" dirty="0">
                          <a:solidFill>
                            <a:schemeClr val="tx1"/>
                          </a:solidFill>
                          <a:effectLst/>
                          <a:latin typeface="+mn-ea"/>
                          <a:ea typeface="+mn-ea"/>
                        </a:rPr>
                        <a:t>学校质量保证体系特色</a:t>
                      </a:r>
                      <a:endParaRPr lang="zh-CN" sz="1200" b="0" kern="100" dirty="0">
                        <a:solidFill>
                          <a:schemeClr val="tx1"/>
                        </a:solidFill>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学校自身质量保证体系形成特色，</a:t>
                      </a:r>
                      <a:endParaRPr lang="en-US" altLang="zh-CN" sz="1200" b="1" kern="100" dirty="0">
                        <a:solidFill>
                          <a:schemeClr val="tx1"/>
                        </a:solidFill>
                        <a:effectLst/>
                        <a:latin typeface="+mn-ea"/>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200" b="1" kern="100" dirty="0">
                          <a:solidFill>
                            <a:schemeClr val="tx1"/>
                          </a:solidFill>
                          <a:effectLst/>
                          <a:latin typeface="+mn-ea"/>
                          <a:ea typeface="+mn-ea"/>
                          <a:cs typeface="+mn-cs"/>
                        </a:rPr>
                        <a:t>应用效果好并能发挥辐射与影响作用。</a:t>
                      </a: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11200419"/>
                  </a:ext>
                </a:extLst>
              </a:tr>
            </a:tbl>
          </a:graphicData>
        </a:graphic>
      </p:graphicFrame>
    </p:spTree>
    <p:extLst>
      <p:ext uri="{BB962C8B-B14F-4D97-AF65-F5344CB8AC3E}">
        <p14:creationId xmlns:p14="http://schemas.microsoft.com/office/powerpoint/2010/main" val="4365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extLst>
              <p:ext uri="{D42A27DB-BD31-4B8C-83A1-F6EECF244321}">
                <p14:modId xmlns:p14="http://schemas.microsoft.com/office/powerpoint/2010/main" val="2890504361"/>
              </p:ext>
            </p:extLst>
          </p:nvPr>
        </p:nvGraphicFramePr>
        <p:xfrm>
          <a:off x="838622" y="1053530"/>
          <a:ext cx="9721080" cy="5544616"/>
        </p:xfrm>
        <a:graphic>
          <a:graphicData uri="http://schemas.openxmlformats.org/drawingml/2006/table">
            <a:tbl>
              <a:tblPr firstRow="1" firstCol="1" lastRow="1" lastCol="1" bandRow="1" bandCol="1">
                <a:tableStyleId>{5C22544A-7EE6-4342-B048-85BDC9FD1C3A}</a:tableStyleId>
              </a:tblPr>
              <a:tblGrid>
                <a:gridCol w="1558342">
                  <a:extLst>
                    <a:ext uri="{9D8B030D-6E8A-4147-A177-3AD203B41FA5}">
                      <a16:colId xmlns="" xmlns:a16="http://schemas.microsoft.com/office/drawing/2014/main" val="3905103936"/>
                    </a:ext>
                  </a:extLst>
                </a:gridCol>
                <a:gridCol w="1113100">
                  <a:extLst>
                    <a:ext uri="{9D8B030D-6E8A-4147-A177-3AD203B41FA5}">
                      <a16:colId xmlns="" xmlns:a16="http://schemas.microsoft.com/office/drawing/2014/main" val="2037487604"/>
                    </a:ext>
                  </a:extLst>
                </a:gridCol>
                <a:gridCol w="1409928">
                  <a:extLst>
                    <a:ext uri="{9D8B030D-6E8A-4147-A177-3AD203B41FA5}">
                      <a16:colId xmlns="" xmlns:a16="http://schemas.microsoft.com/office/drawing/2014/main" val="2068733866"/>
                    </a:ext>
                  </a:extLst>
                </a:gridCol>
                <a:gridCol w="5639710">
                  <a:extLst>
                    <a:ext uri="{9D8B030D-6E8A-4147-A177-3AD203B41FA5}">
                      <a16:colId xmlns="" xmlns:a16="http://schemas.microsoft.com/office/drawing/2014/main" val="335079426"/>
                    </a:ext>
                  </a:extLst>
                </a:gridCol>
              </a:tblGrid>
              <a:tr h="495574">
                <a:tc rowSpan="9">
                  <a:txBody>
                    <a:bodyPr/>
                    <a:lstStyle/>
                    <a:p>
                      <a:pPr algn="just">
                        <a:spcAft>
                          <a:spcPts val="0"/>
                        </a:spcAft>
                      </a:pPr>
                      <a:r>
                        <a:rPr lang="en-US" sz="1400" kern="100" dirty="0">
                          <a:solidFill>
                            <a:schemeClr val="tx1"/>
                          </a:solidFill>
                          <a:effectLst/>
                        </a:rPr>
                        <a:t>2 </a:t>
                      </a:r>
                      <a:r>
                        <a:rPr lang="zh-CN" sz="1400" kern="100" dirty="0">
                          <a:solidFill>
                            <a:schemeClr val="tx1"/>
                          </a:solidFill>
                          <a:effectLst/>
                        </a:rPr>
                        <a:t>专业质量保证</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pPr>
                      <a:r>
                        <a:rPr lang="en-US" sz="1400" kern="100" dirty="0">
                          <a:solidFill>
                            <a:schemeClr val="tx1"/>
                          </a:solidFill>
                          <a:effectLst/>
                        </a:rPr>
                        <a:t>2.1</a:t>
                      </a:r>
                      <a:r>
                        <a:rPr lang="zh-CN" sz="1400" kern="100" dirty="0">
                          <a:solidFill>
                            <a:schemeClr val="tx1"/>
                          </a:solidFill>
                          <a:effectLst/>
                        </a:rPr>
                        <a:t>专业建设规划</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b="0" kern="100" dirty="0">
                          <a:solidFill>
                            <a:schemeClr val="tx1"/>
                          </a:solidFill>
                          <a:effectLst/>
                        </a:rPr>
                        <a:t>规划制定与实施</a:t>
                      </a:r>
                      <a:endParaRPr lang="zh-CN" sz="14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专业建设</a:t>
                      </a:r>
                      <a:r>
                        <a:rPr lang="zh-CN" sz="1400" b="1" kern="100" dirty="0">
                          <a:solidFill>
                            <a:schemeClr val="accent1"/>
                          </a:solidFill>
                          <a:effectLst/>
                          <a:latin typeface="+mn-lt"/>
                          <a:ea typeface="+mn-ea"/>
                          <a:cs typeface="+mn-cs"/>
                        </a:rPr>
                        <a:t>规划</a:t>
                      </a:r>
                      <a:r>
                        <a:rPr lang="zh-CN" sz="1400" b="0" kern="100" dirty="0">
                          <a:solidFill>
                            <a:schemeClr val="tx1"/>
                          </a:solidFill>
                          <a:effectLst/>
                          <a:latin typeface="+mn-lt"/>
                          <a:ea typeface="+mn-ea"/>
                          <a:cs typeface="+mn-cs"/>
                        </a:rPr>
                        <a:t>符合学校发展实际；</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专业</a:t>
                      </a:r>
                      <a:r>
                        <a:rPr lang="zh-CN" altLang="en-US" sz="1400" b="1" kern="100" dirty="0">
                          <a:solidFill>
                            <a:schemeClr val="accent1"/>
                          </a:solidFill>
                          <a:effectLst/>
                          <a:latin typeface="+mn-lt"/>
                          <a:ea typeface="+mn-ea"/>
                          <a:cs typeface="+mn-cs"/>
                        </a:rPr>
                        <a:t>结构</a:t>
                      </a:r>
                      <a:r>
                        <a:rPr lang="zh-CN" sz="1400" b="0" kern="100" dirty="0">
                          <a:solidFill>
                            <a:schemeClr val="tx1"/>
                          </a:solidFill>
                          <a:effectLst/>
                          <a:latin typeface="+mn-lt"/>
                          <a:ea typeface="+mn-ea"/>
                          <a:cs typeface="+mn-cs"/>
                        </a:rPr>
                        <a:t>不断优化。</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10922228"/>
                  </a:ext>
                </a:extLst>
              </a:tr>
              <a:tr h="534663">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solidFill>
                            <a:schemeClr val="tx1"/>
                          </a:solidFill>
                          <a:effectLst/>
                        </a:rPr>
                        <a:t>目标与标准</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有明确的专业建设</a:t>
                      </a:r>
                      <a:r>
                        <a:rPr lang="zh-CN" sz="1400" b="1" kern="100" dirty="0">
                          <a:solidFill>
                            <a:schemeClr val="accent1"/>
                          </a:solidFill>
                          <a:effectLst/>
                          <a:latin typeface="+mn-lt"/>
                          <a:ea typeface="+mn-ea"/>
                          <a:cs typeface="+mn-cs"/>
                        </a:rPr>
                        <a:t>目标和标准</a:t>
                      </a:r>
                      <a:r>
                        <a:rPr lang="zh-CN" sz="1400" b="0" kern="100" dirty="0">
                          <a:solidFill>
                            <a:schemeClr val="tx1"/>
                          </a:solidFill>
                          <a:effectLst/>
                          <a:latin typeface="+mn-lt"/>
                          <a:ea typeface="+mn-ea"/>
                          <a:cs typeface="+mn-cs"/>
                        </a:rPr>
                        <a:t>；</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专业</a:t>
                      </a:r>
                      <a:r>
                        <a:rPr lang="zh-CN" sz="1400" b="1" kern="100" dirty="0">
                          <a:solidFill>
                            <a:schemeClr val="accent1"/>
                          </a:solidFill>
                          <a:effectLst/>
                          <a:latin typeface="+mn-lt"/>
                          <a:ea typeface="+mn-ea"/>
                          <a:cs typeface="+mn-cs"/>
                        </a:rPr>
                        <a:t>人才培养方案</a:t>
                      </a:r>
                      <a:r>
                        <a:rPr lang="zh-CN" altLang="zh-CN" sz="1400" b="0" kern="100" dirty="0">
                          <a:solidFill>
                            <a:schemeClr val="tx1"/>
                          </a:solidFill>
                          <a:effectLst/>
                          <a:latin typeface="+mn-lt"/>
                          <a:ea typeface="+mn-ea"/>
                          <a:cs typeface="+mn-cs"/>
                        </a:rPr>
                        <a:t>科学、</a:t>
                      </a:r>
                      <a:r>
                        <a:rPr lang="zh-CN" sz="1400" b="0" kern="100" dirty="0">
                          <a:solidFill>
                            <a:schemeClr val="tx1"/>
                          </a:solidFill>
                          <a:effectLst/>
                          <a:latin typeface="+mn-lt"/>
                          <a:ea typeface="+mn-ea"/>
                          <a:cs typeface="+mn-cs"/>
                        </a:rPr>
                        <a:t>规范并不断优化。</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9358584"/>
                  </a:ext>
                </a:extLst>
              </a:tr>
              <a:tr h="50744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solidFill>
                            <a:schemeClr val="tx1"/>
                          </a:solidFill>
                          <a:effectLst/>
                        </a:rPr>
                        <a:t>条件保障</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新增</a:t>
                      </a:r>
                      <a:r>
                        <a:rPr lang="zh-CN" sz="1400" b="1" kern="100" dirty="0">
                          <a:solidFill>
                            <a:schemeClr val="accent1"/>
                          </a:solidFill>
                          <a:effectLst/>
                          <a:latin typeface="+mn-lt"/>
                          <a:ea typeface="+mn-ea"/>
                          <a:cs typeface="+mn-cs"/>
                        </a:rPr>
                        <a:t>专业设置程序</a:t>
                      </a:r>
                      <a:r>
                        <a:rPr lang="zh-CN" sz="1400" b="0" kern="100" dirty="0">
                          <a:solidFill>
                            <a:schemeClr val="tx1"/>
                          </a:solidFill>
                          <a:effectLst/>
                          <a:latin typeface="+mn-lt"/>
                          <a:ea typeface="+mn-ea"/>
                          <a:cs typeface="+mn-cs"/>
                        </a:rPr>
                        <a:t>规范；</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专业建设条件（经费、师资、实验实训条件）有明确</a:t>
                      </a:r>
                      <a:r>
                        <a:rPr lang="zh-CN" sz="1400" b="1" kern="100" dirty="0">
                          <a:solidFill>
                            <a:schemeClr val="accent1"/>
                          </a:solidFill>
                          <a:effectLst/>
                          <a:latin typeface="+mn-lt"/>
                          <a:ea typeface="+mn-ea"/>
                          <a:cs typeface="+mn-cs"/>
                        </a:rPr>
                        <a:t>保障措施</a:t>
                      </a:r>
                      <a:r>
                        <a:rPr lang="zh-CN" sz="1400" b="0"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76002907"/>
                  </a:ext>
                </a:extLst>
              </a:tr>
              <a:tr h="540680">
                <a:tc vMerge="1">
                  <a:txBody>
                    <a:bodyPr/>
                    <a:lstStyle/>
                    <a:p>
                      <a:endParaRPr lang="zh-CN" altLang="en-US"/>
                    </a:p>
                  </a:txBody>
                  <a:tcPr/>
                </a:tc>
                <a:tc rowSpan="3">
                  <a:txBody>
                    <a:bodyPr/>
                    <a:lstStyle/>
                    <a:p>
                      <a:pPr algn="just">
                        <a:spcAft>
                          <a:spcPts val="0"/>
                        </a:spcAft>
                      </a:pPr>
                      <a:r>
                        <a:rPr lang="en-US" sz="1400" kern="100" dirty="0">
                          <a:solidFill>
                            <a:schemeClr val="tx1"/>
                          </a:solidFill>
                          <a:effectLst/>
                        </a:rPr>
                        <a:t>2.2</a:t>
                      </a:r>
                      <a:r>
                        <a:rPr lang="zh-CN" sz="1400" kern="100" dirty="0">
                          <a:solidFill>
                            <a:schemeClr val="tx1"/>
                          </a:solidFill>
                          <a:effectLst/>
                        </a:rPr>
                        <a:t>专业诊改</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kern="100" dirty="0">
                          <a:solidFill>
                            <a:schemeClr val="tx1"/>
                          </a:solidFill>
                          <a:effectLst/>
                        </a:rPr>
                        <a:t>诊改制度与运行</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学校内部建立</a:t>
                      </a:r>
                      <a:r>
                        <a:rPr lang="zh-CN" sz="1400" b="1" kern="100" dirty="0">
                          <a:solidFill>
                            <a:schemeClr val="accent1"/>
                          </a:solidFill>
                          <a:effectLst/>
                          <a:latin typeface="+mn-lt"/>
                          <a:ea typeface="+mn-ea"/>
                          <a:cs typeface="+mn-cs"/>
                        </a:rPr>
                        <a:t>常态化的专业诊改机制</a:t>
                      </a:r>
                      <a:r>
                        <a:rPr lang="zh-CN" sz="1400" b="0" kern="100" dirty="0">
                          <a:solidFill>
                            <a:schemeClr val="tx1"/>
                          </a:solidFill>
                          <a:effectLst/>
                          <a:latin typeface="+mn-lt"/>
                          <a:ea typeface="+mn-ea"/>
                          <a:cs typeface="+mn-cs"/>
                        </a:rPr>
                        <a:t>；</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0" kern="100" dirty="0">
                          <a:solidFill>
                            <a:schemeClr val="tx1"/>
                          </a:solidFill>
                          <a:effectLst/>
                          <a:latin typeface="+mn-lt"/>
                          <a:ea typeface="+mn-ea"/>
                          <a:cs typeface="+mn-cs"/>
                        </a:rPr>
                        <a:t>形成</a:t>
                      </a:r>
                      <a:r>
                        <a:rPr lang="zh-CN" sz="1400" b="0" kern="100" dirty="0">
                          <a:solidFill>
                            <a:schemeClr val="tx1"/>
                          </a:solidFill>
                          <a:effectLst/>
                          <a:latin typeface="+mn-lt"/>
                          <a:ea typeface="+mn-ea"/>
                          <a:cs typeface="+mn-cs"/>
                        </a:rPr>
                        <a:t>校内专业设置随产业发展</a:t>
                      </a:r>
                      <a:r>
                        <a:rPr lang="zh-CN" sz="1400" b="1" kern="100" dirty="0">
                          <a:solidFill>
                            <a:schemeClr val="accent1"/>
                          </a:solidFill>
                          <a:effectLst/>
                          <a:latin typeface="+mn-lt"/>
                          <a:ea typeface="+mn-ea"/>
                          <a:cs typeface="+mn-cs"/>
                        </a:rPr>
                        <a:t>动态调整</a:t>
                      </a:r>
                      <a:r>
                        <a:rPr lang="zh-CN" sz="1400" b="0"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05035243"/>
                  </a:ext>
                </a:extLst>
              </a:tr>
              <a:tr h="795711">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solidFill>
                            <a:schemeClr val="tx1"/>
                          </a:solidFill>
                          <a:effectLst/>
                        </a:rPr>
                        <a:t>诊改效果</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0" kern="100" dirty="0">
                          <a:solidFill>
                            <a:schemeClr val="tx1"/>
                          </a:solidFill>
                          <a:effectLst/>
                          <a:latin typeface="+mn-lt"/>
                          <a:ea typeface="+mn-ea"/>
                          <a:cs typeface="+mn-cs"/>
                        </a:rPr>
                        <a:t>专业自我</a:t>
                      </a:r>
                      <a:r>
                        <a:rPr lang="zh-CN" sz="1400" b="0" kern="100" dirty="0">
                          <a:solidFill>
                            <a:schemeClr val="tx1"/>
                          </a:solidFill>
                          <a:effectLst/>
                          <a:latin typeface="+mn-lt"/>
                          <a:ea typeface="+mn-ea"/>
                          <a:cs typeface="+mn-cs"/>
                        </a:rPr>
                        <a:t>诊改</a:t>
                      </a:r>
                      <a:r>
                        <a:rPr lang="zh-CN" altLang="en-US" sz="1400" b="0" kern="100" dirty="0">
                          <a:solidFill>
                            <a:schemeClr val="tx1"/>
                          </a:solidFill>
                          <a:effectLst/>
                          <a:latin typeface="+mn-lt"/>
                          <a:ea typeface="+mn-ea"/>
                          <a:cs typeface="+mn-cs"/>
                        </a:rPr>
                        <a:t>形成制度</a:t>
                      </a:r>
                      <a:r>
                        <a:rPr lang="zh-CN" sz="1400" b="0" kern="100" dirty="0">
                          <a:solidFill>
                            <a:schemeClr val="tx1"/>
                          </a:solidFill>
                          <a:effectLst/>
                          <a:latin typeface="+mn-lt"/>
                          <a:ea typeface="+mn-ea"/>
                          <a:cs typeface="+mn-cs"/>
                        </a:rPr>
                        <a:t>，人才培养</a:t>
                      </a:r>
                      <a:r>
                        <a:rPr lang="zh-CN" sz="1400" b="1" kern="100" dirty="0">
                          <a:solidFill>
                            <a:schemeClr val="accent1"/>
                          </a:solidFill>
                          <a:effectLst/>
                          <a:latin typeface="+mn-lt"/>
                          <a:ea typeface="+mn-ea"/>
                          <a:cs typeface="+mn-cs"/>
                        </a:rPr>
                        <a:t>质量</a:t>
                      </a:r>
                      <a:r>
                        <a:rPr lang="zh-CN" sz="1400" b="0" kern="100" dirty="0">
                          <a:solidFill>
                            <a:schemeClr val="tx1"/>
                          </a:solidFill>
                          <a:effectLst/>
                          <a:latin typeface="+mn-lt"/>
                          <a:ea typeface="+mn-ea"/>
                          <a:cs typeface="+mn-cs"/>
                        </a:rPr>
                        <a:t>不断提高；</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1" kern="100" dirty="0">
                          <a:solidFill>
                            <a:schemeClr val="accent1"/>
                          </a:solidFill>
                          <a:effectLst/>
                          <a:latin typeface="+mn-lt"/>
                          <a:ea typeface="+mn-ea"/>
                          <a:cs typeface="+mn-cs"/>
                        </a:rPr>
                        <a:t>校企融合程度、专业服务社会能力</a:t>
                      </a:r>
                      <a:r>
                        <a:rPr lang="zh-CN" sz="1400" b="0" kern="100" dirty="0">
                          <a:solidFill>
                            <a:schemeClr val="tx1"/>
                          </a:solidFill>
                          <a:effectLst/>
                          <a:latin typeface="+mn-lt"/>
                          <a:ea typeface="+mn-ea"/>
                          <a:cs typeface="+mn-cs"/>
                        </a:rPr>
                        <a:t>不断提升；</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品牌（特色</a:t>
                      </a:r>
                      <a:r>
                        <a:rPr lang="en-US" sz="1400" b="0" kern="100" dirty="0">
                          <a:solidFill>
                            <a:schemeClr val="tx1"/>
                          </a:solidFill>
                          <a:effectLst/>
                          <a:latin typeface="+mn-lt"/>
                          <a:ea typeface="+mn-ea"/>
                          <a:cs typeface="+mn-cs"/>
                        </a:rPr>
                        <a:t>/</a:t>
                      </a:r>
                      <a:r>
                        <a:rPr lang="zh-CN" sz="1400" b="0" kern="100" dirty="0">
                          <a:solidFill>
                            <a:schemeClr val="tx1"/>
                          </a:solidFill>
                          <a:effectLst/>
                          <a:latin typeface="+mn-lt"/>
                          <a:ea typeface="+mn-ea"/>
                          <a:cs typeface="+mn-cs"/>
                        </a:rPr>
                        <a:t>重点）专业（群）建设</a:t>
                      </a:r>
                      <a:r>
                        <a:rPr lang="zh-CN" sz="1400" b="1" kern="100" dirty="0">
                          <a:solidFill>
                            <a:schemeClr val="accent1"/>
                          </a:solidFill>
                          <a:effectLst/>
                          <a:latin typeface="+mn-lt"/>
                          <a:ea typeface="+mn-ea"/>
                          <a:cs typeface="+mn-cs"/>
                        </a:rPr>
                        <a:t>成效</a:t>
                      </a:r>
                      <a:r>
                        <a:rPr lang="zh-CN" altLang="en-US" sz="1400" b="0" kern="100" dirty="0">
                          <a:solidFill>
                            <a:schemeClr val="tx1"/>
                          </a:solidFill>
                          <a:effectLst/>
                          <a:latin typeface="+mn-lt"/>
                          <a:ea typeface="+mn-ea"/>
                          <a:cs typeface="+mn-cs"/>
                        </a:rPr>
                        <a:t>显著</a:t>
                      </a:r>
                      <a:r>
                        <a:rPr lang="zh-CN" sz="1400" b="0"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57025911"/>
                  </a:ext>
                </a:extLst>
              </a:tr>
              <a:tr h="679252">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dirty="0">
                          <a:solidFill>
                            <a:schemeClr val="tx1"/>
                          </a:solidFill>
                          <a:effectLst/>
                        </a:rPr>
                        <a:t>外部诊断（评估）结论应用</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积极参加外部专业诊断（或评估、认证）；</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外部诊断（评估）结论得到有效应用</a:t>
                      </a:r>
                      <a:r>
                        <a:rPr lang="zh-CN" altLang="en-US" sz="1400" b="0" kern="100" dirty="0">
                          <a:solidFill>
                            <a:schemeClr val="tx1"/>
                          </a:solidFill>
                          <a:effectLst/>
                          <a:latin typeface="+mn-lt"/>
                          <a:ea typeface="+mn-ea"/>
                          <a:cs typeface="+mn-cs"/>
                        </a:rPr>
                        <a:t>；</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对学校自诊自改起到良好促进作用。</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0528089"/>
                  </a:ext>
                </a:extLst>
              </a:tr>
              <a:tr h="469307">
                <a:tc vMerge="1">
                  <a:txBody>
                    <a:bodyPr/>
                    <a:lstStyle/>
                    <a:p>
                      <a:endParaRPr lang="zh-CN" altLang="en-US"/>
                    </a:p>
                  </a:txBody>
                  <a:tcPr/>
                </a:tc>
                <a:tc rowSpan="3">
                  <a:txBody>
                    <a:bodyPr/>
                    <a:lstStyle/>
                    <a:p>
                      <a:pPr algn="just">
                        <a:spcAft>
                          <a:spcPts val="0"/>
                        </a:spcAft>
                      </a:pPr>
                      <a:r>
                        <a:rPr lang="en-US" sz="1400" kern="100" dirty="0">
                          <a:solidFill>
                            <a:srgbClr val="FF0000"/>
                          </a:solidFill>
                          <a:effectLst/>
                        </a:rPr>
                        <a:t>2.3</a:t>
                      </a:r>
                      <a:r>
                        <a:rPr lang="zh-CN" sz="1400" kern="100" dirty="0">
                          <a:solidFill>
                            <a:srgbClr val="FF0000"/>
                          </a:solidFill>
                          <a:effectLst/>
                        </a:rPr>
                        <a:t>课程质量保证</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kern="100" dirty="0">
                          <a:solidFill>
                            <a:srgbClr val="FF0000"/>
                          </a:solidFill>
                          <a:effectLst/>
                        </a:rPr>
                        <a:t>课程建设规划</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课程建设</a:t>
                      </a:r>
                      <a:r>
                        <a:rPr lang="zh-CN" sz="1400" b="1" kern="100" dirty="0">
                          <a:solidFill>
                            <a:schemeClr val="accent1"/>
                          </a:solidFill>
                          <a:effectLst/>
                          <a:latin typeface="+mn-lt"/>
                          <a:ea typeface="+mn-ea"/>
                          <a:cs typeface="+mn-cs"/>
                        </a:rPr>
                        <a:t>规划</a:t>
                      </a:r>
                      <a:r>
                        <a:rPr lang="zh-CN" sz="1400" b="0" kern="100" dirty="0">
                          <a:solidFill>
                            <a:schemeClr val="tx1"/>
                          </a:solidFill>
                          <a:effectLst/>
                          <a:latin typeface="+mn-lt"/>
                          <a:ea typeface="+mn-ea"/>
                          <a:cs typeface="+mn-cs"/>
                        </a:rPr>
                        <a:t>科学合理；</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zh-CN" sz="1400" b="0" kern="100" dirty="0">
                          <a:solidFill>
                            <a:schemeClr val="tx1"/>
                          </a:solidFill>
                          <a:effectLst/>
                          <a:latin typeface="+mn-lt"/>
                          <a:ea typeface="+mn-ea"/>
                          <a:cs typeface="+mn-cs"/>
                        </a:rPr>
                        <a:t>课程建设规划</a:t>
                      </a:r>
                      <a:r>
                        <a:rPr lang="zh-CN" altLang="en-US" sz="1400" b="0" kern="100" dirty="0">
                          <a:solidFill>
                            <a:schemeClr val="tx1"/>
                          </a:solidFill>
                          <a:effectLst/>
                          <a:latin typeface="+mn-lt"/>
                          <a:ea typeface="+mn-ea"/>
                          <a:cs typeface="+mn-cs"/>
                        </a:rPr>
                        <a:t>严格执行</a:t>
                      </a:r>
                      <a:r>
                        <a:rPr lang="zh-CN" sz="1400" b="0"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10434440"/>
                  </a:ext>
                </a:extLst>
              </a:tr>
              <a:tr h="670438">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dirty="0">
                          <a:solidFill>
                            <a:srgbClr val="FF0000"/>
                          </a:solidFill>
                          <a:effectLst/>
                        </a:rPr>
                        <a:t>目标与标准</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0" kern="100" dirty="0">
                          <a:solidFill>
                            <a:schemeClr val="tx1"/>
                          </a:solidFill>
                          <a:effectLst/>
                          <a:latin typeface="+mn-lt"/>
                          <a:ea typeface="+mn-ea"/>
                          <a:cs typeface="+mn-cs"/>
                        </a:rPr>
                        <a:t>有</a:t>
                      </a:r>
                      <a:r>
                        <a:rPr lang="zh-CN" sz="1400" b="0" kern="100" dirty="0">
                          <a:solidFill>
                            <a:schemeClr val="tx1"/>
                          </a:solidFill>
                          <a:effectLst/>
                          <a:latin typeface="+mn-lt"/>
                          <a:ea typeface="+mn-ea"/>
                          <a:cs typeface="+mn-cs"/>
                        </a:rPr>
                        <a:t>课程建设</a:t>
                      </a:r>
                      <a:r>
                        <a:rPr lang="zh-CN" sz="1400" b="1" kern="100" dirty="0">
                          <a:solidFill>
                            <a:schemeClr val="accent1"/>
                          </a:solidFill>
                          <a:effectLst/>
                          <a:latin typeface="+mn-lt"/>
                          <a:ea typeface="+mn-ea"/>
                          <a:cs typeface="+mn-cs"/>
                        </a:rPr>
                        <a:t>目标</a:t>
                      </a:r>
                      <a:r>
                        <a:rPr lang="zh-CN" sz="1400" b="0" kern="100" dirty="0">
                          <a:solidFill>
                            <a:schemeClr val="tx1"/>
                          </a:solidFill>
                          <a:effectLst/>
                          <a:latin typeface="+mn-lt"/>
                          <a:ea typeface="+mn-ea"/>
                          <a:cs typeface="+mn-cs"/>
                        </a:rPr>
                        <a:t>；</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课程</a:t>
                      </a:r>
                      <a:r>
                        <a:rPr lang="zh-CN" sz="1400" b="1" kern="100" dirty="0">
                          <a:solidFill>
                            <a:schemeClr val="accent1"/>
                          </a:solidFill>
                          <a:effectLst/>
                          <a:latin typeface="+mn-lt"/>
                          <a:ea typeface="+mn-ea"/>
                          <a:cs typeface="+mn-cs"/>
                        </a:rPr>
                        <a:t>标准</a:t>
                      </a:r>
                      <a:r>
                        <a:rPr lang="zh-CN" altLang="en-US" sz="1400" b="0" kern="100" dirty="0">
                          <a:solidFill>
                            <a:schemeClr val="tx1"/>
                          </a:solidFill>
                          <a:effectLst/>
                          <a:latin typeface="+mn-lt"/>
                          <a:ea typeface="+mn-ea"/>
                          <a:cs typeface="+mn-cs"/>
                        </a:rPr>
                        <a:t>、</a:t>
                      </a:r>
                      <a:r>
                        <a:rPr lang="zh-CN" sz="1400" b="0" kern="100" dirty="0">
                          <a:solidFill>
                            <a:schemeClr val="tx1"/>
                          </a:solidFill>
                          <a:effectLst/>
                          <a:latin typeface="+mn-lt"/>
                          <a:ea typeface="+mn-ea"/>
                          <a:cs typeface="+mn-cs"/>
                        </a:rPr>
                        <a:t>规范性</a:t>
                      </a:r>
                      <a:r>
                        <a:rPr lang="zh-CN" altLang="en-US" sz="1400" b="0" kern="100" dirty="0">
                          <a:solidFill>
                            <a:schemeClr val="tx1"/>
                          </a:solidFill>
                          <a:effectLst/>
                          <a:latin typeface="+mn-lt"/>
                          <a:ea typeface="+mn-ea"/>
                          <a:cs typeface="+mn-cs"/>
                        </a:rPr>
                        <a:t>；</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altLang="en-US" sz="1400" b="0" kern="100" dirty="0">
                          <a:solidFill>
                            <a:schemeClr val="tx1"/>
                          </a:solidFill>
                          <a:effectLst/>
                          <a:latin typeface="+mn-lt"/>
                          <a:ea typeface="+mn-ea"/>
                          <a:cs typeface="+mn-cs"/>
                        </a:rPr>
                        <a:t>课程目标、标准有落实保证</a:t>
                      </a:r>
                      <a:r>
                        <a:rPr lang="zh-CN" altLang="en-US" sz="1400" b="1" kern="100" dirty="0">
                          <a:solidFill>
                            <a:schemeClr val="accent1"/>
                          </a:solidFill>
                          <a:effectLst/>
                          <a:latin typeface="+mn-lt"/>
                          <a:ea typeface="+mn-ea"/>
                          <a:cs typeface="+mn-cs"/>
                        </a:rPr>
                        <a:t>措施</a:t>
                      </a:r>
                      <a:r>
                        <a:rPr lang="zh-CN" sz="1400" b="0" kern="100" dirty="0">
                          <a:solidFill>
                            <a:schemeClr val="tx1"/>
                          </a:solidFill>
                          <a:effectLst/>
                          <a:latin typeface="+mn-lt"/>
                          <a:ea typeface="+mn-ea"/>
                          <a:cs typeface="+mn-cs"/>
                        </a:rPr>
                        <a:t>。</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7405463"/>
                  </a:ext>
                </a:extLst>
              </a:tr>
              <a:tr h="85155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b="0" kern="100" dirty="0">
                          <a:solidFill>
                            <a:srgbClr val="FF0000"/>
                          </a:solidFill>
                          <a:effectLst/>
                        </a:rPr>
                        <a:t>诊改制度实施与效果</a:t>
                      </a:r>
                      <a:endParaRPr lang="zh-CN" sz="1400" b="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开展</a:t>
                      </a:r>
                      <a:r>
                        <a:rPr lang="zh-CN" altLang="zh-CN" sz="1400" b="0" kern="100" dirty="0">
                          <a:solidFill>
                            <a:schemeClr val="tx1"/>
                          </a:solidFill>
                          <a:effectLst/>
                          <a:latin typeface="+mn-lt"/>
                          <a:ea typeface="+mn-ea"/>
                          <a:cs typeface="+mn-cs"/>
                        </a:rPr>
                        <a:t>校内</a:t>
                      </a:r>
                      <a:r>
                        <a:rPr lang="zh-CN" sz="1400" b="0" kern="100" dirty="0">
                          <a:solidFill>
                            <a:schemeClr val="tx1"/>
                          </a:solidFill>
                          <a:effectLst/>
                          <a:latin typeface="+mn-lt"/>
                          <a:ea typeface="+mn-ea"/>
                          <a:cs typeface="+mn-cs"/>
                        </a:rPr>
                        <a:t>课程建设水平和教学质量</a:t>
                      </a:r>
                      <a:r>
                        <a:rPr lang="zh-CN" sz="1400" b="1" kern="100" dirty="0">
                          <a:solidFill>
                            <a:schemeClr val="accent1"/>
                          </a:solidFill>
                          <a:effectLst/>
                          <a:latin typeface="+mn-lt"/>
                          <a:ea typeface="+mn-ea"/>
                          <a:cs typeface="+mn-cs"/>
                        </a:rPr>
                        <a:t>诊改</a:t>
                      </a:r>
                      <a:r>
                        <a:rPr lang="zh-CN" altLang="en-US" sz="1400" b="0" kern="100" dirty="0">
                          <a:solidFill>
                            <a:schemeClr val="tx1"/>
                          </a:solidFill>
                          <a:effectLst/>
                          <a:latin typeface="+mn-lt"/>
                          <a:ea typeface="+mn-ea"/>
                          <a:cs typeface="+mn-cs"/>
                        </a:rPr>
                        <a:t>；</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形成常态化的课程质量保证机制；</a:t>
                      </a:r>
                      <a:endParaRPr lang="en-US" altLang="zh-CN" sz="1400" b="0" kern="100" dirty="0">
                        <a:solidFill>
                          <a:schemeClr val="tx1"/>
                        </a:solidFill>
                        <a:effectLst/>
                        <a:latin typeface="+mn-lt"/>
                        <a:ea typeface="+mn-ea"/>
                        <a:cs typeface="+mn-cs"/>
                      </a:endParaRPr>
                    </a:p>
                    <a:p>
                      <a:pPr marL="171450" indent="-171450" algn="just" defTabSz="914400" rtl="0" eaLnBrk="1" latinLnBrk="0" hangingPunct="1">
                        <a:spcAft>
                          <a:spcPts val="0"/>
                        </a:spcAft>
                        <a:buClr>
                          <a:srgbClr val="FF0000"/>
                        </a:buClr>
                        <a:buFont typeface="Wingdings" panose="05000000000000000000" pitchFamily="2" charset="2"/>
                        <a:buChar char="Ø"/>
                      </a:pPr>
                      <a:r>
                        <a:rPr lang="zh-CN" sz="1400" b="0" kern="100" dirty="0">
                          <a:solidFill>
                            <a:schemeClr val="tx1"/>
                          </a:solidFill>
                          <a:effectLst/>
                          <a:latin typeface="+mn-lt"/>
                          <a:ea typeface="+mn-ea"/>
                          <a:cs typeface="+mn-cs"/>
                        </a:rPr>
                        <a:t>对提高课程建设水平和教学质量产生明显推进作用。</a:t>
                      </a:r>
                    </a:p>
                  </a:txBody>
                  <a:tcPr marL="62244" marR="62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63023862"/>
                  </a:ext>
                </a:extLst>
              </a:tr>
            </a:tbl>
          </a:graphicData>
        </a:graphic>
      </p:graphicFrame>
      <p:sp>
        <p:nvSpPr>
          <p:cNvPr id="3" name="标题 8"/>
          <p:cNvSpPr>
            <a:spLocks noGrp="1"/>
          </p:cNvSpPr>
          <p:nvPr>
            <p:ph type="title"/>
          </p:nvPr>
        </p:nvSpPr>
        <p:spPr>
          <a:xfrm>
            <a:off x="1126654" y="334083"/>
            <a:ext cx="5432898" cy="507835"/>
          </a:xfrm>
        </p:spPr>
        <p:txBody>
          <a:bodyPr/>
          <a:lstStyle/>
          <a:p>
            <a:pPr algn="l"/>
            <a:r>
              <a:rPr lang="en-US" altLang="zh-CN" dirty="0" smtClean="0"/>
              <a:t>2.5</a:t>
            </a:r>
            <a:r>
              <a:rPr lang="zh-CN" altLang="en-US" dirty="0" smtClean="0"/>
              <a:t>专业层面：大循环</a:t>
            </a:r>
            <a:r>
              <a:rPr lang="en-US" altLang="zh-CN" dirty="0"/>
              <a:t>+</a:t>
            </a:r>
            <a:r>
              <a:rPr lang="zh-CN" altLang="en-US" dirty="0"/>
              <a:t>若干小循环</a:t>
            </a:r>
          </a:p>
        </p:txBody>
      </p:sp>
    </p:spTree>
    <p:extLst>
      <p:ext uri="{BB962C8B-B14F-4D97-AF65-F5344CB8AC3E}">
        <p14:creationId xmlns:p14="http://schemas.microsoft.com/office/powerpoint/2010/main" val="2810471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2710830" y="333450"/>
            <a:ext cx="7365504" cy="158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40" tIns="45722" rIns="91440" bIns="45722">
            <a:normAutofit fontScale="97500"/>
          </a:bodyPr>
          <a:lstStyle>
            <a:lvl1pPr algn="ctr" rtl="0" fontAlgn="base">
              <a:spcBef>
                <a:spcPct val="0"/>
              </a:spcBef>
              <a:spcAft>
                <a:spcPct val="0"/>
              </a:spcAft>
              <a:defRPr lang="zh-CN" altLang="en-US" sz="27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9585" algn="ctr" rtl="0" fontAlgn="base">
              <a:spcBef>
                <a:spcPct val="0"/>
              </a:spcBef>
              <a:spcAft>
                <a:spcPct val="0"/>
              </a:spcAft>
              <a:defRPr sz="5900">
                <a:solidFill>
                  <a:schemeClr val="tx1"/>
                </a:solidFill>
                <a:latin typeface="Calibri" pitchFamily="34" charset="0"/>
                <a:ea typeface="宋体" charset="-122"/>
              </a:defRPr>
            </a:lvl6pPr>
            <a:lvl7pPr marL="1219170" algn="ctr" rtl="0" fontAlgn="base">
              <a:spcBef>
                <a:spcPct val="0"/>
              </a:spcBef>
              <a:spcAft>
                <a:spcPct val="0"/>
              </a:spcAft>
              <a:defRPr sz="5900">
                <a:solidFill>
                  <a:schemeClr val="tx1"/>
                </a:solidFill>
                <a:latin typeface="Calibri" pitchFamily="34" charset="0"/>
                <a:ea typeface="宋体" charset="-122"/>
              </a:defRPr>
            </a:lvl7pPr>
            <a:lvl8pPr marL="1828754" algn="ctr" rtl="0" fontAlgn="base">
              <a:spcBef>
                <a:spcPct val="0"/>
              </a:spcBef>
              <a:spcAft>
                <a:spcPct val="0"/>
              </a:spcAft>
              <a:defRPr sz="5900">
                <a:solidFill>
                  <a:schemeClr val="tx1"/>
                </a:solidFill>
                <a:latin typeface="Calibri" pitchFamily="34" charset="0"/>
                <a:ea typeface="宋体" charset="-122"/>
              </a:defRPr>
            </a:lvl8pPr>
            <a:lvl9pPr marL="2438339" algn="ctr" rtl="0" fontAlgn="base">
              <a:spcBef>
                <a:spcPct val="0"/>
              </a:spcBef>
              <a:spcAft>
                <a:spcPct val="0"/>
              </a:spcAft>
              <a:defRPr sz="5900">
                <a:solidFill>
                  <a:schemeClr val="tx1"/>
                </a:solidFill>
                <a:latin typeface="Calibri" pitchFamily="34" charset="0"/>
                <a:ea typeface="宋体" charset="-122"/>
              </a:defRPr>
            </a:lvl9pPr>
          </a:lstStyle>
          <a:p>
            <a:r>
              <a:rPr lang="zh-CN" altLang="en-US" sz="2800" b="1" dirty="0" smtClean="0">
                <a:solidFill>
                  <a:srgbClr val="C00000"/>
                </a:solidFill>
              </a:rPr>
              <a:t>行动计划有</a:t>
            </a:r>
            <a:r>
              <a:rPr lang="en-US" altLang="zh-CN" sz="2800" b="1" dirty="0" smtClean="0">
                <a:solidFill>
                  <a:schemeClr val="accent1"/>
                </a:solidFill>
              </a:rPr>
              <a:t>84</a:t>
            </a:r>
            <a:r>
              <a:rPr lang="zh-CN" altLang="en-US" sz="2800" b="1" dirty="0" smtClean="0">
                <a:solidFill>
                  <a:schemeClr val="accent1"/>
                </a:solidFill>
              </a:rPr>
              <a:t>处</a:t>
            </a:r>
            <a:r>
              <a:rPr lang="zh-CN" altLang="en-US" sz="2800" b="1" dirty="0" smtClean="0">
                <a:solidFill>
                  <a:srgbClr val="C00000"/>
                </a:solidFill>
              </a:rPr>
              <a:t>提到“专业”这个词 </a:t>
            </a:r>
            <a:endParaRPr lang="en-US" altLang="zh-CN" sz="2800" b="1" dirty="0" smtClean="0">
              <a:solidFill>
                <a:srgbClr val="C00000"/>
              </a:solidFill>
            </a:endParaRPr>
          </a:p>
          <a:p>
            <a:r>
              <a:rPr lang="en-US" altLang="zh-CN" sz="2800" b="1" dirty="0">
                <a:solidFill>
                  <a:schemeClr val="accent1"/>
                </a:solidFill>
              </a:rPr>
              <a:t>65</a:t>
            </a:r>
            <a:r>
              <a:rPr lang="zh-CN" altLang="en-US" sz="2800" b="1" dirty="0">
                <a:solidFill>
                  <a:schemeClr val="accent1"/>
                </a:solidFill>
              </a:rPr>
              <a:t>项</a:t>
            </a:r>
            <a:r>
              <a:rPr lang="zh-CN" altLang="en-US" sz="2800" b="1" dirty="0" smtClean="0">
                <a:solidFill>
                  <a:srgbClr val="C00000"/>
                </a:solidFill>
              </a:rPr>
              <a:t>任务中有</a:t>
            </a:r>
            <a:r>
              <a:rPr lang="en-US" altLang="zh-CN" sz="2800" b="1" dirty="0">
                <a:solidFill>
                  <a:schemeClr val="accent1"/>
                </a:solidFill>
              </a:rPr>
              <a:t>14</a:t>
            </a:r>
            <a:r>
              <a:rPr lang="zh-CN" altLang="en-US" sz="2800" b="1" dirty="0">
                <a:solidFill>
                  <a:schemeClr val="accent1"/>
                </a:solidFill>
              </a:rPr>
              <a:t>项</a:t>
            </a:r>
            <a:r>
              <a:rPr lang="zh-CN" altLang="en-US" sz="2800" b="1" dirty="0" smtClean="0">
                <a:solidFill>
                  <a:srgbClr val="C00000"/>
                </a:solidFill>
              </a:rPr>
              <a:t>任务涉及“专业”</a:t>
            </a:r>
            <a:endParaRPr lang="en-US" altLang="zh-CN" sz="2800" b="1" dirty="0" smtClean="0">
              <a:solidFill>
                <a:srgbClr val="C00000"/>
              </a:solidFill>
            </a:endParaRPr>
          </a:p>
          <a:p>
            <a:r>
              <a:rPr lang="en-US" altLang="zh-CN" sz="2800" b="1" dirty="0">
                <a:solidFill>
                  <a:schemeClr val="accent1"/>
                </a:solidFill>
              </a:rPr>
              <a:t>22</a:t>
            </a:r>
            <a:r>
              <a:rPr lang="zh-CN" altLang="en-US" sz="2800" b="1" dirty="0">
                <a:solidFill>
                  <a:schemeClr val="accent1"/>
                </a:solidFill>
              </a:rPr>
              <a:t>个</a:t>
            </a:r>
            <a:r>
              <a:rPr lang="zh-CN" altLang="en-US" sz="2800" b="1" dirty="0" smtClean="0">
                <a:solidFill>
                  <a:srgbClr val="C00000"/>
                </a:solidFill>
              </a:rPr>
              <a:t>项目中有</a:t>
            </a:r>
            <a:r>
              <a:rPr lang="en-US" altLang="zh-CN" sz="2800" b="1" dirty="0">
                <a:solidFill>
                  <a:schemeClr val="accent1"/>
                </a:solidFill>
              </a:rPr>
              <a:t>6</a:t>
            </a:r>
            <a:r>
              <a:rPr lang="zh-CN" altLang="en-US" sz="2800" b="1" dirty="0">
                <a:solidFill>
                  <a:schemeClr val="accent1"/>
                </a:solidFill>
              </a:rPr>
              <a:t>个</a:t>
            </a:r>
            <a:r>
              <a:rPr lang="zh-CN" altLang="en-US" sz="2800" b="1" dirty="0" smtClean="0">
                <a:solidFill>
                  <a:srgbClr val="C00000"/>
                </a:solidFill>
              </a:rPr>
              <a:t>项目涉及“专业”</a:t>
            </a:r>
            <a:endParaRPr lang="zh-CN" altLang="en-US" sz="2800" dirty="0">
              <a:solidFill>
                <a:srgbClr val="C00000"/>
              </a:solidFill>
            </a:endParaRPr>
          </a:p>
        </p:txBody>
      </p:sp>
      <p:sp>
        <p:nvSpPr>
          <p:cNvPr id="6" name="内容占位符 2"/>
          <p:cNvSpPr txBox="1">
            <a:spLocks/>
          </p:cNvSpPr>
          <p:nvPr/>
        </p:nvSpPr>
        <p:spPr>
          <a:xfrm>
            <a:off x="478582" y="1845618"/>
            <a:ext cx="10945216" cy="5472608"/>
          </a:xfrm>
          <a:prstGeom prst="rect">
            <a:avLst/>
          </a:prstGeom>
        </p:spPr>
        <p:txBody>
          <a:bodyPr/>
          <a:lstStyle>
            <a:lvl1pPr marL="457189" indent="-457189"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lvl="1">
              <a:lnSpc>
                <a:spcPts val="3000"/>
              </a:lnSpc>
            </a:pPr>
            <a:r>
              <a:rPr lang="zh-CN" altLang="zh-CN" sz="1600" dirty="0" smtClean="0">
                <a:latin typeface="+mn-ea"/>
                <a:ea typeface="+mn-ea"/>
              </a:rPr>
              <a:t>专业是人才培养的基本单位，是改善人才培养结构、提高教育质量的基石。因此，专业建设是内涵建设的龙头。</a:t>
            </a:r>
          </a:p>
          <a:p>
            <a:pPr lvl="1">
              <a:lnSpc>
                <a:spcPts val="3000"/>
              </a:lnSpc>
            </a:pPr>
            <a:r>
              <a:rPr lang="zh-CN" altLang="zh-CN" sz="1600" dirty="0" smtClean="0">
                <a:latin typeface="+mn-ea"/>
                <a:ea typeface="+mn-ea"/>
              </a:rPr>
              <a:t>（主要任务与举措第一条：集中力量办好当地需要的特色优势专业（群））（基本原则：职业院校骨干专业特色发展</a:t>
            </a:r>
            <a:r>
              <a:rPr lang="en-US" altLang="zh-CN" sz="1600" dirty="0" smtClean="0">
                <a:latin typeface="+mn-ea"/>
                <a:ea typeface="+mn-ea"/>
              </a:rPr>
              <a:t>——</a:t>
            </a:r>
            <a:r>
              <a:rPr lang="zh-CN" altLang="zh-CN" sz="1600" dirty="0" smtClean="0">
                <a:latin typeface="+mn-ea"/>
                <a:ea typeface="+mn-ea"/>
              </a:rPr>
              <a:t>紧贴产业发展、校企深度合作、社会认可度高；以提高治理为核心，深化专业内涵建设，推进课程体系、教学模式改革）</a:t>
            </a:r>
            <a:r>
              <a:rPr lang="zh-CN" altLang="zh-CN" sz="1600" b="1" dirty="0" smtClean="0">
                <a:latin typeface="+mn-ea"/>
                <a:ea typeface="+mn-ea"/>
              </a:rPr>
              <a:t>第三部分</a:t>
            </a:r>
            <a:r>
              <a:rPr lang="en-US" altLang="zh-CN" sz="1600" b="1" dirty="0" smtClean="0">
                <a:latin typeface="+mn-ea"/>
                <a:ea typeface="+mn-ea"/>
              </a:rPr>
              <a:t>“</a:t>
            </a:r>
            <a:r>
              <a:rPr lang="zh-CN" altLang="zh-CN" sz="1600" b="1" dirty="0" smtClean="0">
                <a:latin typeface="+mn-ea"/>
                <a:ea typeface="+mn-ea"/>
              </a:rPr>
              <a:t>加强技术技能积累</a:t>
            </a:r>
            <a:r>
              <a:rPr lang="en-US" altLang="zh-CN" sz="1600" b="1" dirty="0" smtClean="0">
                <a:latin typeface="+mn-ea"/>
                <a:ea typeface="+mn-ea"/>
              </a:rPr>
              <a:t>”</a:t>
            </a:r>
            <a:r>
              <a:rPr lang="zh-CN" altLang="zh-CN" sz="1600" b="1" dirty="0" smtClean="0">
                <a:latin typeface="+mn-ea"/>
                <a:ea typeface="+mn-ea"/>
              </a:rPr>
              <a:t>都是为专业建设服务的。</a:t>
            </a:r>
            <a:endParaRPr lang="zh-CN" altLang="zh-CN" sz="1600" dirty="0" smtClean="0">
              <a:latin typeface="+mn-ea"/>
              <a:ea typeface="+mn-ea"/>
            </a:endParaRPr>
          </a:p>
          <a:p>
            <a:pPr lvl="1">
              <a:lnSpc>
                <a:spcPts val="3000"/>
              </a:lnSpc>
            </a:pPr>
            <a:r>
              <a:rPr lang="zh-CN" altLang="zh-CN" sz="1600" b="1" dirty="0" smtClean="0">
                <a:latin typeface="+mn-ea"/>
                <a:ea typeface="+mn-ea"/>
              </a:rPr>
              <a:t>全国都在关注江苏的品牌专业建设。标杆？一流人才、一流平台、一流成果</a:t>
            </a:r>
            <a:endParaRPr lang="zh-CN" altLang="zh-CN" sz="1600" dirty="0" smtClean="0">
              <a:latin typeface="+mn-ea"/>
              <a:ea typeface="+mn-ea"/>
            </a:endParaRPr>
          </a:p>
          <a:p>
            <a:pPr lvl="1">
              <a:lnSpc>
                <a:spcPts val="3000"/>
              </a:lnSpc>
            </a:pPr>
            <a:r>
              <a:rPr lang="zh-CN" altLang="zh-CN" sz="1600" b="1" dirty="0" smtClean="0">
                <a:latin typeface="+mn-ea"/>
                <a:ea typeface="+mn-ea"/>
              </a:rPr>
              <a:t>专业承载量、专业体检、专业瘦身。</a:t>
            </a:r>
            <a:endParaRPr lang="zh-CN" altLang="zh-CN" sz="1600" dirty="0" smtClean="0">
              <a:latin typeface="+mn-ea"/>
              <a:ea typeface="+mn-ea"/>
            </a:endParaRPr>
          </a:p>
          <a:p>
            <a:pPr lvl="1">
              <a:lnSpc>
                <a:spcPts val="3000"/>
              </a:lnSpc>
            </a:pPr>
            <a:r>
              <a:rPr lang="zh-CN" altLang="zh-CN" sz="1600" b="1" dirty="0" smtClean="0">
                <a:solidFill>
                  <a:srgbClr val="C00000"/>
                </a:solidFill>
                <a:latin typeface="+mn-ea"/>
                <a:ea typeface="+mn-ea"/>
              </a:rPr>
              <a:t>以学生为中心的专业建设。</a:t>
            </a:r>
          </a:p>
          <a:p>
            <a:pPr lvl="1">
              <a:lnSpc>
                <a:spcPts val="3000"/>
              </a:lnSpc>
            </a:pPr>
            <a:r>
              <a:rPr lang="zh-CN" altLang="zh-CN" sz="1600" b="1" dirty="0" smtClean="0">
                <a:solidFill>
                  <a:srgbClr val="C00000"/>
                </a:solidFill>
                <a:latin typeface="+mn-ea"/>
                <a:ea typeface="+mn-ea"/>
              </a:rPr>
              <a:t>以需求为导向的专业设置。满足国家战略与学生需求。专业服务产业发展能力，学生未来的市场竞争力。</a:t>
            </a:r>
          </a:p>
          <a:p>
            <a:pPr lvl="2">
              <a:lnSpc>
                <a:spcPts val="3000"/>
              </a:lnSpc>
            </a:pPr>
            <a:r>
              <a:rPr lang="zh-CN" altLang="zh-CN" sz="1400" b="1" dirty="0" smtClean="0">
                <a:latin typeface="+mn-ea"/>
                <a:ea typeface="+mn-ea"/>
              </a:rPr>
              <a:t>根据岗位（群）设置专业；</a:t>
            </a:r>
            <a:endParaRPr lang="zh-CN" altLang="zh-CN" sz="1400" dirty="0" smtClean="0">
              <a:latin typeface="+mn-ea"/>
              <a:ea typeface="+mn-ea"/>
            </a:endParaRPr>
          </a:p>
          <a:p>
            <a:pPr lvl="2">
              <a:lnSpc>
                <a:spcPts val="3000"/>
              </a:lnSpc>
            </a:pPr>
            <a:r>
              <a:rPr lang="zh-CN" altLang="zh-CN" sz="1400" b="1" dirty="0" smtClean="0">
                <a:latin typeface="+mn-ea"/>
                <a:ea typeface="+mn-ea"/>
              </a:rPr>
              <a:t>根据学科（跨学科）设置专业？设置跨学科专业是美国高校专业的大趋势。美国有</a:t>
            </a:r>
            <a:r>
              <a:rPr lang="en-US" altLang="zh-CN" sz="1400" b="1" dirty="0" smtClean="0">
                <a:latin typeface="+mn-ea"/>
                <a:ea typeface="+mn-ea"/>
              </a:rPr>
              <a:t>30%</a:t>
            </a:r>
            <a:r>
              <a:rPr lang="zh-CN" altLang="zh-CN" sz="1400" b="1" dirty="0" smtClean="0">
                <a:latin typeface="+mn-ea"/>
                <a:ea typeface="+mn-ea"/>
              </a:rPr>
              <a:t>的专业是跨学科专业，有</a:t>
            </a:r>
            <a:r>
              <a:rPr lang="en-US" altLang="zh-CN" sz="1400" b="1" dirty="0" smtClean="0">
                <a:latin typeface="+mn-ea"/>
                <a:ea typeface="+mn-ea"/>
              </a:rPr>
              <a:t>1/4</a:t>
            </a:r>
            <a:r>
              <a:rPr lang="zh-CN" altLang="zh-CN" sz="1400" b="1" dirty="0" smtClean="0">
                <a:latin typeface="+mn-ea"/>
                <a:ea typeface="+mn-ea"/>
              </a:rPr>
              <a:t>学生选修跨学科专业。</a:t>
            </a:r>
            <a:endParaRPr lang="zh-CN" altLang="zh-CN" sz="1400" dirty="0">
              <a:latin typeface="+mn-ea"/>
              <a:ea typeface="+mn-ea"/>
            </a:endParaRPr>
          </a:p>
        </p:txBody>
      </p:sp>
    </p:spTree>
    <p:extLst>
      <p:ext uri="{BB962C8B-B14F-4D97-AF65-F5344CB8AC3E}">
        <p14:creationId xmlns:p14="http://schemas.microsoft.com/office/powerpoint/2010/main" val="4254810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extLst>
              <p:ext uri="{D42A27DB-BD31-4B8C-83A1-F6EECF244321}">
                <p14:modId xmlns:p14="http://schemas.microsoft.com/office/powerpoint/2010/main" val="2489896102"/>
              </p:ext>
            </p:extLst>
          </p:nvPr>
        </p:nvGraphicFramePr>
        <p:xfrm>
          <a:off x="1126654" y="981522"/>
          <a:ext cx="9289032" cy="5472608"/>
        </p:xfrm>
        <a:graphic>
          <a:graphicData uri="http://schemas.openxmlformats.org/drawingml/2006/table">
            <a:tbl>
              <a:tblPr firstRow="1" firstCol="1" lastRow="1" lastCol="1" bandRow="1" bandCol="1">
                <a:tableStyleId>{5C22544A-7EE6-4342-B048-85BDC9FD1C3A}</a:tableStyleId>
              </a:tblPr>
              <a:tblGrid>
                <a:gridCol w="1669123">
                  <a:extLst>
                    <a:ext uri="{9D8B030D-6E8A-4147-A177-3AD203B41FA5}">
                      <a16:colId xmlns="" xmlns:a16="http://schemas.microsoft.com/office/drawing/2014/main" val="1443013594"/>
                    </a:ext>
                  </a:extLst>
                </a:gridCol>
                <a:gridCol w="1523982">
                  <a:extLst>
                    <a:ext uri="{9D8B030D-6E8A-4147-A177-3AD203B41FA5}">
                      <a16:colId xmlns="" xmlns:a16="http://schemas.microsoft.com/office/drawing/2014/main" val="3889929453"/>
                    </a:ext>
                  </a:extLst>
                </a:gridCol>
                <a:gridCol w="1161129">
                  <a:extLst>
                    <a:ext uri="{9D8B030D-6E8A-4147-A177-3AD203B41FA5}">
                      <a16:colId xmlns="" xmlns:a16="http://schemas.microsoft.com/office/drawing/2014/main" val="3096501456"/>
                    </a:ext>
                  </a:extLst>
                </a:gridCol>
                <a:gridCol w="4934798">
                  <a:extLst>
                    <a:ext uri="{9D8B030D-6E8A-4147-A177-3AD203B41FA5}">
                      <a16:colId xmlns="" xmlns:a16="http://schemas.microsoft.com/office/drawing/2014/main" val="2481461692"/>
                    </a:ext>
                  </a:extLst>
                </a:gridCol>
              </a:tblGrid>
              <a:tr h="1410224">
                <a:tc rowSpan="4">
                  <a:txBody>
                    <a:bodyPr/>
                    <a:lstStyle/>
                    <a:p>
                      <a:pPr algn="ctr">
                        <a:spcAft>
                          <a:spcPts val="0"/>
                        </a:spcAft>
                      </a:pPr>
                      <a:r>
                        <a:rPr lang="en-US" sz="1600" b="0" kern="100" dirty="0">
                          <a:solidFill>
                            <a:schemeClr val="tx1"/>
                          </a:solidFill>
                          <a:effectLst/>
                          <a:latin typeface="+mn-ea"/>
                          <a:ea typeface="+mn-ea"/>
                        </a:rPr>
                        <a:t>3 </a:t>
                      </a:r>
                      <a:r>
                        <a:rPr lang="zh-CN" sz="1600" b="0" kern="100" dirty="0">
                          <a:solidFill>
                            <a:schemeClr val="tx1"/>
                          </a:solidFill>
                          <a:effectLst/>
                          <a:latin typeface="+mn-ea"/>
                          <a:ea typeface="+mn-ea"/>
                        </a:rPr>
                        <a:t>师资质量保证</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600" b="0" kern="100" dirty="0">
                          <a:solidFill>
                            <a:schemeClr val="tx1"/>
                          </a:solidFill>
                          <a:effectLst/>
                          <a:latin typeface="+mn-ea"/>
                          <a:ea typeface="+mn-ea"/>
                        </a:rPr>
                        <a:t>3.1</a:t>
                      </a:r>
                      <a:r>
                        <a:rPr lang="zh-CN" sz="1600" b="0" kern="100" dirty="0">
                          <a:solidFill>
                            <a:schemeClr val="tx1"/>
                          </a:solidFill>
                          <a:effectLst/>
                          <a:latin typeface="+mn-ea"/>
                          <a:ea typeface="+mn-ea"/>
                        </a:rPr>
                        <a:t>师资队伍建设规划</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tx1"/>
                          </a:solidFill>
                          <a:effectLst/>
                          <a:latin typeface="+mn-ea"/>
                          <a:ea typeface="+mn-ea"/>
                        </a:rPr>
                        <a:t>规划制定</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spcAft>
                          <a:spcPts val="0"/>
                        </a:spcAft>
                        <a:buClr>
                          <a:srgbClr val="FF0000"/>
                        </a:buClr>
                        <a:buFont typeface="Wingdings" panose="05000000000000000000" pitchFamily="2" charset="2"/>
                        <a:buChar char="Ø"/>
                      </a:pPr>
                      <a:r>
                        <a:rPr lang="zh-CN" sz="1600" b="0" kern="100" dirty="0">
                          <a:solidFill>
                            <a:srgbClr val="FF0000"/>
                          </a:solidFill>
                          <a:effectLst/>
                          <a:latin typeface="+mn-ea"/>
                          <a:ea typeface="+mn-ea"/>
                        </a:rPr>
                        <a:t>学校</a:t>
                      </a:r>
                      <a:r>
                        <a:rPr lang="zh-CN" altLang="zh-CN" sz="1600" b="0" kern="100" dirty="0">
                          <a:solidFill>
                            <a:schemeClr val="tx1"/>
                          </a:solidFill>
                          <a:effectLst/>
                          <a:latin typeface="+mn-ea"/>
                          <a:ea typeface="+mn-ea"/>
                        </a:rPr>
                        <a:t>师资队伍建设规划</a:t>
                      </a:r>
                      <a:r>
                        <a:rPr lang="zh-CN" sz="1600" b="0" kern="100" dirty="0">
                          <a:solidFill>
                            <a:schemeClr val="tx1"/>
                          </a:solidFill>
                          <a:effectLst/>
                          <a:latin typeface="+mn-ea"/>
                          <a:ea typeface="+mn-ea"/>
                        </a:rPr>
                        <a:t>、</a:t>
                      </a:r>
                      <a:r>
                        <a:rPr lang="zh-CN" altLang="zh-CN" sz="1600" b="0" kern="100" dirty="0">
                          <a:solidFill>
                            <a:schemeClr val="tx1"/>
                          </a:solidFill>
                          <a:effectLst/>
                          <a:latin typeface="+mn-ea"/>
                          <a:ea typeface="+mn-ea"/>
                        </a:rPr>
                        <a:t>可行；</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sz="1600" b="0" kern="100" dirty="0">
                          <a:solidFill>
                            <a:srgbClr val="FF0000"/>
                          </a:solidFill>
                          <a:effectLst/>
                          <a:latin typeface="+mn-ea"/>
                          <a:ea typeface="+mn-ea"/>
                        </a:rPr>
                        <a:t>院系</a:t>
                      </a:r>
                      <a:r>
                        <a:rPr lang="zh-CN" altLang="en-US" sz="1600" b="0" kern="100" dirty="0">
                          <a:solidFill>
                            <a:schemeClr val="tx1"/>
                          </a:solidFill>
                          <a:effectLst/>
                          <a:latin typeface="+mn-ea"/>
                          <a:ea typeface="+mn-ea"/>
                        </a:rPr>
                        <a:t>有相应的</a:t>
                      </a:r>
                      <a:r>
                        <a:rPr lang="zh-CN" altLang="zh-CN" sz="1600" b="0" kern="100" dirty="0">
                          <a:solidFill>
                            <a:schemeClr val="tx1"/>
                          </a:solidFill>
                          <a:effectLst/>
                          <a:latin typeface="+mn-ea"/>
                          <a:ea typeface="+mn-ea"/>
                        </a:rPr>
                        <a:t>师资队伍建设规划</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marR="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sz="1600" b="0" kern="100" dirty="0">
                          <a:solidFill>
                            <a:srgbClr val="FF0000"/>
                          </a:solidFill>
                          <a:effectLst/>
                          <a:latin typeface="+mn-ea"/>
                          <a:ea typeface="+mn-ea"/>
                        </a:rPr>
                        <a:t>专业</a:t>
                      </a:r>
                      <a:r>
                        <a:rPr lang="zh-CN" altLang="en-US" sz="1600" b="0" kern="100" dirty="0">
                          <a:solidFill>
                            <a:schemeClr val="tx1"/>
                          </a:solidFill>
                          <a:effectLst/>
                          <a:latin typeface="+mn-ea"/>
                          <a:ea typeface="+mn-ea"/>
                        </a:rPr>
                        <a:t>有相应的</a:t>
                      </a:r>
                      <a:r>
                        <a:rPr lang="zh-CN" altLang="zh-CN" sz="1600" b="0" kern="100" dirty="0">
                          <a:solidFill>
                            <a:schemeClr val="tx1"/>
                          </a:solidFill>
                          <a:effectLst/>
                          <a:latin typeface="+mn-ea"/>
                          <a:ea typeface="+mn-ea"/>
                        </a:rPr>
                        <a:t>师资队伍建设规划</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altLang="zh-CN" sz="1600" b="0" kern="100" dirty="0">
                          <a:solidFill>
                            <a:schemeClr val="tx1"/>
                          </a:solidFill>
                          <a:effectLst/>
                          <a:latin typeface="+mn-ea"/>
                          <a:ea typeface="+mn-ea"/>
                        </a:rPr>
                        <a:t>师资队伍</a:t>
                      </a:r>
                      <a:r>
                        <a:rPr lang="zh-CN" sz="1600" b="0" kern="100" dirty="0">
                          <a:solidFill>
                            <a:schemeClr val="tx1"/>
                          </a:solidFill>
                          <a:effectLst/>
                          <a:latin typeface="+mn-ea"/>
                          <a:ea typeface="+mn-ea"/>
                        </a:rPr>
                        <a:t>规划目标达成度</a:t>
                      </a:r>
                      <a:r>
                        <a:rPr lang="zh-CN" altLang="en-US" sz="1600" b="0" kern="100" dirty="0">
                          <a:solidFill>
                            <a:schemeClr val="tx1"/>
                          </a:solidFill>
                          <a:effectLst/>
                          <a:latin typeface="+mn-ea"/>
                          <a:ea typeface="+mn-ea"/>
                        </a:rPr>
                        <a:t>高</a:t>
                      </a:r>
                      <a:r>
                        <a:rPr lang="zh-CN" sz="1600" b="0" kern="100" dirty="0">
                          <a:solidFill>
                            <a:schemeClr val="tx1"/>
                          </a:solidFill>
                          <a:effectLst/>
                          <a:latin typeface="+mn-ea"/>
                          <a:ea typeface="+mn-ea"/>
                        </a:rPr>
                        <a:t>。</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2022492"/>
                  </a:ext>
                </a:extLst>
              </a:tr>
              <a:tr h="1124571">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b="0" kern="100" dirty="0">
                          <a:solidFill>
                            <a:schemeClr val="tx1"/>
                          </a:solidFill>
                          <a:effectLst/>
                          <a:latin typeface="+mn-ea"/>
                          <a:ea typeface="+mn-ea"/>
                        </a:rPr>
                        <a:t>实施保障</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师资建设规划</a:t>
                      </a:r>
                      <a:r>
                        <a:rPr lang="zh-CN" altLang="en-US" sz="1600" b="0" kern="100" dirty="0">
                          <a:solidFill>
                            <a:schemeClr val="tx1"/>
                          </a:solidFill>
                          <a:effectLst/>
                          <a:latin typeface="+mn-ea"/>
                          <a:ea typeface="+mn-ea"/>
                        </a:rPr>
                        <a:t>实施有</a:t>
                      </a:r>
                      <a:r>
                        <a:rPr lang="zh-CN" sz="1600" b="0" kern="100" dirty="0">
                          <a:solidFill>
                            <a:srgbClr val="FF0000"/>
                          </a:solidFill>
                          <a:effectLst/>
                          <a:latin typeface="+mn-ea"/>
                          <a:ea typeface="+mn-ea"/>
                        </a:rPr>
                        <a:t>外部环境</a:t>
                      </a:r>
                      <a:r>
                        <a:rPr lang="zh-CN" altLang="zh-CN" sz="1600" b="0" kern="100" dirty="0">
                          <a:solidFill>
                            <a:schemeClr val="tx1"/>
                          </a:solidFill>
                          <a:effectLst/>
                          <a:latin typeface="+mn-ea"/>
                          <a:ea typeface="+mn-ea"/>
                        </a:rPr>
                        <a:t>保障</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altLang="zh-CN" sz="1600" b="0" kern="100" dirty="0">
                          <a:solidFill>
                            <a:schemeClr val="tx1"/>
                          </a:solidFill>
                          <a:effectLst/>
                          <a:latin typeface="+mn-ea"/>
                          <a:ea typeface="+mn-ea"/>
                        </a:rPr>
                        <a:t>师资建设规划</a:t>
                      </a:r>
                      <a:r>
                        <a:rPr lang="zh-CN" altLang="en-US" sz="1600" b="0" kern="100" dirty="0">
                          <a:solidFill>
                            <a:schemeClr val="tx1"/>
                          </a:solidFill>
                          <a:effectLst/>
                          <a:latin typeface="+mn-ea"/>
                          <a:ea typeface="+mn-ea"/>
                        </a:rPr>
                        <a:t>实施有</a:t>
                      </a:r>
                      <a:r>
                        <a:rPr lang="zh-CN" sz="1600" b="0" kern="100" dirty="0">
                          <a:solidFill>
                            <a:srgbClr val="FF0000"/>
                          </a:solidFill>
                          <a:effectLst/>
                          <a:latin typeface="+mn-ea"/>
                          <a:ea typeface="+mn-ea"/>
                        </a:rPr>
                        <a:t>组织</a:t>
                      </a:r>
                      <a:r>
                        <a:rPr lang="zh-CN" altLang="zh-CN" sz="1600" b="0" kern="100" dirty="0">
                          <a:solidFill>
                            <a:srgbClr val="FF0000"/>
                          </a:solidFill>
                          <a:effectLst/>
                          <a:latin typeface="+mn-ea"/>
                          <a:ea typeface="+mn-ea"/>
                        </a:rPr>
                        <a:t>管理</a:t>
                      </a:r>
                      <a:r>
                        <a:rPr lang="zh-CN" altLang="zh-CN" sz="1600" b="0" kern="100" dirty="0">
                          <a:solidFill>
                            <a:schemeClr val="tx1"/>
                          </a:solidFill>
                          <a:effectLst/>
                          <a:latin typeface="+mn-ea"/>
                          <a:ea typeface="+mn-ea"/>
                        </a:rPr>
                        <a:t>保障</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altLang="zh-CN" sz="1600" b="0" kern="100" dirty="0">
                          <a:solidFill>
                            <a:schemeClr val="tx1"/>
                          </a:solidFill>
                          <a:effectLst/>
                          <a:latin typeface="+mn-ea"/>
                          <a:ea typeface="+mn-ea"/>
                        </a:rPr>
                        <a:t>师资建设规划</a:t>
                      </a:r>
                      <a:r>
                        <a:rPr lang="zh-CN" altLang="en-US" sz="1600" b="0" kern="100" dirty="0">
                          <a:solidFill>
                            <a:schemeClr val="tx1"/>
                          </a:solidFill>
                          <a:effectLst/>
                          <a:latin typeface="+mn-ea"/>
                          <a:ea typeface="+mn-ea"/>
                        </a:rPr>
                        <a:t>实施有</a:t>
                      </a:r>
                      <a:r>
                        <a:rPr lang="zh-CN" sz="1600" b="0" kern="100" dirty="0">
                          <a:solidFill>
                            <a:srgbClr val="FF0000"/>
                          </a:solidFill>
                          <a:effectLst/>
                          <a:latin typeface="+mn-ea"/>
                          <a:ea typeface="+mn-ea"/>
                        </a:rPr>
                        <a:t>资源支撑</a:t>
                      </a:r>
                      <a:r>
                        <a:rPr lang="zh-CN" altLang="zh-CN" sz="1600" b="0" kern="100" dirty="0">
                          <a:solidFill>
                            <a:schemeClr val="tx1"/>
                          </a:solidFill>
                          <a:effectLst/>
                          <a:latin typeface="+mn-ea"/>
                          <a:ea typeface="+mn-ea"/>
                        </a:rPr>
                        <a:t>保障</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altLang="zh-CN" sz="1600" b="0" kern="100" dirty="0">
                          <a:solidFill>
                            <a:schemeClr val="tx1"/>
                          </a:solidFill>
                          <a:effectLst/>
                          <a:latin typeface="+mn-ea"/>
                          <a:ea typeface="+mn-ea"/>
                        </a:rPr>
                        <a:t>师资建设规划</a:t>
                      </a:r>
                      <a:r>
                        <a:rPr lang="zh-CN" altLang="en-US" sz="1600" b="0" kern="100" dirty="0">
                          <a:solidFill>
                            <a:schemeClr val="tx1"/>
                          </a:solidFill>
                          <a:effectLst/>
                          <a:latin typeface="+mn-ea"/>
                          <a:ea typeface="+mn-ea"/>
                        </a:rPr>
                        <a:t>实施有</a:t>
                      </a:r>
                      <a:r>
                        <a:rPr lang="zh-CN" sz="1600" b="0" kern="100" dirty="0">
                          <a:solidFill>
                            <a:srgbClr val="FF0000"/>
                          </a:solidFill>
                          <a:effectLst/>
                          <a:latin typeface="+mn-ea"/>
                          <a:ea typeface="+mn-ea"/>
                        </a:rPr>
                        <a:t>经费</a:t>
                      </a:r>
                      <a:r>
                        <a:rPr lang="zh-CN" altLang="en-US" sz="1600" b="0" kern="100" dirty="0">
                          <a:solidFill>
                            <a:srgbClr val="FF0000"/>
                          </a:solidFill>
                          <a:effectLst/>
                          <a:latin typeface="+mn-ea"/>
                          <a:ea typeface="+mn-ea"/>
                        </a:rPr>
                        <a:t>投入</a:t>
                      </a:r>
                      <a:r>
                        <a:rPr lang="zh-CN" altLang="zh-CN" sz="1600" b="0" kern="100" dirty="0">
                          <a:solidFill>
                            <a:schemeClr val="tx1"/>
                          </a:solidFill>
                          <a:effectLst/>
                          <a:latin typeface="+mn-ea"/>
                          <a:ea typeface="+mn-ea"/>
                        </a:rPr>
                        <a:t>保障</a:t>
                      </a:r>
                      <a:r>
                        <a:rPr lang="zh-CN" sz="1600" b="0" kern="100" dirty="0">
                          <a:solidFill>
                            <a:schemeClr val="tx1"/>
                          </a:solidFill>
                          <a:effectLst/>
                          <a:latin typeface="+mn-ea"/>
                          <a:ea typeface="+mn-ea"/>
                        </a:rPr>
                        <a:t>。</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70249373"/>
                  </a:ext>
                </a:extLst>
              </a:tr>
              <a:tr h="1354862">
                <a:tc vMerge="1">
                  <a:txBody>
                    <a:bodyPr/>
                    <a:lstStyle/>
                    <a:p>
                      <a:endParaRPr lang="zh-CN" altLang="en-US"/>
                    </a:p>
                  </a:txBody>
                  <a:tcPr/>
                </a:tc>
                <a:tc rowSpan="2">
                  <a:txBody>
                    <a:bodyPr/>
                    <a:lstStyle/>
                    <a:p>
                      <a:pPr algn="ctr">
                        <a:spcAft>
                          <a:spcPts val="0"/>
                        </a:spcAft>
                      </a:pPr>
                      <a:r>
                        <a:rPr lang="en-US" sz="1600" b="0" kern="100" dirty="0">
                          <a:solidFill>
                            <a:schemeClr val="tx1"/>
                          </a:solidFill>
                          <a:effectLst/>
                          <a:latin typeface="+mn-ea"/>
                          <a:ea typeface="+mn-ea"/>
                        </a:rPr>
                        <a:t>3.2</a:t>
                      </a:r>
                      <a:r>
                        <a:rPr lang="zh-CN" sz="1600" b="0" kern="100" dirty="0">
                          <a:solidFill>
                            <a:schemeClr val="tx1"/>
                          </a:solidFill>
                          <a:effectLst/>
                          <a:latin typeface="+mn-ea"/>
                          <a:ea typeface="+mn-ea"/>
                        </a:rPr>
                        <a:t>师资建设诊改工作</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tx1"/>
                          </a:solidFill>
                          <a:effectLst/>
                          <a:latin typeface="+mn-ea"/>
                          <a:ea typeface="+mn-ea"/>
                        </a:rPr>
                        <a:t>诊改制度</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制定</a:t>
                      </a:r>
                      <a:r>
                        <a:rPr lang="zh-CN" sz="1600" b="0" kern="100" dirty="0">
                          <a:solidFill>
                            <a:srgbClr val="FF0000"/>
                          </a:solidFill>
                          <a:effectLst/>
                          <a:latin typeface="+mn-ea"/>
                          <a:ea typeface="+mn-ea"/>
                        </a:rPr>
                        <a:t>专</a:t>
                      </a:r>
                      <a:r>
                        <a:rPr lang="zh-CN" altLang="en-US" sz="1600" b="0" kern="100" dirty="0">
                          <a:solidFill>
                            <a:srgbClr val="FF0000"/>
                          </a:solidFill>
                          <a:effectLst/>
                          <a:latin typeface="+mn-ea"/>
                          <a:ea typeface="+mn-ea"/>
                        </a:rPr>
                        <a:t>、</a:t>
                      </a:r>
                      <a:r>
                        <a:rPr lang="zh-CN" sz="1600" b="0" kern="100" dirty="0">
                          <a:solidFill>
                            <a:srgbClr val="FF0000"/>
                          </a:solidFill>
                          <a:effectLst/>
                          <a:latin typeface="+mn-ea"/>
                          <a:ea typeface="+mn-ea"/>
                        </a:rPr>
                        <a:t>兼职教师</a:t>
                      </a:r>
                      <a:r>
                        <a:rPr lang="zh-CN" altLang="zh-CN" sz="1600" b="0" kern="100" dirty="0">
                          <a:solidFill>
                            <a:srgbClr val="0000FF"/>
                          </a:solidFill>
                          <a:effectLst/>
                          <a:latin typeface="+mn-ea"/>
                          <a:ea typeface="+mn-ea"/>
                        </a:rPr>
                        <a:t>标准</a:t>
                      </a:r>
                      <a:r>
                        <a:rPr lang="zh-CN" alt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altLang="zh-CN" sz="1600" b="0" kern="100" dirty="0">
                          <a:solidFill>
                            <a:schemeClr val="tx1"/>
                          </a:solidFill>
                          <a:effectLst/>
                          <a:latin typeface="+mn-ea"/>
                          <a:ea typeface="+mn-ea"/>
                        </a:rPr>
                        <a:t>制定</a:t>
                      </a:r>
                      <a:r>
                        <a:rPr lang="zh-CN" sz="1600" b="0" kern="100" dirty="0">
                          <a:solidFill>
                            <a:srgbClr val="FF0000"/>
                          </a:solidFill>
                          <a:effectLst/>
                          <a:latin typeface="+mn-ea"/>
                          <a:ea typeface="+mn-ea"/>
                        </a:rPr>
                        <a:t>专业带头人</a:t>
                      </a:r>
                      <a:r>
                        <a:rPr lang="zh-CN" altLang="zh-CN" sz="1600" b="0" kern="100" dirty="0">
                          <a:solidFill>
                            <a:srgbClr val="0000FF"/>
                          </a:solidFill>
                          <a:effectLst/>
                          <a:latin typeface="+mn-ea"/>
                          <a:ea typeface="+mn-ea"/>
                        </a:rPr>
                        <a:t>标准</a:t>
                      </a:r>
                      <a:r>
                        <a:rPr lang="zh-CN" alt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altLang="zh-CN" sz="1600" b="0" kern="100" dirty="0">
                          <a:solidFill>
                            <a:schemeClr val="tx1"/>
                          </a:solidFill>
                          <a:effectLst/>
                          <a:latin typeface="+mn-ea"/>
                          <a:ea typeface="+mn-ea"/>
                        </a:rPr>
                        <a:t>制定</a:t>
                      </a:r>
                      <a:r>
                        <a:rPr lang="zh-CN" sz="1600" b="0" kern="100" dirty="0">
                          <a:solidFill>
                            <a:srgbClr val="FF0000"/>
                          </a:solidFill>
                          <a:effectLst/>
                          <a:latin typeface="+mn-ea"/>
                          <a:ea typeface="+mn-ea"/>
                        </a:rPr>
                        <a:t>骨干教师</a:t>
                      </a:r>
                      <a:r>
                        <a:rPr lang="zh-CN" sz="1600" b="0" kern="100" dirty="0">
                          <a:solidFill>
                            <a:srgbClr val="0000FF"/>
                          </a:solidFill>
                          <a:effectLst/>
                          <a:latin typeface="+mn-ea"/>
                          <a:ea typeface="+mn-ea"/>
                        </a:rPr>
                        <a:t>标准</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开展师资队伍建设成效诊改。</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75490883"/>
                  </a:ext>
                </a:extLst>
              </a:tr>
              <a:tr h="1582951">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b="0" kern="100" dirty="0">
                          <a:solidFill>
                            <a:schemeClr val="tx1"/>
                          </a:solidFill>
                          <a:effectLst/>
                          <a:latin typeface="+mn-ea"/>
                          <a:ea typeface="+mn-ea"/>
                        </a:rPr>
                        <a:t>实施效果</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教师质量意识得到提升；</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教学改革主动性得到提高；</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师资队伍结构</a:t>
                      </a:r>
                      <a:r>
                        <a:rPr lang="zh-CN" altLang="en-US" sz="1600" b="0" kern="100" dirty="0">
                          <a:solidFill>
                            <a:schemeClr val="tx1"/>
                          </a:solidFill>
                          <a:effectLst/>
                          <a:latin typeface="+mn-ea"/>
                          <a:ea typeface="+mn-ea"/>
                        </a:rPr>
                        <a:t>不断优化</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342900" indent="-34290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学生</a:t>
                      </a:r>
                      <a:r>
                        <a:rPr lang="zh-CN" altLang="en-US" sz="1600" b="0" kern="100" dirty="0">
                          <a:solidFill>
                            <a:schemeClr val="tx1"/>
                          </a:solidFill>
                          <a:effectLst/>
                          <a:latin typeface="+mn-ea"/>
                          <a:ea typeface="+mn-ea"/>
                        </a:rPr>
                        <a:t>评教</a:t>
                      </a:r>
                      <a:r>
                        <a:rPr lang="zh-CN" sz="1600" b="0" kern="100" dirty="0">
                          <a:solidFill>
                            <a:schemeClr val="tx1"/>
                          </a:solidFill>
                          <a:effectLst/>
                          <a:latin typeface="+mn-ea"/>
                          <a:ea typeface="+mn-ea"/>
                        </a:rPr>
                        <a:t>满意度持续提升。</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2586083"/>
                  </a:ext>
                </a:extLst>
              </a:tr>
            </a:tbl>
          </a:graphicData>
        </a:graphic>
      </p:graphicFrame>
      <p:sp>
        <p:nvSpPr>
          <p:cNvPr id="3" name="标题 8"/>
          <p:cNvSpPr>
            <a:spLocks noGrp="1"/>
          </p:cNvSpPr>
          <p:nvPr>
            <p:ph type="title"/>
          </p:nvPr>
        </p:nvSpPr>
        <p:spPr>
          <a:xfrm>
            <a:off x="1126654" y="334083"/>
            <a:ext cx="2060179" cy="507835"/>
          </a:xfrm>
        </p:spPr>
        <p:txBody>
          <a:bodyPr/>
          <a:lstStyle/>
          <a:p>
            <a:pPr algn="l"/>
            <a:r>
              <a:rPr lang="en-US" altLang="zh-CN" dirty="0" smtClean="0"/>
              <a:t>2.6</a:t>
            </a:r>
            <a:r>
              <a:rPr lang="zh-CN" altLang="en-US" dirty="0" smtClean="0"/>
              <a:t>师资层面</a:t>
            </a:r>
            <a:endParaRPr lang="zh-CN" altLang="en-US" dirty="0"/>
          </a:p>
        </p:txBody>
      </p:sp>
    </p:spTree>
    <p:extLst>
      <p:ext uri="{BB962C8B-B14F-4D97-AF65-F5344CB8AC3E}">
        <p14:creationId xmlns:p14="http://schemas.microsoft.com/office/powerpoint/2010/main" val="350695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6478055" cy="507835"/>
          </a:xfrm>
        </p:spPr>
        <p:txBody>
          <a:bodyPr/>
          <a:lstStyle/>
          <a:p>
            <a:pPr algn="l"/>
            <a:r>
              <a:rPr lang="zh-CN" altLang="en-US" dirty="0"/>
              <a:t>行动计划有</a:t>
            </a:r>
            <a:r>
              <a:rPr lang="en-US" altLang="zh-CN" b="1" dirty="0">
                <a:solidFill>
                  <a:srgbClr val="C00000"/>
                </a:solidFill>
              </a:rPr>
              <a:t>79</a:t>
            </a:r>
            <a:r>
              <a:rPr lang="zh-CN" altLang="en-US" b="1" dirty="0">
                <a:solidFill>
                  <a:srgbClr val="C00000"/>
                </a:solidFill>
              </a:rPr>
              <a:t>处</a:t>
            </a:r>
            <a:r>
              <a:rPr lang="zh-CN" altLang="en-US" dirty="0"/>
              <a:t>提到“教师”或“师资”</a:t>
            </a:r>
          </a:p>
        </p:txBody>
      </p:sp>
      <p:sp>
        <p:nvSpPr>
          <p:cNvPr id="5" name="矩形 47"/>
          <p:cNvSpPr>
            <a:spLocks noChangeArrowheads="1"/>
          </p:cNvSpPr>
          <p:nvPr/>
        </p:nvSpPr>
        <p:spPr bwMode="auto">
          <a:xfrm>
            <a:off x="1126654" y="1341562"/>
            <a:ext cx="9865096" cy="4954665"/>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sz="2000" dirty="0">
                <a:latin typeface="微软雅黑" pitchFamily="34" charset="-122"/>
                <a:ea typeface="微软雅黑" pitchFamily="34" charset="-122"/>
                <a:sym typeface="微软雅黑" pitchFamily="34" charset="-122"/>
              </a:rPr>
              <a:t>围绕提升专业教学能力和实践动手能力，健全专科高等职业院校专任教师的培养和继续教育制度。</a:t>
            </a:r>
          </a:p>
          <a:p>
            <a:pPr marL="285750" indent="-285750" defTabSz="1219048" fontAlgn="auto">
              <a:lnSpc>
                <a:spcPct val="200000"/>
              </a:lnSpc>
              <a:spcAft>
                <a:spcPts val="0"/>
              </a:spcAft>
              <a:buFont typeface="Arial" pitchFamily="34" charset="0"/>
              <a:buChar char="•"/>
              <a:defRPr/>
            </a:pPr>
            <a:r>
              <a:rPr lang="zh-CN" altLang="en-US" sz="2000" dirty="0">
                <a:latin typeface="微软雅黑" pitchFamily="34" charset="-122"/>
                <a:ea typeface="微软雅黑" pitchFamily="34" charset="-122"/>
                <a:sym typeface="微软雅黑" pitchFamily="34" charset="-122"/>
              </a:rPr>
              <a:t>推进高水平大学和大中型企业共建“双师型”教师培养培训基地（</a:t>
            </a:r>
            <a:r>
              <a:rPr lang="en-US" altLang="zh-CN" sz="2000" dirty="0">
                <a:latin typeface="微软雅黑" pitchFamily="34" charset="-122"/>
                <a:ea typeface="微软雅黑" pitchFamily="34" charset="-122"/>
                <a:sym typeface="微软雅黑" pitchFamily="34" charset="-122"/>
              </a:rPr>
              <a:t>500</a:t>
            </a:r>
            <a:r>
              <a:rPr lang="zh-CN" altLang="en-US" sz="2000" dirty="0">
                <a:latin typeface="微软雅黑" pitchFamily="34" charset="-122"/>
                <a:ea typeface="微软雅黑" pitchFamily="34" charset="-122"/>
                <a:sym typeface="微软雅黑" pitchFamily="34" charset="-122"/>
              </a:rPr>
              <a:t>个左右），探索“学历教育</a:t>
            </a:r>
            <a:r>
              <a:rPr lang="en-US" altLang="zh-CN" sz="2000" dirty="0">
                <a:latin typeface="微软雅黑" pitchFamily="34" charset="-122"/>
                <a:ea typeface="微软雅黑" pitchFamily="34" charset="-122"/>
                <a:sym typeface="微软雅黑" pitchFamily="34" charset="-122"/>
              </a:rPr>
              <a:t>+</a:t>
            </a:r>
            <a:r>
              <a:rPr lang="zh-CN" altLang="en-US" sz="2000" dirty="0">
                <a:latin typeface="微软雅黑" pitchFamily="34" charset="-122"/>
                <a:ea typeface="微软雅黑" pitchFamily="34" charset="-122"/>
                <a:sym typeface="微软雅黑" pitchFamily="34" charset="-122"/>
              </a:rPr>
              <a:t>企业实训”的培养办法；</a:t>
            </a:r>
          </a:p>
          <a:p>
            <a:pPr marL="285750" indent="-285750" defTabSz="1219048" fontAlgn="auto">
              <a:lnSpc>
                <a:spcPct val="200000"/>
              </a:lnSpc>
              <a:spcAft>
                <a:spcPts val="0"/>
              </a:spcAft>
              <a:buFont typeface="Arial" pitchFamily="34" charset="0"/>
              <a:buChar char="•"/>
              <a:defRPr/>
            </a:pPr>
            <a:r>
              <a:rPr lang="zh-CN" altLang="en-US" sz="2000" dirty="0">
                <a:latin typeface="微软雅黑" pitchFamily="34" charset="-122"/>
                <a:ea typeface="微软雅黑" pitchFamily="34" charset="-122"/>
                <a:sym typeface="微软雅黑" pitchFamily="34" charset="-122"/>
              </a:rPr>
              <a:t>完善以老带新的青年教师培养机制；</a:t>
            </a:r>
          </a:p>
          <a:p>
            <a:pPr marL="285750" indent="-285750" defTabSz="1219048" fontAlgn="auto">
              <a:lnSpc>
                <a:spcPct val="200000"/>
              </a:lnSpc>
              <a:spcAft>
                <a:spcPts val="0"/>
              </a:spcAft>
              <a:buFont typeface="Arial" pitchFamily="34" charset="0"/>
              <a:buChar char="•"/>
              <a:defRPr/>
            </a:pPr>
            <a:r>
              <a:rPr lang="zh-CN" altLang="en-US" sz="2000" dirty="0">
                <a:latin typeface="微软雅黑" pitchFamily="34" charset="-122"/>
                <a:ea typeface="微软雅黑" pitchFamily="34" charset="-122"/>
                <a:sym typeface="微软雅黑" pitchFamily="34" charset="-122"/>
              </a:rPr>
              <a:t>建立教师轮训制度；</a:t>
            </a:r>
          </a:p>
          <a:p>
            <a:pPr marL="285750" indent="-285750" defTabSz="1219048" fontAlgn="auto">
              <a:lnSpc>
                <a:spcPct val="200000"/>
              </a:lnSpc>
              <a:spcAft>
                <a:spcPts val="0"/>
              </a:spcAft>
              <a:buFont typeface="Arial" pitchFamily="34" charset="0"/>
              <a:buChar char="•"/>
              <a:defRPr/>
            </a:pPr>
            <a:r>
              <a:rPr lang="zh-CN" altLang="en-US" sz="2000" dirty="0">
                <a:latin typeface="微软雅黑" pitchFamily="34" charset="-122"/>
                <a:ea typeface="微软雅黑" pitchFamily="34" charset="-122"/>
                <a:sym typeface="微软雅黑" pitchFamily="34" charset="-122"/>
              </a:rPr>
              <a:t>专业教师每五年企业实践时间累计不少于</a:t>
            </a:r>
            <a:r>
              <a:rPr lang="en-US" altLang="zh-CN" sz="2000" dirty="0">
                <a:latin typeface="微软雅黑" pitchFamily="34" charset="-122"/>
                <a:ea typeface="微软雅黑" pitchFamily="34" charset="-122"/>
                <a:sym typeface="微软雅黑" pitchFamily="34" charset="-122"/>
              </a:rPr>
              <a:t>6</a:t>
            </a:r>
            <a:r>
              <a:rPr lang="zh-CN" altLang="en-US" sz="2000" dirty="0">
                <a:latin typeface="微软雅黑" pitchFamily="34" charset="-122"/>
                <a:ea typeface="微软雅黑" pitchFamily="34" charset="-122"/>
                <a:sym typeface="微软雅黑" pitchFamily="34" charset="-122"/>
              </a:rPr>
              <a:t>个月。</a:t>
            </a:r>
          </a:p>
          <a:p>
            <a:pPr marL="285750" indent="-285750" defTabSz="1219048" fontAlgn="auto">
              <a:lnSpc>
                <a:spcPct val="200000"/>
              </a:lnSpc>
              <a:spcAft>
                <a:spcPts val="0"/>
              </a:spcAft>
              <a:buFont typeface="Arial" pitchFamily="34" charset="0"/>
              <a:buChar char="•"/>
              <a:defRPr/>
            </a:pPr>
            <a:r>
              <a:rPr lang="zh-CN" altLang="en-US" sz="2000" dirty="0">
                <a:latin typeface="微软雅黑" pitchFamily="34" charset="-122"/>
                <a:ea typeface="微软雅黑" pitchFamily="34" charset="-122"/>
                <a:sym typeface="微软雅黑" pitchFamily="34" charset="-122"/>
              </a:rPr>
              <a:t>增强职业技术师范院校的职教教师培养能力。</a:t>
            </a:r>
          </a:p>
        </p:txBody>
      </p:sp>
    </p:spTree>
    <p:extLst>
      <p:ext uri="{BB962C8B-B14F-4D97-AF65-F5344CB8AC3E}">
        <p14:creationId xmlns:p14="http://schemas.microsoft.com/office/powerpoint/2010/main" val="3555820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6478055" cy="507835"/>
          </a:xfrm>
        </p:spPr>
        <p:txBody>
          <a:bodyPr/>
          <a:lstStyle/>
          <a:p>
            <a:pPr algn="l"/>
            <a:r>
              <a:rPr lang="zh-CN" altLang="en-US" dirty="0"/>
              <a:t>行动计划有</a:t>
            </a:r>
            <a:r>
              <a:rPr lang="en-US" altLang="zh-CN" b="1" dirty="0">
                <a:solidFill>
                  <a:srgbClr val="C00000"/>
                </a:solidFill>
              </a:rPr>
              <a:t>79</a:t>
            </a:r>
            <a:r>
              <a:rPr lang="zh-CN" altLang="en-US" b="1" dirty="0">
                <a:solidFill>
                  <a:srgbClr val="C00000"/>
                </a:solidFill>
              </a:rPr>
              <a:t>处</a:t>
            </a:r>
            <a:r>
              <a:rPr lang="zh-CN" altLang="en-US" dirty="0"/>
              <a:t>提到“教师”或“师资”</a:t>
            </a:r>
          </a:p>
        </p:txBody>
      </p:sp>
      <p:sp>
        <p:nvSpPr>
          <p:cNvPr id="5" name="矩形 47"/>
          <p:cNvSpPr>
            <a:spLocks noChangeArrowheads="1"/>
          </p:cNvSpPr>
          <p:nvPr/>
        </p:nvSpPr>
        <p:spPr bwMode="auto">
          <a:xfrm>
            <a:off x="1126654" y="1053530"/>
            <a:ext cx="10009112" cy="5663065"/>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加强以专业技术人员和高技能人才为主，主要承担专业课程教学和实践教学任务的兼职教师队伍建设。</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支持专科高等职业院校按照有关规定自主聘请兼职教师，学校在编制年度预算时应统筹考虑经费安排；</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加强兼职教师的职业教育教学规律与教学方法培训；</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支持兼职教师或合作企业牵头教学研究项目、组织实施教学改革；</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把指导学生顶岗实习的企业技术人员纳入兼职教师管理范围。</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将企事业单位兼职教师任教情况作为个人业绩考核的重要内容。</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兼职教师数按每学年授课</a:t>
            </a:r>
            <a:r>
              <a:rPr lang="en-US" altLang="zh-CN" dirty="0">
                <a:latin typeface="微软雅黑" pitchFamily="34" charset="-122"/>
                <a:ea typeface="微软雅黑" pitchFamily="34" charset="-122"/>
                <a:sym typeface="微软雅黑" pitchFamily="34" charset="-122"/>
              </a:rPr>
              <a:t>160</a:t>
            </a:r>
            <a:r>
              <a:rPr lang="zh-CN" altLang="en-US" dirty="0">
                <a:latin typeface="微软雅黑" pitchFamily="34" charset="-122"/>
                <a:ea typeface="微软雅黑" pitchFamily="34" charset="-122"/>
                <a:sym typeface="微软雅黑" pitchFamily="34" charset="-122"/>
              </a:rPr>
              <a:t>学时为</a:t>
            </a:r>
            <a:r>
              <a:rPr lang="en-US" altLang="zh-CN" dirty="0">
                <a:latin typeface="微软雅黑" pitchFamily="34" charset="-122"/>
                <a:ea typeface="微软雅黑" pitchFamily="34" charset="-122"/>
                <a:sym typeface="微软雅黑" pitchFamily="34" charset="-122"/>
              </a:rPr>
              <a:t>1</a:t>
            </a:r>
            <a:r>
              <a:rPr lang="zh-CN" altLang="en-US" dirty="0">
                <a:latin typeface="微软雅黑" pitchFamily="34" charset="-122"/>
                <a:ea typeface="微软雅黑" pitchFamily="34" charset="-122"/>
                <a:sym typeface="微软雅黑" pitchFamily="34" charset="-122"/>
              </a:rPr>
              <a:t>名教师计算。在有关民族地区加强双语双师型教师队伍建设。</a:t>
            </a:r>
          </a:p>
        </p:txBody>
      </p:sp>
    </p:spTree>
    <p:extLst>
      <p:ext uri="{BB962C8B-B14F-4D97-AF65-F5344CB8AC3E}">
        <p14:creationId xmlns:p14="http://schemas.microsoft.com/office/powerpoint/2010/main" val="1289470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6478055" cy="507835"/>
          </a:xfrm>
        </p:spPr>
        <p:txBody>
          <a:bodyPr/>
          <a:lstStyle/>
          <a:p>
            <a:pPr algn="l"/>
            <a:r>
              <a:rPr lang="zh-CN" altLang="en-US" dirty="0"/>
              <a:t>行动计划有</a:t>
            </a:r>
            <a:r>
              <a:rPr lang="en-US" altLang="zh-CN" b="1" dirty="0">
                <a:solidFill>
                  <a:srgbClr val="C00000"/>
                </a:solidFill>
              </a:rPr>
              <a:t>79</a:t>
            </a:r>
            <a:r>
              <a:rPr lang="zh-CN" altLang="en-US" b="1" dirty="0">
                <a:solidFill>
                  <a:srgbClr val="C00000"/>
                </a:solidFill>
              </a:rPr>
              <a:t>处</a:t>
            </a:r>
            <a:r>
              <a:rPr lang="zh-CN" altLang="en-US" dirty="0"/>
              <a:t>提到“教师”或“师资”</a:t>
            </a:r>
          </a:p>
        </p:txBody>
      </p:sp>
      <p:sp>
        <p:nvSpPr>
          <p:cNvPr id="5" name="矩形 47"/>
          <p:cNvSpPr>
            <a:spLocks noChangeArrowheads="1"/>
          </p:cNvSpPr>
          <p:nvPr/>
        </p:nvSpPr>
        <p:spPr bwMode="auto">
          <a:xfrm>
            <a:off x="1126654" y="1053530"/>
            <a:ext cx="9865096" cy="5060144"/>
          </a:xfrm>
          <a:prstGeom prst="rect">
            <a:avLst/>
          </a:prstGeom>
          <a:noFill/>
          <a:ln>
            <a:noFill/>
          </a:ln>
          <a:extLst/>
        </p:spPr>
        <p:txBody>
          <a:bodyPr wrap="square" lIns="121890" tIns="60948" rIns="121890" bIns="60948">
            <a:spAutoFit/>
          </a:bodyPr>
          <a:lstStyle/>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高职院校按师生比</a:t>
            </a:r>
            <a:r>
              <a:rPr lang="en-US" altLang="zh-CN" dirty="0">
                <a:latin typeface="微软雅黑" pitchFamily="34" charset="-122"/>
                <a:ea typeface="微软雅黑" pitchFamily="34" charset="-122"/>
                <a:sym typeface="微软雅黑" pitchFamily="34" charset="-122"/>
              </a:rPr>
              <a:t>1:200</a:t>
            </a:r>
            <a:r>
              <a:rPr lang="zh-CN" altLang="en-US" dirty="0">
                <a:latin typeface="微软雅黑" pitchFamily="34" charset="-122"/>
                <a:ea typeface="微软雅黑" pitchFamily="34" charset="-122"/>
                <a:sym typeface="微软雅黑" pitchFamily="34" charset="-122"/>
              </a:rPr>
              <a:t>配备</a:t>
            </a:r>
            <a:r>
              <a:rPr lang="zh-CN" altLang="en-US" dirty="0" smtClean="0">
                <a:latin typeface="微软雅黑" pitchFamily="34" charset="-122"/>
                <a:ea typeface="微软雅黑" pitchFamily="34" charset="-122"/>
                <a:sym typeface="微软雅黑" pitchFamily="34" charset="-122"/>
              </a:rPr>
              <a:t>辅导员。</a:t>
            </a:r>
            <a:endParaRPr lang="zh-CN" altLang="en-US" dirty="0">
              <a:latin typeface="微软雅黑" pitchFamily="34" charset="-122"/>
              <a:ea typeface="微软雅黑" pitchFamily="34" charset="-122"/>
              <a:sym typeface="微软雅黑" pitchFamily="34" charset="-122"/>
            </a:endParaRP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将信息技术应用能力作为教师评聘考核的重要依据。</a:t>
            </a: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鼓励行业企业办和民办高等职业院校建立教师年金制度。</a:t>
            </a: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规模以上企业设立专门机构（或人员）负责职工教育培训、对接高等职业院校，设立学生实习和教师实践岗位。</a:t>
            </a: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对于师生拥有自主知识产权的技术开发、产品设计、发明创造等成果，选择自主创业的，按规定给予启动资金贷款贴息、税费减免等政策扶持；与企业合作转化的，可按照法律规定在企业作价入股。</a:t>
            </a: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支持学校与技艺大师、非物质文化遗产传承人等合作建立技能大师工作室（</a:t>
            </a:r>
            <a:r>
              <a:rPr lang="en-US" altLang="zh-CN" dirty="0">
                <a:latin typeface="微软雅黑" pitchFamily="34" charset="-122"/>
                <a:ea typeface="微软雅黑" pitchFamily="34" charset="-122"/>
                <a:sym typeface="微软雅黑" pitchFamily="34" charset="-122"/>
              </a:rPr>
              <a:t>100</a:t>
            </a:r>
            <a:r>
              <a:rPr lang="zh-CN" altLang="en-US" dirty="0">
                <a:latin typeface="微软雅黑" pitchFamily="34" charset="-122"/>
                <a:ea typeface="微软雅黑" pitchFamily="34" charset="-122"/>
                <a:sym typeface="微软雅黑" pitchFamily="34" charset="-122"/>
              </a:rPr>
              <a:t>个左右），开展技艺传承创新等活动。</a:t>
            </a: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按照高质量创新创业教育的需要调配师资</a:t>
            </a:r>
          </a:p>
          <a:p>
            <a:pPr marL="285750" indent="-285750" defTabSz="1219048" fontAlgn="auto">
              <a:lnSpc>
                <a:spcPct val="15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提高高等职业院校专业教师的外语交流能力</a:t>
            </a:r>
          </a:p>
        </p:txBody>
      </p:sp>
    </p:spTree>
    <p:extLst>
      <p:ext uri="{BB962C8B-B14F-4D97-AF65-F5344CB8AC3E}">
        <p14:creationId xmlns:p14="http://schemas.microsoft.com/office/powerpoint/2010/main" val="14586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6478055" cy="507835"/>
          </a:xfrm>
        </p:spPr>
        <p:txBody>
          <a:bodyPr/>
          <a:lstStyle/>
          <a:p>
            <a:pPr algn="l"/>
            <a:r>
              <a:rPr lang="zh-CN" altLang="en-US" dirty="0"/>
              <a:t>行动计划有</a:t>
            </a:r>
            <a:r>
              <a:rPr lang="en-US" altLang="zh-CN" b="1" dirty="0">
                <a:solidFill>
                  <a:srgbClr val="C00000"/>
                </a:solidFill>
              </a:rPr>
              <a:t>79</a:t>
            </a:r>
            <a:r>
              <a:rPr lang="zh-CN" altLang="en-US" b="1" dirty="0">
                <a:solidFill>
                  <a:srgbClr val="C00000"/>
                </a:solidFill>
              </a:rPr>
              <a:t>处</a:t>
            </a:r>
            <a:r>
              <a:rPr lang="zh-CN" altLang="en-US" dirty="0"/>
              <a:t>提到“教师”或“师资”</a:t>
            </a:r>
          </a:p>
        </p:txBody>
      </p:sp>
      <p:sp>
        <p:nvSpPr>
          <p:cNvPr id="5" name="矩形 47"/>
          <p:cNvSpPr>
            <a:spLocks noChangeArrowheads="1"/>
          </p:cNvSpPr>
          <p:nvPr/>
        </p:nvSpPr>
        <p:spPr bwMode="auto">
          <a:xfrm>
            <a:off x="1126654" y="1341562"/>
            <a:ext cx="9865096" cy="4471521"/>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完善教师专业技术职务（职称）评聘办法。</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高等职业院校制定和执行反映自身发展水平的“双师型”教师标准</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比照本科高等学校核定公办专科高等职业院校教职工编制；新增教师编制主要用于引进具有实践经验的专业教师。</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推动教师分类管理、分类评价的人事管理制度改革；全面推行按岗聘用、竞聘上岗；</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制订体现高等职业教育特点的教师绩效评价标准</a:t>
            </a:r>
          </a:p>
          <a:p>
            <a:pPr marL="285750" indent="-285750" defTabSz="1219048" fontAlgn="auto">
              <a:lnSpc>
                <a:spcPct val="200000"/>
              </a:lnSpc>
              <a:spcAft>
                <a:spcPts val="0"/>
              </a:spcAft>
              <a:buFont typeface="Arial" pitchFamily="34" charset="0"/>
              <a:buChar char="•"/>
              <a:defRPr/>
            </a:pPr>
            <a:r>
              <a:rPr lang="zh-CN" altLang="en-US" dirty="0">
                <a:latin typeface="微软雅黑" pitchFamily="34" charset="-122"/>
                <a:ea typeface="微软雅黑" pitchFamily="34" charset="-122"/>
                <a:sym typeface="微软雅黑" pitchFamily="34" charset="-122"/>
              </a:rPr>
              <a:t>案例：香港城市大学解决新课程没有教师的做法：鼓励教师跨学科专业进修听课，与相关学科专业合作开课；招收跨学科专业老师、聘请兼职教师</a:t>
            </a:r>
          </a:p>
        </p:txBody>
      </p:sp>
    </p:spTree>
    <p:extLst>
      <p:ext uri="{BB962C8B-B14F-4D97-AF65-F5344CB8AC3E}">
        <p14:creationId xmlns:p14="http://schemas.microsoft.com/office/powerpoint/2010/main" val="14586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a:graphicFrameLocks/>
          </p:cNvGraphicFramePr>
          <p:nvPr>
            <p:extLst>
              <p:ext uri="{D42A27DB-BD31-4B8C-83A1-F6EECF244321}">
                <p14:modId xmlns:p14="http://schemas.microsoft.com/office/powerpoint/2010/main" val="2207717689"/>
              </p:ext>
            </p:extLst>
          </p:nvPr>
        </p:nvGraphicFramePr>
        <p:xfrm>
          <a:off x="1198662" y="937243"/>
          <a:ext cx="9361040" cy="5660903"/>
        </p:xfrm>
        <a:graphic>
          <a:graphicData uri="http://schemas.openxmlformats.org/drawingml/2006/table">
            <a:tbl>
              <a:tblPr firstRow="1" firstCol="1" lastRow="1" lastCol="1" bandRow="1" bandCol="1">
                <a:tableStyleId>{5C22544A-7EE6-4342-B048-85BDC9FD1C3A}</a:tableStyleId>
              </a:tblPr>
              <a:tblGrid>
                <a:gridCol w="819079">
                  <a:extLst>
                    <a:ext uri="{9D8B030D-6E8A-4147-A177-3AD203B41FA5}">
                      <a16:colId xmlns="" xmlns:a16="http://schemas.microsoft.com/office/drawing/2014/main" val="1607355576"/>
                    </a:ext>
                  </a:extLst>
                </a:gridCol>
                <a:gridCol w="900987">
                  <a:extLst>
                    <a:ext uri="{9D8B030D-6E8A-4147-A177-3AD203B41FA5}">
                      <a16:colId xmlns="" xmlns:a16="http://schemas.microsoft.com/office/drawing/2014/main" val="1809758633"/>
                    </a:ext>
                  </a:extLst>
                </a:gridCol>
                <a:gridCol w="1304270">
                  <a:extLst>
                    <a:ext uri="{9D8B030D-6E8A-4147-A177-3AD203B41FA5}">
                      <a16:colId xmlns="" xmlns:a16="http://schemas.microsoft.com/office/drawing/2014/main" val="1791331503"/>
                    </a:ext>
                  </a:extLst>
                </a:gridCol>
                <a:gridCol w="6336704">
                  <a:extLst>
                    <a:ext uri="{9D8B030D-6E8A-4147-A177-3AD203B41FA5}">
                      <a16:colId xmlns="" xmlns:a16="http://schemas.microsoft.com/office/drawing/2014/main" val="2918543359"/>
                    </a:ext>
                  </a:extLst>
                </a:gridCol>
              </a:tblGrid>
              <a:tr h="1521086">
                <a:tc rowSpan="5">
                  <a:txBody>
                    <a:bodyPr/>
                    <a:lstStyle/>
                    <a:p>
                      <a:pPr algn="ctr">
                        <a:spcAft>
                          <a:spcPts val="0"/>
                        </a:spcAft>
                      </a:pPr>
                      <a:r>
                        <a:rPr lang="en-US" sz="1600" b="0" kern="100" dirty="0">
                          <a:solidFill>
                            <a:schemeClr val="tx1"/>
                          </a:solidFill>
                          <a:effectLst/>
                          <a:latin typeface="+mn-ea"/>
                          <a:ea typeface="+mn-ea"/>
                        </a:rPr>
                        <a:t>4 </a:t>
                      </a:r>
                      <a:r>
                        <a:rPr lang="zh-CN" sz="1600" b="0" kern="100" dirty="0">
                          <a:solidFill>
                            <a:schemeClr val="tx1"/>
                          </a:solidFill>
                          <a:effectLst/>
                          <a:latin typeface="+mn-ea"/>
                          <a:ea typeface="+mn-ea"/>
                        </a:rPr>
                        <a:t>学生全面发展</a:t>
                      </a:r>
                      <a:r>
                        <a:rPr lang="zh-CN" sz="1600" b="0" kern="100" dirty="0" smtClean="0">
                          <a:solidFill>
                            <a:schemeClr val="tx1"/>
                          </a:solidFill>
                          <a:effectLst/>
                          <a:latin typeface="+mn-ea"/>
                          <a:ea typeface="+mn-ea"/>
                        </a:rPr>
                        <a:t>保证</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US" sz="1600" b="0" kern="100" dirty="0">
                          <a:solidFill>
                            <a:schemeClr val="tx1"/>
                          </a:solidFill>
                          <a:effectLst/>
                          <a:latin typeface="+mn-ea"/>
                          <a:ea typeface="+mn-ea"/>
                        </a:rPr>
                        <a:t>4.1</a:t>
                      </a:r>
                      <a:r>
                        <a:rPr lang="zh-CN" sz="1600" b="0" kern="100" dirty="0">
                          <a:solidFill>
                            <a:schemeClr val="tx1"/>
                          </a:solidFill>
                          <a:effectLst/>
                          <a:latin typeface="+mn-ea"/>
                          <a:ea typeface="+mn-ea"/>
                        </a:rPr>
                        <a:t>育人体系</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tx1"/>
                          </a:solidFill>
                          <a:effectLst/>
                          <a:latin typeface="+mn-ea"/>
                          <a:ea typeface="+mn-ea"/>
                        </a:rPr>
                        <a:t>育人规划</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制定学生综合素质</a:t>
                      </a:r>
                      <a:r>
                        <a:rPr lang="zh-CN" sz="1600" b="1" kern="100" dirty="0">
                          <a:solidFill>
                            <a:schemeClr val="accent1"/>
                          </a:solidFill>
                          <a:effectLst/>
                          <a:latin typeface="+mn-ea"/>
                          <a:ea typeface="+mn-ea"/>
                        </a:rPr>
                        <a:t>标准</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学生</a:t>
                      </a:r>
                      <a:r>
                        <a:rPr lang="zh-CN" sz="1600" b="1" kern="100" dirty="0">
                          <a:solidFill>
                            <a:schemeClr val="accent1"/>
                          </a:solidFill>
                          <a:effectLst/>
                          <a:latin typeface="+mn-ea"/>
                          <a:ea typeface="+mn-ea"/>
                          <a:cs typeface="+mn-cs"/>
                        </a:rPr>
                        <a:t>素质教育方案</a:t>
                      </a:r>
                      <a:r>
                        <a:rPr lang="zh-CN" sz="1600" b="0" kern="100" dirty="0">
                          <a:solidFill>
                            <a:schemeClr val="tx1"/>
                          </a:solidFill>
                          <a:effectLst/>
                          <a:latin typeface="+mn-ea"/>
                          <a:ea typeface="+mn-ea"/>
                        </a:rPr>
                        <a:t>科学，</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培养</a:t>
                      </a:r>
                      <a:r>
                        <a:rPr lang="zh-CN" sz="1600" b="1" kern="100" dirty="0">
                          <a:solidFill>
                            <a:schemeClr val="accent1"/>
                          </a:solidFill>
                          <a:effectLst/>
                          <a:latin typeface="+mn-ea"/>
                          <a:ea typeface="+mn-ea"/>
                          <a:cs typeface="+mn-cs"/>
                        </a:rPr>
                        <a:t>目标</a:t>
                      </a:r>
                      <a:r>
                        <a:rPr lang="zh-CN" sz="1600" b="0" kern="100" dirty="0">
                          <a:solidFill>
                            <a:schemeClr val="tx1"/>
                          </a:solidFill>
                          <a:effectLst/>
                          <a:latin typeface="+mn-ea"/>
                          <a:ea typeface="+mn-ea"/>
                        </a:rPr>
                        <a:t>定位准确；</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1" kern="100" dirty="0">
                          <a:solidFill>
                            <a:schemeClr val="accent1"/>
                          </a:solidFill>
                          <a:effectLst/>
                          <a:latin typeface="+mn-ea"/>
                          <a:ea typeface="+mn-ea"/>
                          <a:cs typeface="+mn-cs"/>
                        </a:rPr>
                        <a:t>因材施教</a:t>
                      </a:r>
                      <a:r>
                        <a:rPr lang="zh-CN" sz="1600" b="0" kern="100" dirty="0">
                          <a:solidFill>
                            <a:schemeClr val="tx1"/>
                          </a:solidFill>
                          <a:effectLst/>
                          <a:latin typeface="+mn-ea"/>
                          <a:ea typeface="+mn-ea"/>
                        </a:rPr>
                        <a:t>，注重分类培养与分层教学；</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1" kern="100" dirty="0">
                          <a:solidFill>
                            <a:schemeClr val="accent1"/>
                          </a:solidFill>
                          <a:effectLst/>
                          <a:latin typeface="+mn-ea"/>
                          <a:ea typeface="+mn-ea"/>
                          <a:cs typeface="+mn-cs"/>
                        </a:rPr>
                        <a:t>全员全过程全方位</a:t>
                      </a:r>
                      <a:r>
                        <a:rPr lang="zh-CN" sz="1600" b="0" kern="100" dirty="0">
                          <a:solidFill>
                            <a:schemeClr val="tx1"/>
                          </a:solidFill>
                          <a:effectLst/>
                          <a:latin typeface="+mn-ea"/>
                          <a:ea typeface="+mn-ea"/>
                        </a:rPr>
                        <a:t>育人</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加强</a:t>
                      </a:r>
                      <a:r>
                        <a:rPr lang="zh-CN" sz="1600" b="1" kern="100" dirty="0">
                          <a:solidFill>
                            <a:schemeClr val="accent1"/>
                          </a:solidFill>
                          <a:effectLst/>
                          <a:latin typeface="+mn-ea"/>
                          <a:ea typeface="+mn-ea"/>
                          <a:cs typeface="+mn-cs"/>
                        </a:rPr>
                        <a:t>创意、创新、创业</a:t>
                      </a:r>
                      <a:r>
                        <a:rPr lang="zh-CN" sz="1600" b="0" kern="100" dirty="0">
                          <a:solidFill>
                            <a:schemeClr val="tx1"/>
                          </a:solidFill>
                          <a:effectLst/>
                          <a:latin typeface="+mn-ea"/>
                          <a:ea typeface="+mn-ea"/>
                        </a:rPr>
                        <a:t>教育。</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27105804"/>
                  </a:ext>
                </a:extLst>
              </a:tr>
              <a:tr h="442925">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b="0" kern="100">
                          <a:solidFill>
                            <a:schemeClr val="tx1"/>
                          </a:solidFill>
                          <a:effectLst/>
                          <a:latin typeface="+mn-ea"/>
                          <a:ea typeface="+mn-ea"/>
                        </a:rPr>
                        <a:t>诊改制度</a:t>
                      </a:r>
                      <a:endParaRPr lang="zh-CN" sz="1600" b="0" kern="10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altLang="en-US" sz="1600" b="0" kern="100" dirty="0">
                          <a:solidFill>
                            <a:schemeClr val="tx1"/>
                          </a:solidFill>
                          <a:effectLst/>
                          <a:latin typeface="+mn-ea"/>
                          <a:ea typeface="+mn-ea"/>
                        </a:rPr>
                        <a:t>建立</a:t>
                      </a:r>
                      <a:r>
                        <a:rPr lang="zh-CN" altLang="zh-CN" sz="1600" b="1" kern="100" dirty="0">
                          <a:solidFill>
                            <a:schemeClr val="accent1"/>
                          </a:solidFill>
                          <a:effectLst/>
                          <a:latin typeface="+mn-ea"/>
                          <a:ea typeface="+mn-ea"/>
                          <a:cs typeface="+mn-cs"/>
                        </a:rPr>
                        <a:t>育人工作常态化诊改机制</a:t>
                      </a:r>
                      <a:endParaRPr lang="en-US" altLang="zh-CN" sz="1600" b="1" kern="100" dirty="0">
                        <a:solidFill>
                          <a:schemeClr val="accent1"/>
                        </a:solidFill>
                        <a:effectLst/>
                        <a:latin typeface="+mn-ea"/>
                        <a:ea typeface="+mn-ea"/>
                        <a:cs typeface="+mn-cs"/>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87896206"/>
                  </a:ext>
                </a:extLst>
              </a:tr>
              <a:tr h="97005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b="0" kern="100">
                          <a:solidFill>
                            <a:schemeClr val="tx1"/>
                          </a:solidFill>
                          <a:effectLst/>
                          <a:latin typeface="+mn-ea"/>
                          <a:ea typeface="+mn-ea"/>
                        </a:rPr>
                        <a:t>实施与效果</a:t>
                      </a:r>
                      <a:endParaRPr lang="zh-CN" sz="1600" b="0" kern="10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spcAft>
                          <a:spcPts val="0"/>
                        </a:spcAft>
                        <a:buClr>
                          <a:srgbClr val="FF0000"/>
                        </a:buClr>
                        <a:buFont typeface="Wingdings" panose="05000000000000000000" pitchFamily="2" charset="2"/>
                        <a:buChar char="Ø"/>
                      </a:pPr>
                      <a:r>
                        <a:rPr lang="zh-CN" sz="1600" b="1" kern="100" dirty="0">
                          <a:solidFill>
                            <a:schemeClr val="accent1"/>
                          </a:solidFill>
                          <a:effectLst/>
                          <a:latin typeface="+mn-ea"/>
                          <a:ea typeface="+mn-ea"/>
                          <a:cs typeface="+mn-cs"/>
                        </a:rPr>
                        <a:t>育人目标达成度</a:t>
                      </a:r>
                      <a:r>
                        <a:rPr lang="zh-CN" altLang="en-US" sz="1600" b="0" kern="100" dirty="0">
                          <a:solidFill>
                            <a:schemeClr val="tx1"/>
                          </a:solidFill>
                          <a:effectLst/>
                          <a:latin typeface="+mn-ea"/>
                          <a:ea typeface="+mn-ea"/>
                        </a:rPr>
                        <a:t>高</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学生自主学习能力</a:t>
                      </a:r>
                      <a:r>
                        <a:rPr lang="zh-CN" altLang="zh-CN" sz="1600" b="0" kern="100" dirty="0">
                          <a:solidFill>
                            <a:schemeClr val="tx1"/>
                          </a:solidFill>
                          <a:effectLst/>
                          <a:latin typeface="+mn-ea"/>
                          <a:ea typeface="+mn-ea"/>
                        </a:rPr>
                        <a:t>得到提高</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职业能力和创新创业能力得到提高。</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46251251"/>
                  </a:ext>
                </a:extLst>
              </a:tr>
              <a:tr h="1398063">
                <a:tc vMerge="1">
                  <a:txBody>
                    <a:bodyPr/>
                    <a:lstStyle/>
                    <a:p>
                      <a:endParaRPr lang="zh-CN" altLang="en-US"/>
                    </a:p>
                  </a:txBody>
                  <a:tcPr/>
                </a:tc>
                <a:tc rowSpan="2">
                  <a:txBody>
                    <a:bodyPr/>
                    <a:lstStyle/>
                    <a:p>
                      <a:pPr algn="ctr">
                        <a:spcAft>
                          <a:spcPts val="0"/>
                        </a:spcAft>
                      </a:pPr>
                      <a:r>
                        <a:rPr lang="en-US" sz="1600" b="0" kern="100" dirty="0">
                          <a:solidFill>
                            <a:schemeClr val="tx1"/>
                          </a:solidFill>
                          <a:effectLst/>
                          <a:latin typeface="+mn-ea"/>
                          <a:ea typeface="+mn-ea"/>
                        </a:rPr>
                        <a:t>4.2</a:t>
                      </a:r>
                      <a:r>
                        <a:rPr lang="zh-CN" sz="1600" b="0" kern="100" dirty="0">
                          <a:solidFill>
                            <a:schemeClr val="tx1"/>
                          </a:solidFill>
                          <a:effectLst/>
                          <a:latin typeface="+mn-ea"/>
                          <a:ea typeface="+mn-ea"/>
                        </a:rPr>
                        <a:t>成长环境</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a:solidFill>
                            <a:schemeClr val="tx1"/>
                          </a:solidFill>
                          <a:effectLst/>
                          <a:latin typeface="+mn-ea"/>
                          <a:ea typeface="+mn-ea"/>
                        </a:rPr>
                        <a:t>安全与生活保障</a:t>
                      </a:r>
                      <a:endParaRPr lang="zh-CN" sz="1600" b="0" kern="10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spcAft>
                          <a:spcPts val="0"/>
                        </a:spcAft>
                        <a:buClr>
                          <a:srgbClr val="FF0000"/>
                        </a:buClr>
                        <a:buFont typeface="Wingdings" panose="05000000000000000000" pitchFamily="2" charset="2"/>
                        <a:buChar char="Ø"/>
                      </a:pPr>
                      <a:r>
                        <a:rPr lang="zh-CN" altLang="en-US" sz="1600" b="0" kern="100" dirty="0">
                          <a:solidFill>
                            <a:schemeClr val="tx1"/>
                          </a:solidFill>
                          <a:effectLst/>
                          <a:latin typeface="+mn-ea"/>
                          <a:ea typeface="+mn-ea"/>
                        </a:rPr>
                        <a:t>建立</a:t>
                      </a:r>
                      <a:r>
                        <a:rPr lang="zh-CN" altLang="en-US" sz="1600" b="1" kern="100" dirty="0">
                          <a:solidFill>
                            <a:schemeClr val="accent1"/>
                          </a:solidFill>
                          <a:effectLst/>
                          <a:latin typeface="+mn-ea"/>
                          <a:ea typeface="+mn-ea"/>
                          <a:cs typeface="+mn-cs"/>
                        </a:rPr>
                        <a:t>常态化安全与服务工作</a:t>
                      </a:r>
                      <a:r>
                        <a:rPr lang="zh-CN" sz="1600" b="1" kern="100" dirty="0">
                          <a:solidFill>
                            <a:schemeClr val="accent1"/>
                          </a:solidFill>
                          <a:effectLst/>
                          <a:latin typeface="+mn-ea"/>
                          <a:ea typeface="+mn-ea"/>
                          <a:cs typeface="+mn-cs"/>
                        </a:rPr>
                        <a:t>诊改</a:t>
                      </a:r>
                      <a:r>
                        <a:rPr lang="zh-CN" altLang="en-US" sz="1600" b="1" kern="100" dirty="0">
                          <a:solidFill>
                            <a:schemeClr val="accent1"/>
                          </a:solidFill>
                          <a:effectLst/>
                          <a:latin typeface="+mn-ea"/>
                          <a:ea typeface="+mn-ea"/>
                          <a:cs typeface="+mn-cs"/>
                        </a:rPr>
                        <a:t>机制</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学校</a:t>
                      </a:r>
                      <a:r>
                        <a:rPr lang="zh-CN" sz="1600" b="1" kern="100" dirty="0">
                          <a:solidFill>
                            <a:schemeClr val="accent1"/>
                          </a:solidFill>
                          <a:effectLst/>
                          <a:latin typeface="+mn-ea"/>
                          <a:ea typeface="+mn-ea"/>
                          <a:cs typeface="+mn-cs"/>
                        </a:rPr>
                        <a:t>安全设施不断完善</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学生</a:t>
                      </a:r>
                      <a:r>
                        <a:rPr lang="zh-CN" sz="1600" b="1" kern="100" dirty="0">
                          <a:solidFill>
                            <a:schemeClr val="accent1"/>
                          </a:solidFill>
                          <a:effectLst/>
                          <a:latin typeface="+mn-ea"/>
                          <a:ea typeface="+mn-ea"/>
                          <a:cs typeface="+mn-cs"/>
                        </a:rPr>
                        <a:t>生活环境不断优化</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学生</a:t>
                      </a:r>
                      <a:r>
                        <a:rPr lang="zh-CN" sz="1600" b="1" kern="100" dirty="0">
                          <a:solidFill>
                            <a:schemeClr val="accent1"/>
                          </a:solidFill>
                          <a:effectLst/>
                          <a:latin typeface="+mn-ea"/>
                          <a:ea typeface="+mn-ea"/>
                          <a:cs typeface="+mn-cs"/>
                        </a:rPr>
                        <a:t>诉求回应速度、学生满意度持续提高</a:t>
                      </a:r>
                      <a:r>
                        <a:rPr lang="zh-CN"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意外</a:t>
                      </a:r>
                      <a:r>
                        <a:rPr lang="zh-CN" sz="1600" b="1" kern="100" dirty="0">
                          <a:solidFill>
                            <a:schemeClr val="accent1"/>
                          </a:solidFill>
                          <a:effectLst/>
                          <a:latin typeface="+mn-ea"/>
                          <a:ea typeface="+mn-ea"/>
                          <a:cs typeface="+mn-cs"/>
                        </a:rPr>
                        <a:t>事故率不断降低</a:t>
                      </a:r>
                      <a:r>
                        <a:rPr lang="zh-CN" sz="1600" b="0" kern="100" dirty="0">
                          <a:solidFill>
                            <a:schemeClr val="tx1"/>
                          </a:solidFill>
                          <a:effectLst/>
                          <a:latin typeface="+mn-ea"/>
                          <a:ea typeface="+mn-ea"/>
                        </a:rPr>
                        <a:t>。</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70042347"/>
                  </a:ext>
                </a:extLst>
              </a:tr>
              <a:tr h="1328776">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b="0" kern="100" dirty="0">
                          <a:solidFill>
                            <a:schemeClr val="tx1"/>
                          </a:solidFill>
                          <a:effectLst/>
                          <a:latin typeface="+mn-ea"/>
                          <a:ea typeface="+mn-ea"/>
                        </a:rPr>
                        <a:t>特殊学生群体服务与资助</a:t>
                      </a:r>
                      <a:endParaRPr lang="zh-CN" sz="1600" b="0" kern="100" dirty="0">
                        <a:solidFill>
                          <a:schemeClr val="tx1"/>
                        </a:solidFill>
                        <a:effectLst/>
                        <a:latin typeface="+mn-ea"/>
                        <a:ea typeface="+mn-ea"/>
                        <a:cs typeface="Times New Roman" panose="02020603050405020304" pitchFamily="18" charset="0"/>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lang="zh-CN" sz="1600" b="0" kern="100" dirty="0">
                          <a:solidFill>
                            <a:schemeClr val="tx1"/>
                          </a:solidFill>
                          <a:effectLst/>
                          <a:latin typeface="+mn-ea"/>
                          <a:ea typeface="+mn-ea"/>
                        </a:rPr>
                        <a:t>建立家庭困难学生、残障学生、少数民族学生等</a:t>
                      </a:r>
                      <a:r>
                        <a:rPr lang="zh-CN" sz="1600" b="1" kern="100" dirty="0">
                          <a:solidFill>
                            <a:schemeClr val="accent1"/>
                          </a:solidFill>
                          <a:effectLst/>
                          <a:latin typeface="+mn-ea"/>
                          <a:ea typeface="+mn-ea"/>
                          <a:cs typeface="+mn-cs"/>
                        </a:rPr>
                        <a:t>特殊学生</a:t>
                      </a:r>
                      <a:r>
                        <a:rPr lang="zh-CN" altLang="en-US" sz="1600" b="1" kern="100" dirty="0">
                          <a:solidFill>
                            <a:schemeClr val="accent1"/>
                          </a:solidFill>
                          <a:effectLst/>
                          <a:latin typeface="+mn-ea"/>
                          <a:ea typeface="+mn-ea"/>
                          <a:cs typeface="+mn-cs"/>
                        </a:rPr>
                        <a:t>群体服务工作体系</a:t>
                      </a:r>
                      <a:r>
                        <a:rPr lang="zh-CN" altLang="en-US" sz="1600" b="0" kern="100" dirty="0">
                          <a:solidFill>
                            <a:schemeClr val="tx1"/>
                          </a:solidFill>
                          <a:effectLst/>
                          <a:latin typeface="+mn-ea"/>
                          <a:ea typeface="+mn-ea"/>
                        </a:rPr>
                        <a:t>，</a:t>
                      </a:r>
                      <a:r>
                        <a:rPr lang="zh-CN" altLang="zh-CN" sz="1600" b="0" kern="100" dirty="0">
                          <a:solidFill>
                            <a:schemeClr val="tx1"/>
                          </a:solidFill>
                          <a:effectLst/>
                          <a:latin typeface="+mn-ea"/>
                          <a:ea typeface="+mn-ea"/>
                        </a:rPr>
                        <a:t>为特殊学生群体提供必要的设施、人员、资金、文化等保障</a:t>
                      </a:r>
                      <a:r>
                        <a:rPr lang="zh-CN" altLang="en-US" sz="1600" b="0" kern="100" dirty="0">
                          <a:solidFill>
                            <a:schemeClr val="tx1"/>
                          </a:solidFill>
                          <a:effectLst/>
                          <a:latin typeface="+mn-ea"/>
                          <a:ea typeface="+mn-ea"/>
                        </a:rPr>
                        <a:t>；</a:t>
                      </a:r>
                      <a:endParaRPr lang="zh-CN" altLang="zh-CN" sz="1600" b="0" kern="100" dirty="0">
                        <a:solidFill>
                          <a:schemeClr val="tx1"/>
                        </a:solidFill>
                        <a:effectLst/>
                        <a:latin typeface="+mn-ea"/>
                        <a:ea typeface="+mn-ea"/>
                        <a:cs typeface="Times New Roman" panose="02020603050405020304" pitchFamily="18" charset="0"/>
                      </a:endParaRPr>
                    </a:p>
                    <a:p>
                      <a:pPr marL="285750" indent="-285750" algn="just">
                        <a:spcAft>
                          <a:spcPts val="0"/>
                        </a:spcAft>
                        <a:buClr>
                          <a:srgbClr val="FF0000"/>
                        </a:buClr>
                        <a:buFont typeface="Wingdings" panose="05000000000000000000" pitchFamily="2" charset="2"/>
                        <a:buChar char="Ø"/>
                      </a:pPr>
                      <a:r>
                        <a:rPr lang="zh-CN" sz="1600" b="0" kern="100" dirty="0">
                          <a:solidFill>
                            <a:schemeClr val="tx1"/>
                          </a:solidFill>
                          <a:effectLst/>
                          <a:latin typeface="+mn-ea"/>
                          <a:ea typeface="+mn-ea"/>
                        </a:rPr>
                        <a:t>建立</a:t>
                      </a:r>
                      <a:r>
                        <a:rPr lang="zh-CN" sz="1600" b="1" kern="100" dirty="0">
                          <a:solidFill>
                            <a:schemeClr val="accent1"/>
                          </a:solidFill>
                          <a:effectLst/>
                          <a:latin typeface="+mn-ea"/>
                          <a:ea typeface="+mn-ea"/>
                          <a:cs typeface="+mn-cs"/>
                        </a:rPr>
                        <a:t>学生心理健康教育</a:t>
                      </a:r>
                      <a:r>
                        <a:rPr lang="zh-CN" altLang="en-US" sz="1600" b="1" kern="100" dirty="0">
                          <a:solidFill>
                            <a:schemeClr val="accent1"/>
                          </a:solidFill>
                          <a:effectLst/>
                          <a:latin typeface="+mn-ea"/>
                          <a:ea typeface="+mn-ea"/>
                          <a:cs typeface="+mn-cs"/>
                        </a:rPr>
                        <a:t>工作</a:t>
                      </a:r>
                      <a:r>
                        <a:rPr lang="zh-CN" sz="1600" b="1" kern="100" dirty="0">
                          <a:solidFill>
                            <a:schemeClr val="accent1"/>
                          </a:solidFill>
                          <a:effectLst/>
                          <a:latin typeface="+mn-ea"/>
                          <a:ea typeface="+mn-ea"/>
                          <a:cs typeface="+mn-cs"/>
                        </a:rPr>
                        <a:t>体系</a:t>
                      </a:r>
                      <a:r>
                        <a:rPr lang="zh-CN" altLang="en-US" sz="1600" b="0" kern="100" dirty="0">
                          <a:solidFill>
                            <a:schemeClr val="tx1"/>
                          </a:solidFill>
                          <a:effectLst/>
                          <a:latin typeface="+mn-ea"/>
                          <a:ea typeface="+mn-ea"/>
                        </a:rPr>
                        <a:t>；</a:t>
                      </a:r>
                      <a:endParaRPr lang="en-US" altLang="zh-CN" sz="1600" b="0" kern="100" dirty="0">
                        <a:solidFill>
                          <a:schemeClr val="tx1"/>
                        </a:solidFill>
                        <a:effectLst/>
                        <a:latin typeface="+mn-ea"/>
                        <a:ea typeface="+mn-ea"/>
                      </a:endParaRPr>
                    </a:p>
                    <a:p>
                      <a:pPr marL="285750" indent="-285750" algn="just">
                        <a:spcAft>
                          <a:spcPts val="0"/>
                        </a:spcAft>
                        <a:buClr>
                          <a:srgbClr val="FF0000"/>
                        </a:buClr>
                        <a:buFont typeface="Wingdings" panose="05000000000000000000" pitchFamily="2" charset="2"/>
                        <a:buChar char="Ø"/>
                      </a:pPr>
                      <a:r>
                        <a:rPr lang="zh-CN" altLang="en-US" sz="1600" b="0" kern="100" dirty="0">
                          <a:solidFill>
                            <a:schemeClr val="tx1"/>
                          </a:solidFill>
                          <a:effectLst/>
                          <a:latin typeface="+mn-ea"/>
                          <a:ea typeface="+mn-ea"/>
                        </a:rPr>
                        <a:t>建立</a:t>
                      </a:r>
                      <a:r>
                        <a:rPr lang="zh-CN" altLang="zh-CN" sz="1600" b="1" kern="100" dirty="0">
                          <a:solidFill>
                            <a:schemeClr val="accent1"/>
                          </a:solidFill>
                          <a:effectLst/>
                          <a:latin typeface="+mn-ea"/>
                          <a:ea typeface="+mn-ea"/>
                          <a:cs typeface="+mn-cs"/>
                        </a:rPr>
                        <a:t>特殊学生</a:t>
                      </a:r>
                      <a:r>
                        <a:rPr lang="zh-CN" altLang="en-US" sz="1600" b="1" kern="100" dirty="0">
                          <a:solidFill>
                            <a:schemeClr val="accent1"/>
                          </a:solidFill>
                          <a:effectLst/>
                          <a:latin typeface="+mn-ea"/>
                          <a:ea typeface="+mn-ea"/>
                          <a:cs typeface="+mn-cs"/>
                        </a:rPr>
                        <a:t>群体服务工作</a:t>
                      </a:r>
                      <a:r>
                        <a:rPr lang="zh-CN" altLang="en-US" sz="1600" b="0" kern="100" dirty="0">
                          <a:solidFill>
                            <a:schemeClr val="tx1"/>
                          </a:solidFill>
                          <a:effectLst/>
                          <a:latin typeface="+mn-ea"/>
                          <a:ea typeface="+mn-ea"/>
                        </a:rPr>
                        <a:t>和</a:t>
                      </a:r>
                      <a:r>
                        <a:rPr lang="zh-CN" altLang="zh-CN" sz="1600" b="1" kern="100" dirty="0">
                          <a:solidFill>
                            <a:schemeClr val="accent1"/>
                          </a:solidFill>
                          <a:effectLst/>
                          <a:latin typeface="+mn-ea"/>
                          <a:ea typeface="+mn-ea"/>
                          <a:cs typeface="+mn-cs"/>
                        </a:rPr>
                        <a:t>学生心理健康教育</a:t>
                      </a:r>
                      <a:r>
                        <a:rPr lang="zh-CN" altLang="en-US" sz="1600" b="1" kern="100" dirty="0">
                          <a:solidFill>
                            <a:schemeClr val="accent1"/>
                          </a:solidFill>
                          <a:effectLst/>
                          <a:latin typeface="+mn-ea"/>
                          <a:ea typeface="+mn-ea"/>
                          <a:cs typeface="+mn-cs"/>
                        </a:rPr>
                        <a:t>工作</a:t>
                      </a:r>
                      <a:r>
                        <a:rPr lang="zh-CN" altLang="en-US" sz="1600" b="0" kern="100" dirty="0">
                          <a:solidFill>
                            <a:srgbClr val="FF0000"/>
                          </a:solidFill>
                          <a:effectLst/>
                          <a:latin typeface="+mn-ea"/>
                          <a:ea typeface="+mn-ea"/>
                        </a:rPr>
                        <a:t>诊改机制</a:t>
                      </a:r>
                      <a:r>
                        <a:rPr lang="zh-CN" sz="1600" b="0" kern="100" dirty="0">
                          <a:solidFill>
                            <a:srgbClr val="FF0000"/>
                          </a:solidFill>
                          <a:effectLst/>
                          <a:latin typeface="+mn-ea"/>
                          <a:ea typeface="+mn-ea"/>
                        </a:rPr>
                        <a:t>；</a:t>
                      </a:r>
                      <a:endParaRPr lang="en-US" altLang="zh-CN" sz="1600" b="0" kern="100" dirty="0">
                        <a:solidFill>
                          <a:srgbClr val="FF0000"/>
                        </a:solidFill>
                        <a:effectLst/>
                        <a:latin typeface="+mn-ea"/>
                        <a:ea typeface="+mn-ea"/>
                      </a:endParaRPr>
                    </a:p>
                  </a:txBody>
                  <a:tcPr marL="62530" marR="62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77366993"/>
                  </a:ext>
                </a:extLst>
              </a:tr>
            </a:tbl>
          </a:graphicData>
        </a:graphic>
      </p:graphicFrame>
      <p:sp>
        <p:nvSpPr>
          <p:cNvPr id="3" name="标题 8"/>
          <p:cNvSpPr>
            <a:spLocks noGrp="1"/>
          </p:cNvSpPr>
          <p:nvPr>
            <p:ph type="title"/>
          </p:nvPr>
        </p:nvSpPr>
        <p:spPr>
          <a:xfrm>
            <a:off x="1126654" y="334083"/>
            <a:ext cx="2060179" cy="507835"/>
          </a:xfrm>
        </p:spPr>
        <p:txBody>
          <a:bodyPr/>
          <a:lstStyle/>
          <a:p>
            <a:pPr algn="l"/>
            <a:r>
              <a:rPr lang="en-US" altLang="zh-CN" dirty="0" smtClean="0"/>
              <a:t>2.7</a:t>
            </a:r>
            <a:r>
              <a:rPr lang="zh-CN" altLang="en-US" dirty="0" smtClean="0"/>
              <a:t>学生层面</a:t>
            </a:r>
            <a:endParaRPr lang="zh-CN" altLang="en-US" dirty="0"/>
          </a:p>
        </p:txBody>
      </p:sp>
    </p:spTree>
    <p:extLst>
      <p:ext uri="{BB962C8B-B14F-4D97-AF65-F5344CB8AC3E}">
        <p14:creationId xmlns:p14="http://schemas.microsoft.com/office/powerpoint/2010/main" val="313699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095206" y="2486724"/>
            <a:ext cx="5632305" cy="1231102"/>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itchFamily="34" charset="-122"/>
                <a:ea typeface="微软雅黑" pitchFamily="34" charset="-122"/>
              </a:rPr>
              <a:t> </a:t>
            </a:r>
            <a:r>
              <a:rPr lang="zh-CN" altLang="en-US" sz="3700" b="1" dirty="0" smtClean="0">
                <a:solidFill>
                  <a:schemeClr val="bg1"/>
                </a:solidFill>
                <a:latin typeface="微软雅黑" pitchFamily="34" charset="-122"/>
                <a:ea typeface="微软雅黑" pitchFamily="34" charset="-122"/>
              </a:rPr>
              <a:t>第一部分</a:t>
            </a:r>
            <a:endParaRPr lang="en-US" altLang="zh-CN" sz="3700" b="1" dirty="0">
              <a:solidFill>
                <a:schemeClr val="bg1"/>
              </a:solidFill>
              <a:latin typeface="微软雅黑" pitchFamily="34" charset="-122"/>
              <a:ea typeface="微软雅黑" pitchFamily="34" charset="-122"/>
            </a:endParaRPr>
          </a:p>
          <a:p>
            <a:pPr marL="0" lvl="1"/>
            <a:r>
              <a:rPr lang="zh-CN" altLang="en-US" sz="3500" b="1" dirty="0" smtClean="0">
                <a:solidFill>
                  <a:schemeClr val="bg1"/>
                </a:solidFill>
                <a:latin typeface="微软雅黑" pitchFamily="34" charset="-122"/>
                <a:ea typeface="微软雅黑" pitchFamily="34" charset="-122"/>
              </a:rPr>
              <a:t>如何</a:t>
            </a:r>
            <a:r>
              <a:rPr lang="zh-CN" altLang="en-US" sz="3500" b="1" dirty="0">
                <a:solidFill>
                  <a:schemeClr val="bg1"/>
                </a:solidFill>
                <a:latin typeface="微软雅黑" pitchFamily="34" charset="-122"/>
                <a:ea typeface="微软雅黑" pitchFamily="34" charset="-122"/>
              </a:rPr>
              <a:t>构建</a:t>
            </a:r>
            <a:r>
              <a:rPr lang="zh-CN" altLang="en-US" sz="3500" b="1" dirty="0" smtClean="0">
                <a:solidFill>
                  <a:schemeClr val="bg1"/>
                </a:solidFill>
                <a:latin typeface="微软雅黑" pitchFamily="34" charset="-122"/>
                <a:ea typeface="微软雅黑" pitchFamily="34" charset="-122"/>
              </a:rPr>
              <a:t>内部质量保证</a:t>
            </a:r>
            <a:r>
              <a:rPr lang="zh-CN" altLang="en-US" sz="3500" b="1" dirty="0">
                <a:solidFill>
                  <a:schemeClr val="bg1"/>
                </a:solidFill>
                <a:latin typeface="微软雅黑" pitchFamily="34" charset="-122"/>
                <a:ea typeface="微软雅黑" pitchFamily="34" charset="-122"/>
              </a:rPr>
              <a:t>体系</a:t>
            </a:r>
          </a:p>
        </p:txBody>
      </p:sp>
      <p:grpSp>
        <p:nvGrpSpPr>
          <p:cNvPr id="34" name="组合 33"/>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37" name="组合 36"/>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40" name="组合 39"/>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43" name="组合 42"/>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46" name="组合 45"/>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49" name="组合 48"/>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52" name="组合 51"/>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55" name="组合 54"/>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58" name="组合 57"/>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61" name="组合 60"/>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64" name="组合 63"/>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67" name="组合 66"/>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70" name="组合 69"/>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5" name="组合 14"/>
          <p:cNvGrpSpPr/>
          <p:nvPr/>
        </p:nvGrpSpPr>
        <p:grpSpPr>
          <a:xfrm>
            <a:off x="10233354" y="1114206"/>
            <a:ext cx="1596026" cy="1596603"/>
            <a:chOff x="1068965" y="491752"/>
            <a:chExt cx="1197175" cy="1197175"/>
          </a:xfrm>
        </p:grpSpPr>
        <p:grpSp>
          <p:nvGrpSpPr>
            <p:cNvPr id="16" name="组合 1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pic>
        <p:nvPicPr>
          <p:cNvPr id="8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1350" y="1797235"/>
            <a:ext cx="4291474" cy="2716422"/>
          </a:xfrm>
          <a:prstGeom prst="rect">
            <a:avLst/>
          </a:prstGeom>
          <a:blipFill>
            <a:blip r:embed="rId4"/>
            <a:stretch>
              <a:fillRect l="-5000" r="-5000"/>
            </a:stretch>
          </a:blipFill>
          <a:extLst/>
        </p:spPr>
      </p:pic>
      <p:sp>
        <p:nvSpPr>
          <p:cNvPr id="75" name="TextBox 74"/>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342209766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900" decel="100000" fill="hold"/>
                                            <p:tgtEl>
                                              <p:spTgt spid="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par>
                                    <p:cTn id="20" presetID="2" presetClass="entr" presetSubtype="8" accel="35000" fill="hold" nodeType="withEffect" p14:presetBounceEnd="55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55000">
                                          <p:cBhvr additive="base">
                                            <p:cTn id="22" dur="1500" fill="hold"/>
                                            <p:tgtEl>
                                              <p:spTgt spid="15"/>
                                            </p:tgtEl>
                                            <p:attrNameLst>
                                              <p:attrName>ppt_x</p:attrName>
                                            </p:attrNameLst>
                                          </p:cBhvr>
                                          <p:tavLst>
                                            <p:tav tm="0">
                                              <p:val>
                                                <p:strVal val="0-#ppt_w/2"/>
                                              </p:val>
                                            </p:tav>
                                            <p:tav tm="100000">
                                              <p:val>
                                                <p:strVal val="#ppt_x"/>
                                              </p:val>
                                            </p:tav>
                                          </p:tavLst>
                                        </p:anim>
                                        <p:anim calcmode="lin" valueType="num" p14:bounceEnd="55000">
                                          <p:cBhvr additive="base">
                                            <p:cTn id="23" dur="1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3500"/>
                                </p:stCondLst>
                                <p:childTnLst>
                                  <p:par>
                                    <p:cTn id="30" presetID="23" presetClass="entr" presetSubtype="52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 calcmode="lin" valueType="num">
                                          <p:cBhvr>
                                            <p:cTn id="34" dur="500" fill="hold"/>
                                            <p:tgtEl>
                                              <p:spTgt spid="34"/>
                                            </p:tgtEl>
                                            <p:attrNameLst>
                                              <p:attrName>ppt_x</p:attrName>
                                            </p:attrNameLst>
                                          </p:cBhvr>
                                          <p:tavLst>
                                            <p:tav tm="0">
                                              <p:val>
                                                <p:fltVal val="0.5"/>
                                              </p:val>
                                            </p:tav>
                                            <p:tav tm="100000">
                                              <p:val>
                                                <p:strVal val="#ppt_x"/>
                                              </p:val>
                                            </p:tav>
                                          </p:tavLst>
                                        </p:anim>
                                        <p:anim calcmode="lin" valueType="num">
                                          <p:cBhvr>
                                            <p:cTn id="35" dur="500" fill="hold"/>
                                            <p:tgtEl>
                                              <p:spTgt spid="34"/>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 calcmode="lin" valueType="num">
                                          <p:cBhvr>
                                            <p:cTn id="40" dur="500" fill="hold"/>
                                            <p:tgtEl>
                                              <p:spTgt spid="37"/>
                                            </p:tgtEl>
                                            <p:attrNameLst>
                                              <p:attrName>ppt_x</p:attrName>
                                            </p:attrNameLst>
                                          </p:cBhvr>
                                          <p:tavLst>
                                            <p:tav tm="0">
                                              <p:val>
                                                <p:fltVal val="0.5"/>
                                              </p:val>
                                            </p:tav>
                                            <p:tav tm="100000">
                                              <p:val>
                                                <p:strVal val="#ppt_x"/>
                                              </p:val>
                                            </p:tav>
                                          </p:tavLst>
                                        </p:anim>
                                        <p:anim calcmode="lin" valueType="num">
                                          <p:cBhvr>
                                            <p:cTn id="41" dur="500" fill="hold"/>
                                            <p:tgtEl>
                                              <p:spTgt spid="37"/>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70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 calcmode="lin" valueType="num">
                                          <p:cBhvr>
                                            <p:cTn id="46" dur="500" fill="hold"/>
                                            <p:tgtEl>
                                              <p:spTgt spid="40"/>
                                            </p:tgtEl>
                                            <p:attrNameLst>
                                              <p:attrName>ppt_x</p:attrName>
                                            </p:attrNameLst>
                                          </p:cBhvr>
                                          <p:tavLst>
                                            <p:tav tm="0">
                                              <p:val>
                                                <p:fltVal val="0.5"/>
                                              </p:val>
                                            </p:tav>
                                            <p:tav tm="100000">
                                              <p:val>
                                                <p:strVal val="#ppt_x"/>
                                              </p:val>
                                            </p:tav>
                                          </p:tavLst>
                                        </p:anim>
                                        <p:anim calcmode="lin" valueType="num">
                                          <p:cBhvr>
                                            <p:cTn id="47" dur="500" fill="hold"/>
                                            <p:tgtEl>
                                              <p:spTgt spid="40"/>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ppt_x</p:attrName>
                                            </p:attrNameLst>
                                          </p:cBhvr>
                                          <p:tavLst>
                                            <p:tav tm="0">
                                              <p:val>
                                                <p:fltVal val="0.5"/>
                                              </p:val>
                                            </p:tav>
                                            <p:tav tm="100000">
                                              <p:val>
                                                <p:strVal val="#ppt_x"/>
                                              </p:val>
                                            </p:tav>
                                          </p:tavLst>
                                        </p:anim>
                                        <p:anim calcmode="lin" valueType="num">
                                          <p:cBhvr>
                                            <p:cTn id="53" dur="500" fill="hold"/>
                                            <p:tgtEl>
                                              <p:spTgt spid="4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10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 calcmode="lin" valueType="num">
                                          <p:cBhvr>
                                            <p:cTn id="58" dur="500" fill="hold"/>
                                            <p:tgtEl>
                                              <p:spTgt spid="46"/>
                                            </p:tgtEl>
                                            <p:attrNameLst>
                                              <p:attrName>ppt_x</p:attrName>
                                            </p:attrNameLst>
                                          </p:cBhvr>
                                          <p:tavLst>
                                            <p:tav tm="0">
                                              <p:val>
                                                <p:fltVal val="0.5"/>
                                              </p:val>
                                            </p:tav>
                                            <p:tav tm="100000">
                                              <p:val>
                                                <p:strVal val="#ppt_x"/>
                                              </p:val>
                                            </p:tav>
                                          </p:tavLst>
                                        </p:anim>
                                        <p:anim calcmode="lin" valueType="num">
                                          <p:cBhvr>
                                            <p:cTn id="59" dur="500" fill="hold"/>
                                            <p:tgtEl>
                                              <p:spTgt spid="46"/>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60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ppt_x</p:attrName>
                                            </p:attrNameLst>
                                          </p:cBhvr>
                                          <p:tavLst>
                                            <p:tav tm="0">
                                              <p:val>
                                                <p:fltVal val="0.5"/>
                                              </p:val>
                                            </p:tav>
                                            <p:tav tm="100000">
                                              <p:val>
                                                <p:strVal val="#ppt_x"/>
                                              </p:val>
                                            </p:tav>
                                          </p:tavLst>
                                        </p:anim>
                                        <p:anim calcmode="lin" valueType="num">
                                          <p:cBhvr>
                                            <p:cTn id="65" dur="500" fill="hold"/>
                                            <p:tgtEl>
                                              <p:spTgt spid="49"/>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 calcmode="lin" valueType="num">
                                          <p:cBhvr>
                                            <p:cTn id="70" dur="500" fill="hold"/>
                                            <p:tgtEl>
                                              <p:spTgt spid="52"/>
                                            </p:tgtEl>
                                            <p:attrNameLst>
                                              <p:attrName>ppt_x</p:attrName>
                                            </p:attrNameLst>
                                          </p:cBhvr>
                                          <p:tavLst>
                                            <p:tav tm="0">
                                              <p:val>
                                                <p:fltVal val="0.5"/>
                                              </p:val>
                                            </p:tav>
                                            <p:tav tm="100000">
                                              <p:val>
                                                <p:strVal val="#ppt_x"/>
                                              </p:val>
                                            </p:tav>
                                          </p:tavLst>
                                        </p:anim>
                                        <p:anim calcmode="lin" valueType="num">
                                          <p:cBhvr>
                                            <p:cTn id="71" dur="500" fill="hold"/>
                                            <p:tgtEl>
                                              <p:spTgt spid="52"/>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55"/>
                                            </p:tgtEl>
                                            <p:attrNameLst>
                                              <p:attrName>style.visibility</p:attrName>
                                            </p:attrNameLst>
                                          </p:cBhvr>
                                          <p:to>
                                            <p:strVal val="visible"/>
                                          </p:to>
                                        </p:set>
                                        <p:anim calcmode="lin" valueType="num">
                                          <p:cBhvr>
                                            <p:cTn id="74" dur="500" fill="hold"/>
                                            <p:tgtEl>
                                              <p:spTgt spid="55"/>
                                            </p:tgtEl>
                                            <p:attrNameLst>
                                              <p:attrName>ppt_w</p:attrName>
                                            </p:attrNameLst>
                                          </p:cBhvr>
                                          <p:tavLst>
                                            <p:tav tm="0">
                                              <p:val>
                                                <p:fltVal val="0"/>
                                              </p:val>
                                            </p:tav>
                                            <p:tav tm="100000">
                                              <p:val>
                                                <p:strVal val="#ppt_w"/>
                                              </p:val>
                                            </p:tav>
                                          </p:tavLst>
                                        </p:anim>
                                        <p:anim calcmode="lin" valueType="num">
                                          <p:cBhvr>
                                            <p:cTn id="75" dur="500" fill="hold"/>
                                            <p:tgtEl>
                                              <p:spTgt spid="55"/>
                                            </p:tgtEl>
                                            <p:attrNameLst>
                                              <p:attrName>ppt_h</p:attrName>
                                            </p:attrNameLst>
                                          </p:cBhvr>
                                          <p:tavLst>
                                            <p:tav tm="0">
                                              <p:val>
                                                <p:fltVal val="0"/>
                                              </p:val>
                                            </p:tav>
                                            <p:tav tm="100000">
                                              <p:val>
                                                <p:strVal val="#ppt_h"/>
                                              </p:val>
                                            </p:tav>
                                          </p:tavLst>
                                        </p:anim>
                                        <p:anim calcmode="lin" valueType="num">
                                          <p:cBhvr>
                                            <p:cTn id="76" dur="500" fill="hold"/>
                                            <p:tgtEl>
                                              <p:spTgt spid="55"/>
                                            </p:tgtEl>
                                            <p:attrNameLst>
                                              <p:attrName>ppt_x</p:attrName>
                                            </p:attrNameLst>
                                          </p:cBhvr>
                                          <p:tavLst>
                                            <p:tav tm="0">
                                              <p:val>
                                                <p:fltVal val="0.5"/>
                                              </p:val>
                                            </p:tav>
                                            <p:tav tm="100000">
                                              <p:val>
                                                <p:strVal val="#ppt_x"/>
                                              </p:val>
                                            </p:tav>
                                          </p:tavLst>
                                        </p:anim>
                                        <p:anim calcmode="lin" valueType="num">
                                          <p:cBhvr>
                                            <p:cTn id="77" dur="500" fill="hold"/>
                                            <p:tgtEl>
                                              <p:spTgt spid="55"/>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 calcmode="lin" valueType="num">
                                          <p:cBhvr>
                                            <p:cTn id="82" dur="500" fill="hold"/>
                                            <p:tgtEl>
                                              <p:spTgt spid="58"/>
                                            </p:tgtEl>
                                            <p:attrNameLst>
                                              <p:attrName>ppt_x</p:attrName>
                                            </p:attrNameLst>
                                          </p:cBhvr>
                                          <p:tavLst>
                                            <p:tav tm="0">
                                              <p:val>
                                                <p:fltVal val="0.5"/>
                                              </p:val>
                                            </p:tav>
                                            <p:tav tm="100000">
                                              <p:val>
                                                <p:strVal val="#ppt_x"/>
                                              </p:val>
                                            </p:tav>
                                          </p:tavLst>
                                        </p:anim>
                                        <p:anim calcmode="lin" valueType="num">
                                          <p:cBhvr>
                                            <p:cTn id="83" dur="500" fill="hold"/>
                                            <p:tgtEl>
                                              <p:spTgt spid="58"/>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61"/>
                                            </p:tgtEl>
                                            <p:attrNameLst>
                                              <p:attrName>style.visibility</p:attrName>
                                            </p:attrNameLst>
                                          </p:cBhvr>
                                          <p:to>
                                            <p:strVal val="visible"/>
                                          </p:to>
                                        </p:set>
                                        <p:anim calcmode="lin" valueType="num">
                                          <p:cBhvr>
                                            <p:cTn id="86" dur="500" fill="hold"/>
                                            <p:tgtEl>
                                              <p:spTgt spid="61"/>
                                            </p:tgtEl>
                                            <p:attrNameLst>
                                              <p:attrName>ppt_w</p:attrName>
                                            </p:attrNameLst>
                                          </p:cBhvr>
                                          <p:tavLst>
                                            <p:tav tm="0">
                                              <p:val>
                                                <p:fltVal val="0"/>
                                              </p:val>
                                            </p:tav>
                                            <p:tav tm="100000">
                                              <p:val>
                                                <p:strVal val="#ppt_w"/>
                                              </p:val>
                                            </p:tav>
                                          </p:tavLst>
                                        </p:anim>
                                        <p:anim calcmode="lin" valueType="num">
                                          <p:cBhvr>
                                            <p:cTn id="87" dur="500" fill="hold"/>
                                            <p:tgtEl>
                                              <p:spTgt spid="61"/>
                                            </p:tgtEl>
                                            <p:attrNameLst>
                                              <p:attrName>ppt_h</p:attrName>
                                            </p:attrNameLst>
                                          </p:cBhvr>
                                          <p:tavLst>
                                            <p:tav tm="0">
                                              <p:val>
                                                <p:fltVal val="0"/>
                                              </p:val>
                                            </p:tav>
                                            <p:tav tm="100000">
                                              <p:val>
                                                <p:strVal val="#ppt_h"/>
                                              </p:val>
                                            </p:tav>
                                          </p:tavLst>
                                        </p:anim>
                                        <p:anim calcmode="lin" valueType="num">
                                          <p:cBhvr>
                                            <p:cTn id="88" dur="500" fill="hold"/>
                                            <p:tgtEl>
                                              <p:spTgt spid="61"/>
                                            </p:tgtEl>
                                            <p:attrNameLst>
                                              <p:attrName>ppt_x</p:attrName>
                                            </p:attrNameLst>
                                          </p:cBhvr>
                                          <p:tavLst>
                                            <p:tav tm="0">
                                              <p:val>
                                                <p:fltVal val="0.5"/>
                                              </p:val>
                                            </p:tav>
                                            <p:tav tm="100000">
                                              <p:val>
                                                <p:strVal val="#ppt_x"/>
                                              </p:val>
                                            </p:tav>
                                          </p:tavLst>
                                        </p:anim>
                                        <p:anim calcmode="lin" valueType="num">
                                          <p:cBhvr>
                                            <p:cTn id="89" dur="500" fill="hold"/>
                                            <p:tgtEl>
                                              <p:spTgt spid="61"/>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 calcmode="lin" valueType="num">
                                          <p:cBhvr>
                                            <p:cTn id="94" dur="500" fill="hold"/>
                                            <p:tgtEl>
                                              <p:spTgt spid="64"/>
                                            </p:tgtEl>
                                            <p:attrNameLst>
                                              <p:attrName>ppt_x</p:attrName>
                                            </p:attrNameLst>
                                          </p:cBhvr>
                                          <p:tavLst>
                                            <p:tav tm="0">
                                              <p:val>
                                                <p:fltVal val="0.5"/>
                                              </p:val>
                                            </p:tav>
                                            <p:tav tm="100000">
                                              <p:val>
                                                <p:strVal val="#ppt_x"/>
                                              </p:val>
                                            </p:tav>
                                          </p:tavLst>
                                        </p:anim>
                                        <p:anim calcmode="lin" valueType="num">
                                          <p:cBhvr>
                                            <p:cTn id="95" dur="500" fill="hold"/>
                                            <p:tgtEl>
                                              <p:spTgt spid="64"/>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fltVal val="0"/>
                                              </p:val>
                                            </p:tav>
                                            <p:tav tm="100000">
                                              <p:val>
                                                <p:strVal val="#ppt_w"/>
                                              </p:val>
                                            </p:tav>
                                          </p:tavLst>
                                        </p:anim>
                                        <p:anim calcmode="lin" valueType="num">
                                          <p:cBhvr>
                                            <p:cTn id="99" dur="500" fill="hold"/>
                                            <p:tgtEl>
                                              <p:spTgt spid="67"/>
                                            </p:tgtEl>
                                            <p:attrNameLst>
                                              <p:attrName>ppt_h</p:attrName>
                                            </p:attrNameLst>
                                          </p:cBhvr>
                                          <p:tavLst>
                                            <p:tav tm="0">
                                              <p:val>
                                                <p:fltVal val="0"/>
                                              </p:val>
                                            </p:tav>
                                            <p:tav tm="100000">
                                              <p:val>
                                                <p:strVal val="#ppt_h"/>
                                              </p:val>
                                            </p:tav>
                                          </p:tavLst>
                                        </p:anim>
                                        <p:anim calcmode="lin" valueType="num">
                                          <p:cBhvr>
                                            <p:cTn id="100" dur="500" fill="hold"/>
                                            <p:tgtEl>
                                              <p:spTgt spid="67"/>
                                            </p:tgtEl>
                                            <p:attrNameLst>
                                              <p:attrName>ppt_x</p:attrName>
                                            </p:attrNameLst>
                                          </p:cBhvr>
                                          <p:tavLst>
                                            <p:tav tm="0">
                                              <p:val>
                                                <p:fltVal val="0.5"/>
                                              </p:val>
                                            </p:tav>
                                            <p:tav tm="100000">
                                              <p:val>
                                                <p:strVal val="#ppt_x"/>
                                              </p:val>
                                            </p:tav>
                                          </p:tavLst>
                                        </p:anim>
                                        <p:anim calcmode="lin" valueType="num">
                                          <p:cBhvr>
                                            <p:cTn id="101" dur="500" fill="hold"/>
                                            <p:tgtEl>
                                              <p:spTgt spid="67"/>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70"/>
                                            </p:tgtEl>
                                            <p:attrNameLst>
                                              <p:attrName>style.visibility</p:attrName>
                                            </p:attrNameLst>
                                          </p:cBhvr>
                                          <p:to>
                                            <p:strVal val="visible"/>
                                          </p:to>
                                        </p:set>
                                        <p:anim calcmode="lin" valueType="num">
                                          <p:cBhvr>
                                            <p:cTn id="104" dur="500" fill="hold"/>
                                            <p:tgtEl>
                                              <p:spTgt spid="70"/>
                                            </p:tgtEl>
                                            <p:attrNameLst>
                                              <p:attrName>ppt_w</p:attrName>
                                            </p:attrNameLst>
                                          </p:cBhvr>
                                          <p:tavLst>
                                            <p:tav tm="0">
                                              <p:val>
                                                <p:fltVal val="0"/>
                                              </p:val>
                                            </p:tav>
                                            <p:tav tm="100000">
                                              <p:val>
                                                <p:strVal val="#ppt_w"/>
                                              </p:val>
                                            </p:tav>
                                          </p:tavLst>
                                        </p:anim>
                                        <p:anim calcmode="lin" valueType="num">
                                          <p:cBhvr>
                                            <p:cTn id="105" dur="500" fill="hold"/>
                                            <p:tgtEl>
                                              <p:spTgt spid="70"/>
                                            </p:tgtEl>
                                            <p:attrNameLst>
                                              <p:attrName>ppt_h</p:attrName>
                                            </p:attrNameLst>
                                          </p:cBhvr>
                                          <p:tavLst>
                                            <p:tav tm="0">
                                              <p:val>
                                                <p:fltVal val="0"/>
                                              </p:val>
                                            </p:tav>
                                            <p:tav tm="100000">
                                              <p:val>
                                                <p:strVal val="#ppt_h"/>
                                              </p:val>
                                            </p:tav>
                                          </p:tavLst>
                                        </p:anim>
                                        <p:anim calcmode="lin" valueType="num">
                                          <p:cBhvr>
                                            <p:cTn id="106" dur="500" fill="hold"/>
                                            <p:tgtEl>
                                              <p:spTgt spid="70"/>
                                            </p:tgtEl>
                                            <p:attrNameLst>
                                              <p:attrName>ppt_x</p:attrName>
                                            </p:attrNameLst>
                                          </p:cBhvr>
                                          <p:tavLst>
                                            <p:tav tm="0">
                                              <p:val>
                                                <p:fltVal val="0.5"/>
                                              </p:val>
                                            </p:tav>
                                            <p:tav tm="100000">
                                              <p:val>
                                                <p:strVal val="#ppt_x"/>
                                              </p:val>
                                            </p:tav>
                                          </p:tavLst>
                                        </p:anim>
                                        <p:anim calcmode="lin" valueType="num">
                                          <p:cBhvr>
                                            <p:cTn id="107" dur="500" fill="hold"/>
                                            <p:tgtEl>
                                              <p:spTgt spid="70"/>
                                            </p:tgtEl>
                                            <p:attrNameLst>
                                              <p:attrName>ppt_y</p:attrName>
                                            </p:attrNameLst>
                                          </p:cBhvr>
                                          <p:tavLst>
                                            <p:tav tm="0">
                                              <p:val>
                                                <p:fltVal val="0.5"/>
                                              </p:val>
                                            </p:tav>
                                            <p:tav tm="100000">
                                              <p:val>
                                                <p:strVal val="#ppt_y"/>
                                              </p:val>
                                            </p:tav>
                                          </p:tavLst>
                                        </p:anim>
                                      </p:childTnLst>
                                    </p:cTn>
                                  </p:par>
                                  <p:par>
                                    <p:cTn id="108" presetID="26" presetClass="emph" presetSubtype="0" repeatCount="3000" fill="hold" nodeType="withEffect">
                                      <p:stCondLst>
                                        <p:cond delay="600"/>
                                      </p:stCondLst>
                                      <p:childTnLst>
                                        <p:animEffect transition="out" filter="fade">
                                          <p:cBhvr>
                                            <p:cTn id="109" dur="500" tmFilter="0, 0; .2, .5; .8, .5; 1, 0"/>
                                            <p:tgtEl>
                                              <p:spTgt spid="34"/>
                                            </p:tgtEl>
                                          </p:cBhvr>
                                        </p:animEffect>
                                        <p:animScale>
                                          <p:cBhvr>
                                            <p:cTn id="110" dur="250" autoRev="1" fill="hold"/>
                                            <p:tgtEl>
                                              <p:spTgt spid="34"/>
                                            </p:tgtEl>
                                          </p:cBhvr>
                                          <p:by x="105000" y="105000"/>
                                        </p:animScale>
                                      </p:childTnLst>
                                    </p:cTn>
                                  </p:par>
                                  <p:par>
                                    <p:cTn id="111" presetID="26" presetClass="emph" presetSubtype="0" repeatCount="3000" fill="hold" nodeType="withEffect">
                                      <p:stCondLst>
                                        <p:cond delay="710"/>
                                      </p:stCondLst>
                                      <p:childTnLst>
                                        <p:animEffect transition="out" filter="fade">
                                          <p:cBhvr>
                                            <p:cTn id="112" dur="500" tmFilter="0, 0; .2, .5; .8, .5; 1, 0"/>
                                            <p:tgtEl>
                                              <p:spTgt spid="55"/>
                                            </p:tgtEl>
                                          </p:cBhvr>
                                        </p:animEffect>
                                        <p:animScale>
                                          <p:cBhvr>
                                            <p:cTn id="113" dur="250" autoRev="1" fill="hold"/>
                                            <p:tgtEl>
                                              <p:spTgt spid="55"/>
                                            </p:tgtEl>
                                          </p:cBhvr>
                                          <p:by x="105000" y="105000"/>
                                        </p:animScale>
                                      </p:childTnLst>
                                    </p:cTn>
                                  </p:par>
                                  <p:par>
                                    <p:cTn id="114" presetID="26" presetClass="emph" presetSubtype="0" repeatCount="3000" fill="hold" nodeType="withEffect">
                                      <p:stCondLst>
                                        <p:cond delay="410"/>
                                      </p:stCondLst>
                                      <p:childTnLst>
                                        <p:animEffect transition="out" filter="fade">
                                          <p:cBhvr>
                                            <p:cTn id="115" dur="500" tmFilter="0, 0; .2, .5; .8, .5; 1, 0"/>
                                            <p:tgtEl>
                                              <p:spTgt spid="61"/>
                                            </p:tgtEl>
                                          </p:cBhvr>
                                        </p:animEffect>
                                        <p:animScale>
                                          <p:cBhvr>
                                            <p:cTn id="116" dur="250" autoRev="1" fill="hold"/>
                                            <p:tgtEl>
                                              <p:spTgt spid="61"/>
                                            </p:tgtEl>
                                          </p:cBhvr>
                                          <p:by x="105000" y="105000"/>
                                        </p:animScale>
                                      </p:childTnLst>
                                    </p:cTn>
                                  </p:par>
                                  <p:par>
                                    <p:cTn id="117" presetID="26" presetClass="emph" presetSubtype="0" repeatCount="3000" fill="hold" nodeType="withEffect">
                                      <p:stCondLst>
                                        <p:cond delay="810"/>
                                      </p:stCondLst>
                                      <p:childTnLst>
                                        <p:animEffect transition="out" filter="fade">
                                          <p:cBhvr>
                                            <p:cTn id="118" dur="500" tmFilter="0, 0; .2, .5; .8, .5; 1, 0"/>
                                            <p:tgtEl>
                                              <p:spTgt spid="64"/>
                                            </p:tgtEl>
                                          </p:cBhvr>
                                        </p:animEffect>
                                        <p:animScale>
                                          <p:cBhvr>
                                            <p:cTn id="119" dur="250" autoRev="1" fill="hold"/>
                                            <p:tgtEl>
                                              <p:spTgt spid="64"/>
                                            </p:tgtEl>
                                          </p:cBhvr>
                                          <p:by x="105000" y="105000"/>
                                        </p:animScale>
                                      </p:childTnLst>
                                    </p:cTn>
                                  </p:par>
                                </p:childTnLst>
                              </p:cTn>
                            </p:par>
                            <p:par>
                              <p:cTn id="120" fill="hold">
                                <p:stCondLst>
                                  <p:cond delay="5810"/>
                                </p:stCondLst>
                                <p:childTnLst>
                                  <p:par>
                                    <p:cTn id="121" presetID="10" presetClass="entr" presetSubtype="0" fill="hold" grpId="0" nodeType="after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2"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900" decel="100000" fill="hold"/>
                                            <p:tgtEl>
                                              <p:spTgt spid="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par>
                                    <p:cTn id="20" presetID="2" presetClass="entr" presetSubtype="8" accel="350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0-#ppt_w/2"/>
                                              </p:val>
                                            </p:tav>
                                            <p:tav tm="100000">
                                              <p:val>
                                                <p:strVal val="#ppt_x"/>
                                              </p:val>
                                            </p:tav>
                                          </p:tavLst>
                                        </p:anim>
                                        <p:anim calcmode="lin" valueType="num">
                                          <p:cBhvr additive="base">
                                            <p:cTn id="23" dur="1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3500"/>
                                </p:stCondLst>
                                <p:childTnLst>
                                  <p:par>
                                    <p:cTn id="30" presetID="23" presetClass="entr" presetSubtype="52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 calcmode="lin" valueType="num">
                                          <p:cBhvr>
                                            <p:cTn id="34" dur="500" fill="hold"/>
                                            <p:tgtEl>
                                              <p:spTgt spid="34"/>
                                            </p:tgtEl>
                                            <p:attrNameLst>
                                              <p:attrName>ppt_x</p:attrName>
                                            </p:attrNameLst>
                                          </p:cBhvr>
                                          <p:tavLst>
                                            <p:tav tm="0">
                                              <p:val>
                                                <p:fltVal val="0.5"/>
                                              </p:val>
                                            </p:tav>
                                            <p:tav tm="100000">
                                              <p:val>
                                                <p:strVal val="#ppt_x"/>
                                              </p:val>
                                            </p:tav>
                                          </p:tavLst>
                                        </p:anim>
                                        <p:anim calcmode="lin" valueType="num">
                                          <p:cBhvr>
                                            <p:cTn id="35" dur="500" fill="hold"/>
                                            <p:tgtEl>
                                              <p:spTgt spid="34"/>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 calcmode="lin" valueType="num">
                                          <p:cBhvr>
                                            <p:cTn id="40" dur="500" fill="hold"/>
                                            <p:tgtEl>
                                              <p:spTgt spid="37"/>
                                            </p:tgtEl>
                                            <p:attrNameLst>
                                              <p:attrName>ppt_x</p:attrName>
                                            </p:attrNameLst>
                                          </p:cBhvr>
                                          <p:tavLst>
                                            <p:tav tm="0">
                                              <p:val>
                                                <p:fltVal val="0.5"/>
                                              </p:val>
                                            </p:tav>
                                            <p:tav tm="100000">
                                              <p:val>
                                                <p:strVal val="#ppt_x"/>
                                              </p:val>
                                            </p:tav>
                                          </p:tavLst>
                                        </p:anim>
                                        <p:anim calcmode="lin" valueType="num">
                                          <p:cBhvr>
                                            <p:cTn id="41" dur="500" fill="hold"/>
                                            <p:tgtEl>
                                              <p:spTgt spid="37"/>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70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 calcmode="lin" valueType="num">
                                          <p:cBhvr>
                                            <p:cTn id="46" dur="500" fill="hold"/>
                                            <p:tgtEl>
                                              <p:spTgt spid="40"/>
                                            </p:tgtEl>
                                            <p:attrNameLst>
                                              <p:attrName>ppt_x</p:attrName>
                                            </p:attrNameLst>
                                          </p:cBhvr>
                                          <p:tavLst>
                                            <p:tav tm="0">
                                              <p:val>
                                                <p:fltVal val="0.5"/>
                                              </p:val>
                                            </p:tav>
                                            <p:tav tm="100000">
                                              <p:val>
                                                <p:strVal val="#ppt_x"/>
                                              </p:val>
                                            </p:tav>
                                          </p:tavLst>
                                        </p:anim>
                                        <p:anim calcmode="lin" valueType="num">
                                          <p:cBhvr>
                                            <p:cTn id="47" dur="500" fill="hold"/>
                                            <p:tgtEl>
                                              <p:spTgt spid="40"/>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ppt_x</p:attrName>
                                            </p:attrNameLst>
                                          </p:cBhvr>
                                          <p:tavLst>
                                            <p:tav tm="0">
                                              <p:val>
                                                <p:fltVal val="0.5"/>
                                              </p:val>
                                            </p:tav>
                                            <p:tav tm="100000">
                                              <p:val>
                                                <p:strVal val="#ppt_x"/>
                                              </p:val>
                                            </p:tav>
                                          </p:tavLst>
                                        </p:anim>
                                        <p:anim calcmode="lin" valueType="num">
                                          <p:cBhvr>
                                            <p:cTn id="53" dur="500" fill="hold"/>
                                            <p:tgtEl>
                                              <p:spTgt spid="4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10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 calcmode="lin" valueType="num">
                                          <p:cBhvr>
                                            <p:cTn id="58" dur="500" fill="hold"/>
                                            <p:tgtEl>
                                              <p:spTgt spid="46"/>
                                            </p:tgtEl>
                                            <p:attrNameLst>
                                              <p:attrName>ppt_x</p:attrName>
                                            </p:attrNameLst>
                                          </p:cBhvr>
                                          <p:tavLst>
                                            <p:tav tm="0">
                                              <p:val>
                                                <p:fltVal val="0.5"/>
                                              </p:val>
                                            </p:tav>
                                            <p:tav tm="100000">
                                              <p:val>
                                                <p:strVal val="#ppt_x"/>
                                              </p:val>
                                            </p:tav>
                                          </p:tavLst>
                                        </p:anim>
                                        <p:anim calcmode="lin" valueType="num">
                                          <p:cBhvr>
                                            <p:cTn id="59" dur="500" fill="hold"/>
                                            <p:tgtEl>
                                              <p:spTgt spid="46"/>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60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ppt_x</p:attrName>
                                            </p:attrNameLst>
                                          </p:cBhvr>
                                          <p:tavLst>
                                            <p:tav tm="0">
                                              <p:val>
                                                <p:fltVal val="0.5"/>
                                              </p:val>
                                            </p:tav>
                                            <p:tav tm="100000">
                                              <p:val>
                                                <p:strVal val="#ppt_x"/>
                                              </p:val>
                                            </p:tav>
                                          </p:tavLst>
                                        </p:anim>
                                        <p:anim calcmode="lin" valueType="num">
                                          <p:cBhvr>
                                            <p:cTn id="65" dur="500" fill="hold"/>
                                            <p:tgtEl>
                                              <p:spTgt spid="49"/>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 calcmode="lin" valueType="num">
                                          <p:cBhvr>
                                            <p:cTn id="70" dur="500" fill="hold"/>
                                            <p:tgtEl>
                                              <p:spTgt spid="52"/>
                                            </p:tgtEl>
                                            <p:attrNameLst>
                                              <p:attrName>ppt_x</p:attrName>
                                            </p:attrNameLst>
                                          </p:cBhvr>
                                          <p:tavLst>
                                            <p:tav tm="0">
                                              <p:val>
                                                <p:fltVal val="0.5"/>
                                              </p:val>
                                            </p:tav>
                                            <p:tav tm="100000">
                                              <p:val>
                                                <p:strVal val="#ppt_x"/>
                                              </p:val>
                                            </p:tav>
                                          </p:tavLst>
                                        </p:anim>
                                        <p:anim calcmode="lin" valueType="num">
                                          <p:cBhvr>
                                            <p:cTn id="71" dur="500" fill="hold"/>
                                            <p:tgtEl>
                                              <p:spTgt spid="52"/>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55"/>
                                            </p:tgtEl>
                                            <p:attrNameLst>
                                              <p:attrName>style.visibility</p:attrName>
                                            </p:attrNameLst>
                                          </p:cBhvr>
                                          <p:to>
                                            <p:strVal val="visible"/>
                                          </p:to>
                                        </p:set>
                                        <p:anim calcmode="lin" valueType="num">
                                          <p:cBhvr>
                                            <p:cTn id="74" dur="500" fill="hold"/>
                                            <p:tgtEl>
                                              <p:spTgt spid="55"/>
                                            </p:tgtEl>
                                            <p:attrNameLst>
                                              <p:attrName>ppt_w</p:attrName>
                                            </p:attrNameLst>
                                          </p:cBhvr>
                                          <p:tavLst>
                                            <p:tav tm="0">
                                              <p:val>
                                                <p:fltVal val="0"/>
                                              </p:val>
                                            </p:tav>
                                            <p:tav tm="100000">
                                              <p:val>
                                                <p:strVal val="#ppt_w"/>
                                              </p:val>
                                            </p:tav>
                                          </p:tavLst>
                                        </p:anim>
                                        <p:anim calcmode="lin" valueType="num">
                                          <p:cBhvr>
                                            <p:cTn id="75" dur="500" fill="hold"/>
                                            <p:tgtEl>
                                              <p:spTgt spid="55"/>
                                            </p:tgtEl>
                                            <p:attrNameLst>
                                              <p:attrName>ppt_h</p:attrName>
                                            </p:attrNameLst>
                                          </p:cBhvr>
                                          <p:tavLst>
                                            <p:tav tm="0">
                                              <p:val>
                                                <p:fltVal val="0"/>
                                              </p:val>
                                            </p:tav>
                                            <p:tav tm="100000">
                                              <p:val>
                                                <p:strVal val="#ppt_h"/>
                                              </p:val>
                                            </p:tav>
                                          </p:tavLst>
                                        </p:anim>
                                        <p:anim calcmode="lin" valueType="num">
                                          <p:cBhvr>
                                            <p:cTn id="76" dur="500" fill="hold"/>
                                            <p:tgtEl>
                                              <p:spTgt spid="55"/>
                                            </p:tgtEl>
                                            <p:attrNameLst>
                                              <p:attrName>ppt_x</p:attrName>
                                            </p:attrNameLst>
                                          </p:cBhvr>
                                          <p:tavLst>
                                            <p:tav tm="0">
                                              <p:val>
                                                <p:fltVal val="0.5"/>
                                              </p:val>
                                            </p:tav>
                                            <p:tav tm="100000">
                                              <p:val>
                                                <p:strVal val="#ppt_x"/>
                                              </p:val>
                                            </p:tav>
                                          </p:tavLst>
                                        </p:anim>
                                        <p:anim calcmode="lin" valueType="num">
                                          <p:cBhvr>
                                            <p:cTn id="77" dur="500" fill="hold"/>
                                            <p:tgtEl>
                                              <p:spTgt spid="55"/>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 calcmode="lin" valueType="num">
                                          <p:cBhvr>
                                            <p:cTn id="82" dur="500" fill="hold"/>
                                            <p:tgtEl>
                                              <p:spTgt spid="58"/>
                                            </p:tgtEl>
                                            <p:attrNameLst>
                                              <p:attrName>ppt_x</p:attrName>
                                            </p:attrNameLst>
                                          </p:cBhvr>
                                          <p:tavLst>
                                            <p:tav tm="0">
                                              <p:val>
                                                <p:fltVal val="0.5"/>
                                              </p:val>
                                            </p:tav>
                                            <p:tav tm="100000">
                                              <p:val>
                                                <p:strVal val="#ppt_x"/>
                                              </p:val>
                                            </p:tav>
                                          </p:tavLst>
                                        </p:anim>
                                        <p:anim calcmode="lin" valueType="num">
                                          <p:cBhvr>
                                            <p:cTn id="83" dur="500" fill="hold"/>
                                            <p:tgtEl>
                                              <p:spTgt spid="58"/>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61"/>
                                            </p:tgtEl>
                                            <p:attrNameLst>
                                              <p:attrName>style.visibility</p:attrName>
                                            </p:attrNameLst>
                                          </p:cBhvr>
                                          <p:to>
                                            <p:strVal val="visible"/>
                                          </p:to>
                                        </p:set>
                                        <p:anim calcmode="lin" valueType="num">
                                          <p:cBhvr>
                                            <p:cTn id="86" dur="500" fill="hold"/>
                                            <p:tgtEl>
                                              <p:spTgt spid="61"/>
                                            </p:tgtEl>
                                            <p:attrNameLst>
                                              <p:attrName>ppt_w</p:attrName>
                                            </p:attrNameLst>
                                          </p:cBhvr>
                                          <p:tavLst>
                                            <p:tav tm="0">
                                              <p:val>
                                                <p:fltVal val="0"/>
                                              </p:val>
                                            </p:tav>
                                            <p:tav tm="100000">
                                              <p:val>
                                                <p:strVal val="#ppt_w"/>
                                              </p:val>
                                            </p:tav>
                                          </p:tavLst>
                                        </p:anim>
                                        <p:anim calcmode="lin" valueType="num">
                                          <p:cBhvr>
                                            <p:cTn id="87" dur="500" fill="hold"/>
                                            <p:tgtEl>
                                              <p:spTgt spid="61"/>
                                            </p:tgtEl>
                                            <p:attrNameLst>
                                              <p:attrName>ppt_h</p:attrName>
                                            </p:attrNameLst>
                                          </p:cBhvr>
                                          <p:tavLst>
                                            <p:tav tm="0">
                                              <p:val>
                                                <p:fltVal val="0"/>
                                              </p:val>
                                            </p:tav>
                                            <p:tav tm="100000">
                                              <p:val>
                                                <p:strVal val="#ppt_h"/>
                                              </p:val>
                                            </p:tav>
                                          </p:tavLst>
                                        </p:anim>
                                        <p:anim calcmode="lin" valueType="num">
                                          <p:cBhvr>
                                            <p:cTn id="88" dur="500" fill="hold"/>
                                            <p:tgtEl>
                                              <p:spTgt spid="61"/>
                                            </p:tgtEl>
                                            <p:attrNameLst>
                                              <p:attrName>ppt_x</p:attrName>
                                            </p:attrNameLst>
                                          </p:cBhvr>
                                          <p:tavLst>
                                            <p:tav tm="0">
                                              <p:val>
                                                <p:fltVal val="0.5"/>
                                              </p:val>
                                            </p:tav>
                                            <p:tav tm="100000">
                                              <p:val>
                                                <p:strVal val="#ppt_x"/>
                                              </p:val>
                                            </p:tav>
                                          </p:tavLst>
                                        </p:anim>
                                        <p:anim calcmode="lin" valueType="num">
                                          <p:cBhvr>
                                            <p:cTn id="89" dur="500" fill="hold"/>
                                            <p:tgtEl>
                                              <p:spTgt spid="61"/>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 calcmode="lin" valueType="num">
                                          <p:cBhvr>
                                            <p:cTn id="94" dur="500" fill="hold"/>
                                            <p:tgtEl>
                                              <p:spTgt spid="64"/>
                                            </p:tgtEl>
                                            <p:attrNameLst>
                                              <p:attrName>ppt_x</p:attrName>
                                            </p:attrNameLst>
                                          </p:cBhvr>
                                          <p:tavLst>
                                            <p:tav tm="0">
                                              <p:val>
                                                <p:fltVal val="0.5"/>
                                              </p:val>
                                            </p:tav>
                                            <p:tav tm="100000">
                                              <p:val>
                                                <p:strVal val="#ppt_x"/>
                                              </p:val>
                                            </p:tav>
                                          </p:tavLst>
                                        </p:anim>
                                        <p:anim calcmode="lin" valueType="num">
                                          <p:cBhvr>
                                            <p:cTn id="95" dur="500" fill="hold"/>
                                            <p:tgtEl>
                                              <p:spTgt spid="64"/>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fltVal val="0"/>
                                              </p:val>
                                            </p:tav>
                                            <p:tav tm="100000">
                                              <p:val>
                                                <p:strVal val="#ppt_w"/>
                                              </p:val>
                                            </p:tav>
                                          </p:tavLst>
                                        </p:anim>
                                        <p:anim calcmode="lin" valueType="num">
                                          <p:cBhvr>
                                            <p:cTn id="99" dur="500" fill="hold"/>
                                            <p:tgtEl>
                                              <p:spTgt spid="67"/>
                                            </p:tgtEl>
                                            <p:attrNameLst>
                                              <p:attrName>ppt_h</p:attrName>
                                            </p:attrNameLst>
                                          </p:cBhvr>
                                          <p:tavLst>
                                            <p:tav tm="0">
                                              <p:val>
                                                <p:fltVal val="0"/>
                                              </p:val>
                                            </p:tav>
                                            <p:tav tm="100000">
                                              <p:val>
                                                <p:strVal val="#ppt_h"/>
                                              </p:val>
                                            </p:tav>
                                          </p:tavLst>
                                        </p:anim>
                                        <p:anim calcmode="lin" valueType="num">
                                          <p:cBhvr>
                                            <p:cTn id="100" dur="500" fill="hold"/>
                                            <p:tgtEl>
                                              <p:spTgt spid="67"/>
                                            </p:tgtEl>
                                            <p:attrNameLst>
                                              <p:attrName>ppt_x</p:attrName>
                                            </p:attrNameLst>
                                          </p:cBhvr>
                                          <p:tavLst>
                                            <p:tav tm="0">
                                              <p:val>
                                                <p:fltVal val="0.5"/>
                                              </p:val>
                                            </p:tav>
                                            <p:tav tm="100000">
                                              <p:val>
                                                <p:strVal val="#ppt_x"/>
                                              </p:val>
                                            </p:tav>
                                          </p:tavLst>
                                        </p:anim>
                                        <p:anim calcmode="lin" valueType="num">
                                          <p:cBhvr>
                                            <p:cTn id="101" dur="500" fill="hold"/>
                                            <p:tgtEl>
                                              <p:spTgt spid="67"/>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70"/>
                                            </p:tgtEl>
                                            <p:attrNameLst>
                                              <p:attrName>style.visibility</p:attrName>
                                            </p:attrNameLst>
                                          </p:cBhvr>
                                          <p:to>
                                            <p:strVal val="visible"/>
                                          </p:to>
                                        </p:set>
                                        <p:anim calcmode="lin" valueType="num">
                                          <p:cBhvr>
                                            <p:cTn id="104" dur="500" fill="hold"/>
                                            <p:tgtEl>
                                              <p:spTgt spid="70"/>
                                            </p:tgtEl>
                                            <p:attrNameLst>
                                              <p:attrName>ppt_w</p:attrName>
                                            </p:attrNameLst>
                                          </p:cBhvr>
                                          <p:tavLst>
                                            <p:tav tm="0">
                                              <p:val>
                                                <p:fltVal val="0"/>
                                              </p:val>
                                            </p:tav>
                                            <p:tav tm="100000">
                                              <p:val>
                                                <p:strVal val="#ppt_w"/>
                                              </p:val>
                                            </p:tav>
                                          </p:tavLst>
                                        </p:anim>
                                        <p:anim calcmode="lin" valueType="num">
                                          <p:cBhvr>
                                            <p:cTn id="105" dur="500" fill="hold"/>
                                            <p:tgtEl>
                                              <p:spTgt spid="70"/>
                                            </p:tgtEl>
                                            <p:attrNameLst>
                                              <p:attrName>ppt_h</p:attrName>
                                            </p:attrNameLst>
                                          </p:cBhvr>
                                          <p:tavLst>
                                            <p:tav tm="0">
                                              <p:val>
                                                <p:fltVal val="0"/>
                                              </p:val>
                                            </p:tav>
                                            <p:tav tm="100000">
                                              <p:val>
                                                <p:strVal val="#ppt_h"/>
                                              </p:val>
                                            </p:tav>
                                          </p:tavLst>
                                        </p:anim>
                                        <p:anim calcmode="lin" valueType="num">
                                          <p:cBhvr>
                                            <p:cTn id="106" dur="500" fill="hold"/>
                                            <p:tgtEl>
                                              <p:spTgt spid="70"/>
                                            </p:tgtEl>
                                            <p:attrNameLst>
                                              <p:attrName>ppt_x</p:attrName>
                                            </p:attrNameLst>
                                          </p:cBhvr>
                                          <p:tavLst>
                                            <p:tav tm="0">
                                              <p:val>
                                                <p:fltVal val="0.5"/>
                                              </p:val>
                                            </p:tav>
                                            <p:tav tm="100000">
                                              <p:val>
                                                <p:strVal val="#ppt_x"/>
                                              </p:val>
                                            </p:tav>
                                          </p:tavLst>
                                        </p:anim>
                                        <p:anim calcmode="lin" valueType="num">
                                          <p:cBhvr>
                                            <p:cTn id="107" dur="500" fill="hold"/>
                                            <p:tgtEl>
                                              <p:spTgt spid="70"/>
                                            </p:tgtEl>
                                            <p:attrNameLst>
                                              <p:attrName>ppt_y</p:attrName>
                                            </p:attrNameLst>
                                          </p:cBhvr>
                                          <p:tavLst>
                                            <p:tav tm="0">
                                              <p:val>
                                                <p:fltVal val="0.5"/>
                                              </p:val>
                                            </p:tav>
                                            <p:tav tm="100000">
                                              <p:val>
                                                <p:strVal val="#ppt_y"/>
                                              </p:val>
                                            </p:tav>
                                          </p:tavLst>
                                        </p:anim>
                                      </p:childTnLst>
                                    </p:cTn>
                                  </p:par>
                                  <p:par>
                                    <p:cTn id="108" presetID="26" presetClass="emph" presetSubtype="0" repeatCount="3000" fill="hold" nodeType="withEffect">
                                      <p:stCondLst>
                                        <p:cond delay="600"/>
                                      </p:stCondLst>
                                      <p:childTnLst>
                                        <p:animEffect transition="out" filter="fade">
                                          <p:cBhvr>
                                            <p:cTn id="109" dur="500" tmFilter="0, 0; .2, .5; .8, .5; 1, 0"/>
                                            <p:tgtEl>
                                              <p:spTgt spid="34"/>
                                            </p:tgtEl>
                                          </p:cBhvr>
                                        </p:animEffect>
                                        <p:animScale>
                                          <p:cBhvr>
                                            <p:cTn id="110" dur="250" autoRev="1" fill="hold"/>
                                            <p:tgtEl>
                                              <p:spTgt spid="34"/>
                                            </p:tgtEl>
                                          </p:cBhvr>
                                          <p:by x="105000" y="105000"/>
                                        </p:animScale>
                                      </p:childTnLst>
                                    </p:cTn>
                                  </p:par>
                                  <p:par>
                                    <p:cTn id="111" presetID="26" presetClass="emph" presetSubtype="0" repeatCount="3000" fill="hold" nodeType="withEffect">
                                      <p:stCondLst>
                                        <p:cond delay="710"/>
                                      </p:stCondLst>
                                      <p:childTnLst>
                                        <p:animEffect transition="out" filter="fade">
                                          <p:cBhvr>
                                            <p:cTn id="112" dur="500" tmFilter="0, 0; .2, .5; .8, .5; 1, 0"/>
                                            <p:tgtEl>
                                              <p:spTgt spid="55"/>
                                            </p:tgtEl>
                                          </p:cBhvr>
                                        </p:animEffect>
                                        <p:animScale>
                                          <p:cBhvr>
                                            <p:cTn id="113" dur="250" autoRev="1" fill="hold"/>
                                            <p:tgtEl>
                                              <p:spTgt spid="55"/>
                                            </p:tgtEl>
                                          </p:cBhvr>
                                          <p:by x="105000" y="105000"/>
                                        </p:animScale>
                                      </p:childTnLst>
                                    </p:cTn>
                                  </p:par>
                                  <p:par>
                                    <p:cTn id="114" presetID="26" presetClass="emph" presetSubtype="0" repeatCount="3000" fill="hold" nodeType="withEffect">
                                      <p:stCondLst>
                                        <p:cond delay="410"/>
                                      </p:stCondLst>
                                      <p:childTnLst>
                                        <p:animEffect transition="out" filter="fade">
                                          <p:cBhvr>
                                            <p:cTn id="115" dur="500" tmFilter="0, 0; .2, .5; .8, .5; 1, 0"/>
                                            <p:tgtEl>
                                              <p:spTgt spid="61"/>
                                            </p:tgtEl>
                                          </p:cBhvr>
                                        </p:animEffect>
                                        <p:animScale>
                                          <p:cBhvr>
                                            <p:cTn id="116" dur="250" autoRev="1" fill="hold"/>
                                            <p:tgtEl>
                                              <p:spTgt spid="61"/>
                                            </p:tgtEl>
                                          </p:cBhvr>
                                          <p:by x="105000" y="105000"/>
                                        </p:animScale>
                                      </p:childTnLst>
                                    </p:cTn>
                                  </p:par>
                                  <p:par>
                                    <p:cTn id="117" presetID="26" presetClass="emph" presetSubtype="0" repeatCount="3000" fill="hold" nodeType="withEffect">
                                      <p:stCondLst>
                                        <p:cond delay="810"/>
                                      </p:stCondLst>
                                      <p:childTnLst>
                                        <p:animEffect transition="out" filter="fade">
                                          <p:cBhvr>
                                            <p:cTn id="118" dur="500" tmFilter="0, 0; .2, .5; .8, .5; 1, 0"/>
                                            <p:tgtEl>
                                              <p:spTgt spid="64"/>
                                            </p:tgtEl>
                                          </p:cBhvr>
                                        </p:animEffect>
                                        <p:animScale>
                                          <p:cBhvr>
                                            <p:cTn id="119" dur="250" autoRev="1" fill="hold"/>
                                            <p:tgtEl>
                                              <p:spTgt spid="64"/>
                                            </p:tgtEl>
                                          </p:cBhvr>
                                          <p:by x="105000" y="105000"/>
                                        </p:animScale>
                                      </p:childTnLst>
                                    </p:cTn>
                                  </p:par>
                                </p:childTnLst>
                              </p:cTn>
                            </p:par>
                            <p:par>
                              <p:cTn id="120" fill="hold">
                                <p:stCondLst>
                                  <p:cond delay="5810"/>
                                </p:stCondLst>
                                <p:childTnLst>
                                  <p:par>
                                    <p:cTn id="121" presetID="10" presetClass="entr" presetSubtype="0" fill="hold" grpId="0" nodeType="after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2" grpId="0"/>
          <p:bldP spid="75"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53"/>
          <p:cNvSpPr>
            <a:spLocks/>
          </p:cNvSpPr>
          <p:nvPr/>
        </p:nvSpPr>
        <p:spPr bwMode="auto">
          <a:xfrm>
            <a:off x="1231899" y="1811505"/>
            <a:ext cx="4300925" cy="2702152"/>
          </a:xfrm>
          <a:custGeom>
            <a:avLst/>
            <a:gdLst>
              <a:gd name="T0" fmla="*/ 1546 w 1546"/>
              <a:gd name="T1" fmla="*/ 879 h 889"/>
              <a:gd name="T2" fmla="*/ 1536 w 1546"/>
              <a:gd name="T3" fmla="*/ 889 h 889"/>
              <a:gd name="T4" fmla="*/ 10 w 1546"/>
              <a:gd name="T5" fmla="*/ 889 h 889"/>
              <a:gd name="T6" fmla="*/ 0 w 1546"/>
              <a:gd name="T7" fmla="*/ 879 h 889"/>
              <a:gd name="T8" fmla="*/ 0 w 1546"/>
              <a:gd name="T9" fmla="*/ 10 h 889"/>
              <a:gd name="T10" fmla="*/ 10 w 1546"/>
              <a:gd name="T11" fmla="*/ 0 h 889"/>
              <a:gd name="T12" fmla="*/ 1536 w 1546"/>
              <a:gd name="T13" fmla="*/ 0 h 889"/>
              <a:gd name="T14" fmla="*/ 1546 w 1546"/>
              <a:gd name="T15" fmla="*/ 10 h 889"/>
              <a:gd name="T16" fmla="*/ 1546 w 1546"/>
              <a:gd name="T17" fmla="*/ 87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6" h="889">
                <a:moveTo>
                  <a:pt x="1546" y="879"/>
                </a:moveTo>
                <a:cubicBezTo>
                  <a:pt x="1546" y="885"/>
                  <a:pt x="1541" y="889"/>
                  <a:pt x="1536" y="889"/>
                </a:cubicBezTo>
                <a:cubicBezTo>
                  <a:pt x="10" y="889"/>
                  <a:pt x="10" y="889"/>
                  <a:pt x="10" y="889"/>
                </a:cubicBezTo>
                <a:cubicBezTo>
                  <a:pt x="5" y="889"/>
                  <a:pt x="0" y="885"/>
                  <a:pt x="0" y="879"/>
                </a:cubicBezTo>
                <a:cubicBezTo>
                  <a:pt x="0" y="10"/>
                  <a:pt x="0" y="10"/>
                  <a:pt x="0" y="10"/>
                </a:cubicBezTo>
                <a:cubicBezTo>
                  <a:pt x="0" y="4"/>
                  <a:pt x="5" y="0"/>
                  <a:pt x="10" y="0"/>
                </a:cubicBezTo>
                <a:cubicBezTo>
                  <a:pt x="1536" y="0"/>
                  <a:pt x="1536" y="0"/>
                  <a:pt x="1536" y="0"/>
                </a:cubicBezTo>
                <a:cubicBezTo>
                  <a:pt x="1541" y="0"/>
                  <a:pt x="1546" y="4"/>
                  <a:pt x="1546" y="10"/>
                </a:cubicBezTo>
                <a:lnTo>
                  <a:pt x="1546" y="879"/>
                </a:lnTo>
                <a:close/>
              </a:path>
            </a:pathLst>
          </a:custGeom>
          <a:blipFill dpi="0" rotWithShape="1">
            <a:blip r:embed="rId4"/>
            <a:srcRect/>
            <a:stretch>
              <a:fillRect b="-15195"/>
            </a:stretch>
          </a:bli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defRPr/>
            </a:pPr>
            <a:endParaRPr lang="zh-CN" altLang="en-US"/>
          </a:p>
        </p:txBody>
      </p:sp>
      <p:grpSp>
        <p:nvGrpSpPr>
          <p:cNvPr id="85" name="组合 84"/>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88" name="组合 87"/>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1" name="组合 90"/>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4" name="组合 93"/>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97" name="组合 96"/>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9" name="椭圆 9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00" name="组合 99"/>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03" name="组合 102"/>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06" name="组合 105"/>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09" name="组合 108"/>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2" name="组合 111"/>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4" name="椭圆 11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15" name="组合 114"/>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8" name="组合 117"/>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1" name="组合 120"/>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5" name="组合 124"/>
          <p:cNvGrpSpPr/>
          <p:nvPr/>
        </p:nvGrpSpPr>
        <p:grpSpPr>
          <a:xfrm>
            <a:off x="10233353" y="1107208"/>
            <a:ext cx="1596026" cy="1596603"/>
            <a:chOff x="2123728" y="1579722"/>
            <a:chExt cx="1197175" cy="1197175"/>
          </a:xfrm>
        </p:grpSpPr>
        <p:grpSp>
          <p:nvGrpSpPr>
            <p:cNvPr id="126" name="组合 125"/>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KSO_Shape"/>
            <p:cNvSpPr>
              <a:spLocks/>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3"/>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60" name="TextBox 59"/>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61" name="TextBox 60"/>
          <p:cNvSpPr txBox="1"/>
          <p:nvPr/>
        </p:nvSpPr>
        <p:spPr>
          <a:xfrm>
            <a:off x="6095206" y="2486724"/>
            <a:ext cx="2216306" cy="1231102"/>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itchFamily="34" charset="-122"/>
                <a:ea typeface="微软雅黑" pitchFamily="34" charset="-122"/>
              </a:rPr>
              <a:t> </a:t>
            </a:r>
            <a:r>
              <a:rPr lang="zh-CN" altLang="en-US" sz="3700" b="1" dirty="0" smtClean="0">
                <a:solidFill>
                  <a:schemeClr val="bg1"/>
                </a:solidFill>
                <a:latin typeface="微软雅黑" pitchFamily="34" charset="-122"/>
                <a:ea typeface="微软雅黑" pitchFamily="34" charset="-122"/>
              </a:rPr>
              <a:t>第三部分</a:t>
            </a:r>
            <a:endParaRPr lang="en-US" altLang="zh-CN" sz="3700" b="1" dirty="0">
              <a:solidFill>
                <a:schemeClr val="bg1"/>
              </a:solidFill>
              <a:latin typeface="微软雅黑" pitchFamily="34" charset="-122"/>
              <a:ea typeface="微软雅黑" pitchFamily="34" charset="-122"/>
            </a:endParaRPr>
          </a:p>
          <a:p>
            <a:pPr marL="0" lvl="1"/>
            <a:r>
              <a:rPr lang="zh-CN" altLang="en-US" sz="3500" b="1" dirty="0" smtClean="0">
                <a:solidFill>
                  <a:schemeClr val="bg1"/>
                </a:solidFill>
                <a:latin typeface="微软雅黑" pitchFamily="34" charset="-122"/>
                <a:ea typeface="微软雅黑" pitchFamily="34" charset="-122"/>
              </a:rPr>
              <a:t>专家复核</a:t>
            </a:r>
            <a:endParaRPr lang="zh-CN" altLang="en-US" sz="3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53740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900" decel="100000" fill="hold"/>
                                            <p:tgtEl>
                                              <p:spTgt spid="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2" presetClass="entr" presetSubtype="8" accel="35000" fill="hold" nodeType="withEffect" p14:presetBounceEnd="55000">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14:bounceEnd="55000">
                                          <p:cBhvr additive="base">
                                            <p:cTn id="22" dur="1500" fill="hold"/>
                                            <p:tgtEl>
                                              <p:spTgt spid="125"/>
                                            </p:tgtEl>
                                            <p:attrNameLst>
                                              <p:attrName>ppt_x</p:attrName>
                                            </p:attrNameLst>
                                          </p:cBhvr>
                                          <p:tavLst>
                                            <p:tav tm="0">
                                              <p:val>
                                                <p:strVal val="0-#ppt_w/2"/>
                                              </p:val>
                                            </p:tav>
                                            <p:tav tm="100000">
                                              <p:val>
                                                <p:strVal val="#ppt_x"/>
                                              </p:val>
                                            </p:tav>
                                          </p:tavLst>
                                        </p:anim>
                                        <p:anim calcmode="lin" valueType="num" p14:bounceEnd="55000">
                                          <p:cBhvr additive="base">
                                            <p:cTn id="23" dur="1500" fill="hold"/>
                                            <p:tgtEl>
                                              <p:spTgt spid="12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3" presetClass="entr" presetSubtype="52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 calcmode="lin" valueType="num">
                                          <p:cBhvr>
                                            <p:cTn id="29" dur="500" fill="hold"/>
                                            <p:tgtEl>
                                              <p:spTgt spid="85"/>
                                            </p:tgtEl>
                                            <p:attrNameLst>
                                              <p:attrName>ppt_x</p:attrName>
                                            </p:attrNameLst>
                                          </p:cBhvr>
                                          <p:tavLst>
                                            <p:tav tm="0">
                                              <p:val>
                                                <p:fltVal val="0.5"/>
                                              </p:val>
                                            </p:tav>
                                            <p:tav tm="100000">
                                              <p:val>
                                                <p:strVal val="#ppt_x"/>
                                              </p:val>
                                            </p:tav>
                                          </p:tavLst>
                                        </p:anim>
                                        <p:anim calcmode="lin" valueType="num">
                                          <p:cBhvr>
                                            <p:cTn id="30" dur="500" fill="hold"/>
                                            <p:tgtEl>
                                              <p:spTgt spid="85"/>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88"/>
                                            </p:tgtEl>
                                            <p:attrNameLst>
                                              <p:attrName>style.visibility</p:attrName>
                                            </p:attrNameLst>
                                          </p:cBhvr>
                                          <p:to>
                                            <p:strVal val="visible"/>
                                          </p:to>
                                        </p:set>
                                        <p:anim calcmode="lin" valueType="num">
                                          <p:cBhvr>
                                            <p:cTn id="33" dur="500" fill="hold"/>
                                            <p:tgtEl>
                                              <p:spTgt spid="88"/>
                                            </p:tgtEl>
                                            <p:attrNameLst>
                                              <p:attrName>ppt_w</p:attrName>
                                            </p:attrNameLst>
                                          </p:cBhvr>
                                          <p:tavLst>
                                            <p:tav tm="0">
                                              <p:val>
                                                <p:fltVal val="0"/>
                                              </p:val>
                                            </p:tav>
                                            <p:tav tm="100000">
                                              <p:val>
                                                <p:strVal val="#ppt_w"/>
                                              </p:val>
                                            </p:tav>
                                          </p:tavLst>
                                        </p:anim>
                                        <p:anim calcmode="lin" valueType="num">
                                          <p:cBhvr>
                                            <p:cTn id="34" dur="500" fill="hold"/>
                                            <p:tgtEl>
                                              <p:spTgt spid="88"/>
                                            </p:tgtEl>
                                            <p:attrNameLst>
                                              <p:attrName>ppt_h</p:attrName>
                                            </p:attrNameLst>
                                          </p:cBhvr>
                                          <p:tavLst>
                                            <p:tav tm="0">
                                              <p:val>
                                                <p:fltVal val="0"/>
                                              </p:val>
                                            </p:tav>
                                            <p:tav tm="100000">
                                              <p:val>
                                                <p:strVal val="#ppt_h"/>
                                              </p:val>
                                            </p:tav>
                                          </p:tavLst>
                                        </p:anim>
                                        <p:anim calcmode="lin" valueType="num">
                                          <p:cBhvr>
                                            <p:cTn id="35" dur="500" fill="hold"/>
                                            <p:tgtEl>
                                              <p:spTgt spid="88"/>
                                            </p:tgtEl>
                                            <p:attrNameLst>
                                              <p:attrName>ppt_x</p:attrName>
                                            </p:attrNameLst>
                                          </p:cBhvr>
                                          <p:tavLst>
                                            <p:tav tm="0">
                                              <p:val>
                                                <p:fltVal val="0.5"/>
                                              </p:val>
                                            </p:tav>
                                            <p:tav tm="100000">
                                              <p:val>
                                                <p:strVal val="#ppt_x"/>
                                              </p:val>
                                            </p:tav>
                                          </p:tavLst>
                                        </p:anim>
                                        <p:anim calcmode="lin" valueType="num">
                                          <p:cBhvr>
                                            <p:cTn id="36" dur="500" fill="hold"/>
                                            <p:tgtEl>
                                              <p:spTgt spid="88"/>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 calcmode="lin" valueType="num">
                                          <p:cBhvr>
                                            <p:cTn id="41" dur="500" fill="hold"/>
                                            <p:tgtEl>
                                              <p:spTgt spid="91"/>
                                            </p:tgtEl>
                                            <p:attrNameLst>
                                              <p:attrName>ppt_x</p:attrName>
                                            </p:attrNameLst>
                                          </p:cBhvr>
                                          <p:tavLst>
                                            <p:tav tm="0">
                                              <p:val>
                                                <p:fltVal val="0.5"/>
                                              </p:val>
                                            </p:tav>
                                            <p:tav tm="100000">
                                              <p:val>
                                                <p:strVal val="#ppt_x"/>
                                              </p:val>
                                            </p:tav>
                                          </p:tavLst>
                                        </p:anim>
                                        <p:anim calcmode="lin" valueType="num">
                                          <p:cBhvr>
                                            <p:cTn id="42" dur="500" fill="hold"/>
                                            <p:tgtEl>
                                              <p:spTgt spid="91"/>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 calcmode="lin" valueType="num">
                                          <p:cBhvr>
                                            <p:cTn id="47" dur="500" fill="hold"/>
                                            <p:tgtEl>
                                              <p:spTgt spid="94"/>
                                            </p:tgtEl>
                                            <p:attrNameLst>
                                              <p:attrName>ppt_x</p:attrName>
                                            </p:attrNameLst>
                                          </p:cBhvr>
                                          <p:tavLst>
                                            <p:tav tm="0">
                                              <p:val>
                                                <p:fltVal val="0.5"/>
                                              </p:val>
                                            </p:tav>
                                            <p:tav tm="100000">
                                              <p:val>
                                                <p:strVal val="#ppt_x"/>
                                              </p:val>
                                            </p:tav>
                                          </p:tavLst>
                                        </p:anim>
                                        <p:anim calcmode="lin" valueType="num">
                                          <p:cBhvr>
                                            <p:cTn id="48" dur="500" fill="hold"/>
                                            <p:tgtEl>
                                              <p:spTgt spid="94"/>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fltVal val="0"/>
                                              </p:val>
                                            </p:tav>
                                            <p:tav tm="100000">
                                              <p:val>
                                                <p:strVal val="#ppt_h"/>
                                              </p:val>
                                            </p:tav>
                                          </p:tavLst>
                                        </p:anim>
                                        <p:anim calcmode="lin" valueType="num">
                                          <p:cBhvr>
                                            <p:cTn id="53" dur="500" fill="hold"/>
                                            <p:tgtEl>
                                              <p:spTgt spid="97"/>
                                            </p:tgtEl>
                                            <p:attrNameLst>
                                              <p:attrName>ppt_x</p:attrName>
                                            </p:attrNameLst>
                                          </p:cBhvr>
                                          <p:tavLst>
                                            <p:tav tm="0">
                                              <p:val>
                                                <p:fltVal val="0.5"/>
                                              </p:val>
                                            </p:tav>
                                            <p:tav tm="100000">
                                              <p:val>
                                                <p:strVal val="#ppt_x"/>
                                              </p:val>
                                            </p:tav>
                                          </p:tavLst>
                                        </p:anim>
                                        <p:anim calcmode="lin" valueType="num">
                                          <p:cBhvr>
                                            <p:cTn id="54" dur="500" fill="hold"/>
                                            <p:tgtEl>
                                              <p:spTgt spid="9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fltVal val="0"/>
                                              </p:val>
                                            </p:tav>
                                            <p:tav tm="100000">
                                              <p:val>
                                                <p:strVal val="#ppt_w"/>
                                              </p:val>
                                            </p:tav>
                                          </p:tavLst>
                                        </p:anim>
                                        <p:anim calcmode="lin" valueType="num">
                                          <p:cBhvr>
                                            <p:cTn id="58" dur="500" fill="hold"/>
                                            <p:tgtEl>
                                              <p:spTgt spid="100"/>
                                            </p:tgtEl>
                                            <p:attrNameLst>
                                              <p:attrName>ppt_h</p:attrName>
                                            </p:attrNameLst>
                                          </p:cBhvr>
                                          <p:tavLst>
                                            <p:tav tm="0">
                                              <p:val>
                                                <p:fltVal val="0"/>
                                              </p:val>
                                            </p:tav>
                                            <p:tav tm="100000">
                                              <p:val>
                                                <p:strVal val="#ppt_h"/>
                                              </p:val>
                                            </p:tav>
                                          </p:tavLst>
                                        </p:anim>
                                        <p:anim calcmode="lin" valueType="num">
                                          <p:cBhvr>
                                            <p:cTn id="59" dur="500" fill="hold"/>
                                            <p:tgtEl>
                                              <p:spTgt spid="100"/>
                                            </p:tgtEl>
                                            <p:attrNameLst>
                                              <p:attrName>ppt_x</p:attrName>
                                            </p:attrNameLst>
                                          </p:cBhvr>
                                          <p:tavLst>
                                            <p:tav tm="0">
                                              <p:val>
                                                <p:fltVal val="0.5"/>
                                              </p:val>
                                            </p:tav>
                                            <p:tav tm="100000">
                                              <p:val>
                                                <p:strVal val="#ppt_x"/>
                                              </p:val>
                                            </p:tav>
                                          </p:tavLst>
                                        </p:anim>
                                        <p:anim calcmode="lin" valueType="num">
                                          <p:cBhvr>
                                            <p:cTn id="60" dur="500" fill="hold"/>
                                            <p:tgtEl>
                                              <p:spTgt spid="100"/>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fltVal val="0"/>
                                              </p:val>
                                            </p:tav>
                                            <p:tav tm="100000">
                                              <p:val>
                                                <p:strVal val="#ppt_w"/>
                                              </p:val>
                                            </p:tav>
                                          </p:tavLst>
                                        </p:anim>
                                        <p:anim calcmode="lin" valueType="num">
                                          <p:cBhvr>
                                            <p:cTn id="64" dur="500" fill="hold"/>
                                            <p:tgtEl>
                                              <p:spTgt spid="103"/>
                                            </p:tgtEl>
                                            <p:attrNameLst>
                                              <p:attrName>ppt_h</p:attrName>
                                            </p:attrNameLst>
                                          </p:cBhvr>
                                          <p:tavLst>
                                            <p:tav tm="0">
                                              <p:val>
                                                <p:fltVal val="0"/>
                                              </p:val>
                                            </p:tav>
                                            <p:tav tm="100000">
                                              <p:val>
                                                <p:strVal val="#ppt_h"/>
                                              </p:val>
                                            </p:tav>
                                          </p:tavLst>
                                        </p:anim>
                                        <p:anim calcmode="lin" valueType="num">
                                          <p:cBhvr>
                                            <p:cTn id="65" dur="500" fill="hold"/>
                                            <p:tgtEl>
                                              <p:spTgt spid="103"/>
                                            </p:tgtEl>
                                            <p:attrNameLst>
                                              <p:attrName>ppt_x</p:attrName>
                                            </p:attrNameLst>
                                          </p:cBhvr>
                                          <p:tavLst>
                                            <p:tav tm="0">
                                              <p:val>
                                                <p:fltVal val="0.5"/>
                                              </p:val>
                                            </p:tav>
                                            <p:tav tm="100000">
                                              <p:val>
                                                <p:strVal val="#ppt_x"/>
                                              </p:val>
                                            </p:tav>
                                          </p:tavLst>
                                        </p:anim>
                                        <p:anim calcmode="lin" valueType="num">
                                          <p:cBhvr>
                                            <p:cTn id="66" dur="500" fill="hold"/>
                                            <p:tgtEl>
                                              <p:spTgt spid="103"/>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09"/>
                                            </p:tgtEl>
                                            <p:attrNameLst>
                                              <p:attrName>style.visibility</p:attrName>
                                            </p:attrNameLst>
                                          </p:cBhvr>
                                          <p:to>
                                            <p:strVal val="visible"/>
                                          </p:to>
                                        </p:set>
                                        <p:anim calcmode="lin" valueType="num">
                                          <p:cBhvr>
                                            <p:cTn id="75" dur="500" fill="hold"/>
                                            <p:tgtEl>
                                              <p:spTgt spid="109"/>
                                            </p:tgtEl>
                                            <p:attrNameLst>
                                              <p:attrName>ppt_w</p:attrName>
                                            </p:attrNameLst>
                                          </p:cBhvr>
                                          <p:tavLst>
                                            <p:tav tm="0">
                                              <p:val>
                                                <p:fltVal val="0"/>
                                              </p:val>
                                            </p:tav>
                                            <p:tav tm="100000">
                                              <p:val>
                                                <p:strVal val="#ppt_w"/>
                                              </p:val>
                                            </p:tav>
                                          </p:tavLst>
                                        </p:anim>
                                        <p:anim calcmode="lin" valueType="num">
                                          <p:cBhvr>
                                            <p:cTn id="76" dur="500" fill="hold"/>
                                            <p:tgtEl>
                                              <p:spTgt spid="109"/>
                                            </p:tgtEl>
                                            <p:attrNameLst>
                                              <p:attrName>ppt_h</p:attrName>
                                            </p:attrNameLst>
                                          </p:cBhvr>
                                          <p:tavLst>
                                            <p:tav tm="0">
                                              <p:val>
                                                <p:fltVal val="0"/>
                                              </p:val>
                                            </p:tav>
                                            <p:tav tm="100000">
                                              <p:val>
                                                <p:strVal val="#ppt_h"/>
                                              </p:val>
                                            </p:tav>
                                          </p:tavLst>
                                        </p:anim>
                                        <p:anim calcmode="lin" valueType="num">
                                          <p:cBhvr>
                                            <p:cTn id="77" dur="500" fill="hold"/>
                                            <p:tgtEl>
                                              <p:spTgt spid="109"/>
                                            </p:tgtEl>
                                            <p:attrNameLst>
                                              <p:attrName>ppt_x</p:attrName>
                                            </p:attrNameLst>
                                          </p:cBhvr>
                                          <p:tavLst>
                                            <p:tav tm="0">
                                              <p:val>
                                                <p:fltVal val="0.5"/>
                                              </p:val>
                                            </p:tav>
                                            <p:tav tm="100000">
                                              <p:val>
                                                <p:strVal val="#ppt_x"/>
                                              </p:val>
                                            </p:tav>
                                          </p:tavLst>
                                        </p:anim>
                                        <p:anim calcmode="lin" valueType="num">
                                          <p:cBhvr>
                                            <p:cTn id="78" dur="500" fill="hold"/>
                                            <p:tgtEl>
                                              <p:spTgt spid="109"/>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12"/>
                                            </p:tgtEl>
                                            <p:attrNameLst>
                                              <p:attrName>style.visibility</p:attrName>
                                            </p:attrNameLst>
                                          </p:cBhvr>
                                          <p:to>
                                            <p:strVal val="visible"/>
                                          </p:to>
                                        </p:set>
                                        <p:anim calcmode="lin" valueType="num">
                                          <p:cBhvr>
                                            <p:cTn id="81" dur="500" fill="hold"/>
                                            <p:tgtEl>
                                              <p:spTgt spid="112"/>
                                            </p:tgtEl>
                                            <p:attrNameLst>
                                              <p:attrName>ppt_w</p:attrName>
                                            </p:attrNameLst>
                                          </p:cBhvr>
                                          <p:tavLst>
                                            <p:tav tm="0">
                                              <p:val>
                                                <p:fltVal val="0"/>
                                              </p:val>
                                            </p:tav>
                                            <p:tav tm="100000">
                                              <p:val>
                                                <p:strVal val="#ppt_w"/>
                                              </p:val>
                                            </p:tav>
                                          </p:tavLst>
                                        </p:anim>
                                        <p:anim calcmode="lin" valueType="num">
                                          <p:cBhvr>
                                            <p:cTn id="82" dur="500" fill="hold"/>
                                            <p:tgtEl>
                                              <p:spTgt spid="112"/>
                                            </p:tgtEl>
                                            <p:attrNameLst>
                                              <p:attrName>ppt_h</p:attrName>
                                            </p:attrNameLst>
                                          </p:cBhvr>
                                          <p:tavLst>
                                            <p:tav tm="0">
                                              <p:val>
                                                <p:fltVal val="0"/>
                                              </p:val>
                                            </p:tav>
                                            <p:tav tm="100000">
                                              <p:val>
                                                <p:strVal val="#ppt_h"/>
                                              </p:val>
                                            </p:tav>
                                          </p:tavLst>
                                        </p:anim>
                                        <p:anim calcmode="lin" valueType="num">
                                          <p:cBhvr>
                                            <p:cTn id="83" dur="500" fill="hold"/>
                                            <p:tgtEl>
                                              <p:spTgt spid="112"/>
                                            </p:tgtEl>
                                            <p:attrNameLst>
                                              <p:attrName>ppt_x</p:attrName>
                                            </p:attrNameLst>
                                          </p:cBhvr>
                                          <p:tavLst>
                                            <p:tav tm="0">
                                              <p:val>
                                                <p:fltVal val="0.5"/>
                                              </p:val>
                                            </p:tav>
                                            <p:tav tm="100000">
                                              <p:val>
                                                <p:strVal val="#ppt_x"/>
                                              </p:val>
                                            </p:tav>
                                          </p:tavLst>
                                        </p:anim>
                                        <p:anim calcmode="lin" valueType="num">
                                          <p:cBhvr>
                                            <p:cTn id="84" dur="500" fill="hold"/>
                                            <p:tgtEl>
                                              <p:spTgt spid="1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500" fill="hold"/>
                                            <p:tgtEl>
                                              <p:spTgt spid="115"/>
                                            </p:tgtEl>
                                            <p:attrNameLst>
                                              <p:attrName>ppt_w</p:attrName>
                                            </p:attrNameLst>
                                          </p:cBhvr>
                                          <p:tavLst>
                                            <p:tav tm="0">
                                              <p:val>
                                                <p:fltVal val="0"/>
                                              </p:val>
                                            </p:tav>
                                            <p:tav tm="100000">
                                              <p:val>
                                                <p:strVal val="#ppt_w"/>
                                              </p:val>
                                            </p:tav>
                                          </p:tavLst>
                                        </p:anim>
                                        <p:anim calcmode="lin" valueType="num">
                                          <p:cBhvr>
                                            <p:cTn id="88" dur="500" fill="hold"/>
                                            <p:tgtEl>
                                              <p:spTgt spid="115"/>
                                            </p:tgtEl>
                                            <p:attrNameLst>
                                              <p:attrName>ppt_h</p:attrName>
                                            </p:attrNameLst>
                                          </p:cBhvr>
                                          <p:tavLst>
                                            <p:tav tm="0">
                                              <p:val>
                                                <p:fltVal val="0"/>
                                              </p:val>
                                            </p:tav>
                                            <p:tav tm="100000">
                                              <p:val>
                                                <p:strVal val="#ppt_h"/>
                                              </p:val>
                                            </p:tav>
                                          </p:tavLst>
                                        </p:anim>
                                        <p:anim calcmode="lin" valueType="num">
                                          <p:cBhvr>
                                            <p:cTn id="89" dur="500" fill="hold"/>
                                            <p:tgtEl>
                                              <p:spTgt spid="115"/>
                                            </p:tgtEl>
                                            <p:attrNameLst>
                                              <p:attrName>ppt_x</p:attrName>
                                            </p:attrNameLst>
                                          </p:cBhvr>
                                          <p:tavLst>
                                            <p:tav tm="0">
                                              <p:val>
                                                <p:fltVal val="0.5"/>
                                              </p:val>
                                            </p:tav>
                                            <p:tav tm="100000">
                                              <p:val>
                                                <p:strVal val="#ppt_x"/>
                                              </p:val>
                                            </p:tav>
                                          </p:tavLst>
                                        </p:anim>
                                        <p:anim calcmode="lin" valueType="num">
                                          <p:cBhvr>
                                            <p:cTn id="90" dur="500" fill="hold"/>
                                            <p:tgtEl>
                                              <p:spTgt spid="115"/>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18"/>
                                            </p:tgtEl>
                                            <p:attrNameLst>
                                              <p:attrName>style.visibility</p:attrName>
                                            </p:attrNameLst>
                                          </p:cBhvr>
                                          <p:to>
                                            <p:strVal val="visible"/>
                                          </p:to>
                                        </p:set>
                                        <p:anim calcmode="lin" valueType="num">
                                          <p:cBhvr>
                                            <p:cTn id="93" dur="500" fill="hold"/>
                                            <p:tgtEl>
                                              <p:spTgt spid="118"/>
                                            </p:tgtEl>
                                            <p:attrNameLst>
                                              <p:attrName>ppt_w</p:attrName>
                                            </p:attrNameLst>
                                          </p:cBhvr>
                                          <p:tavLst>
                                            <p:tav tm="0">
                                              <p:val>
                                                <p:fltVal val="0"/>
                                              </p:val>
                                            </p:tav>
                                            <p:tav tm="100000">
                                              <p:val>
                                                <p:strVal val="#ppt_w"/>
                                              </p:val>
                                            </p:tav>
                                          </p:tavLst>
                                        </p:anim>
                                        <p:anim calcmode="lin" valueType="num">
                                          <p:cBhvr>
                                            <p:cTn id="94" dur="500" fill="hold"/>
                                            <p:tgtEl>
                                              <p:spTgt spid="118"/>
                                            </p:tgtEl>
                                            <p:attrNameLst>
                                              <p:attrName>ppt_h</p:attrName>
                                            </p:attrNameLst>
                                          </p:cBhvr>
                                          <p:tavLst>
                                            <p:tav tm="0">
                                              <p:val>
                                                <p:fltVal val="0"/>
                                              </p:val>
                                            </p:tav>
                                            <p:tav tm="100000">
                                              <p:val>
                                                <p:strVal val="#ppt_h"/>
                                              </p:val>
                                            </p:tav>
                                          </p:tavLst>
                                        </p:anim>
                                        <p:anim calcmode="lin" valueType="num">
                                          <p:cBhvr>
                                            <p:cTn id="95" dur="500" fill="hold"/>
                                            <p:tgtEl>
                                              <p:spTgt spid="118"/>
                                            </p:tgtEl>
                                            <p:attrNameLst>
                                              <p:attrName>ppt_x</p:attrName>
                                            </p:attrNameLst>
                                          </p:cBhvr>
                                          <p:tavLst>
                                            <p:tav tm="0">
                                              <p:val>
                                                <p:fltVal val="0.5"/>
                                              </p:val>
                                            </p:tav>
                                            <p:tav tm="100000">
                                              <p:val>
                                                <p:strVal val="#ppt_x"/>
                                              </p:val>
                                            </p:tav>
                                          </p:tavLst>
                                        </p:anim>
                                        <p:anim calcmode="lin" valueType="num">
                                          <p:cBhvr>
                                            <p:cTn id="96" dur="500" fill="hold"/>
                                            <p:tgtEl>
                                              <p:spTgt spid="118"/>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21"/>
                                            </p:tgtEl>
                                            <p:attrNameLst>
                                              <p:attrName>style.visibility</p:attrName>
                                            </p:attrNameLst>
                                          </p:cBhvr>
                                          <p:to>
                                            <p:strVal val="visible"/>
                                          </p:to>
                                        </p:set>
                                        <p:anim calcmode="lin" valueType="num">
                                          <p:cBhvr>
                                            <p:cTn id="99" dur="500" fill="hold"/>
                                            <p:tgtEl>
                                              <p:spTgt spid="121"/>
                                            </p:tgtEl>
                                            <p:attrNameLst>
                                              <p:attrName>ppt_w</p:attrName>
                                            </p:attrNameLst>
                                          </p:cBhvr>
                                          <p:tavLst>
                                            <p:tav tm="0">
                                              <p:val>
                                                <p:fltVal val="0"/>
                                              </p:val>
                                            </p:tav>
                                            <p:tav tm="100000">
                                              <p:val>
                                                <p:strVal val="#ppt_w"/>
                                              </p:val>
                                            </p:tav>
                                          </p:tavLst>
                                        </p:anim>
                                        <p:anim calcmode="lin" valueType="num">
                                          <p:cBhvr>
                                            <p:cTn id="100" dur="500" fill="hold"/>
                                            <p:tgtEl>
                                              <p:spTgt spid="121"/>
                                            </p:tgtEl>
                                            <p:attrNameLst>
                                              <p:attrName>ppt_h</p:attrName>
                                            </p:attrNameLst>
                                          </p:cBhvr>
                                          <p:tavLst>
                                            <p:tav tm="0">
                                              <p:val>
                                                <p:fltVal val="0"/>
                                              </p:val>
                                            </p:tav>
                                            <p:tav tm="100000">
                                              <p:val>
                                                <p:strVal val="#ppt_h"/>
                                              </p:val>
                                            </p:tav>
                                          </p:tavLst>
                                        </p:anim>
                                        <p:anim calcmode="lin" valueType="num">
                                          <p:cBhvr>
                                            <p:cTn id="101" dur="500" fill="hold"/>
                                            <p:tgtEl>
                                              <p:spTgt spid="121"/>
                                            </p:tgtEl>
                                            <p:attrNameLst>
                                              <p:attrName>ppt_x</p:attrName>
                                            </p:attrNameLst>
                                          </p:cBhvr>
                                          <p:tavLst>
                                            <p:tav tm="0">
                                              <p:val>
                                                <p:fltVal val="0.5"/>
                                              </p:val>
                                            </p:tav>
                                            <p:tav tm="100000">
                                              <p:val>
                                                <p:strVal val="#ppt_x"/>
                                              </p:val>
                                            </p:tav>
                                          </p:tavLst>
                                        </p:anim>
                                        <p:anim calcmode="lin" valueType="num">
                                          <p:cBhvr>
                                            <p:cTn id="102" dur="500" fill="hold"/>
                                            <p:tgtEl>
                                              <p:spTgt spid="121"/>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85"/>
                                            </p:tgtEl>
                                          </p:cBhvr>
                                        </p:animEffect>
                                        <p:animScale>
                                          <p:cBhvr>
                                            <p:cTn id="105" dur="250" autoRev="1" fill="hold"/>
                                            <p:tgtEl>
                                              <p:spTgt spid="85"/>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06"/>
                                            </p:tgtEl>
                                          </p:cBhvr>
                                        </p:animEffect>
                                        <p:animScale>
                                          <p:cBhvr>
                                            <p:cTn id="108" dur="250" autoRev="1" fill="hold"/>
                                            <p:tgtEl>
                                              <p:spTgt spid="106"/>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12"/>
                                            </p:tgtEl>
                                          </p:cBhvr>
                                        </p:animEffect>
                                        <p:animScale>
                                          <p:cBhvr>
                                            <p:cTn id="111" dur="250" autoRev="1" fill="hold"/>
                                            <p:tgtEl>
                                              <p:spTgt spid="112"/>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15"/>
                                            </p:tgtEl>
                                          </p:cBhvr>
                                        </p:animEffect>
                                        <p:animScale>
                                          <p:cBhvr>
                                            <p:cTn id="114" dur="250" autoRev="1" fill="hold"/>
                                            <p:tgtEl>
                                              <p:spTgt spid="115"/>
                                            </p:tgtEl>
                                          </p:cBhvr>
                                          <p:by x="105000" y="105000"/>
                                        </p:animScale>
                                      </p:childTnLst>
                                    </p:cTn>
                                  </p:par>
                                </p:childTnLst>
                              </p:cTn>
                            </p:par>
                            <p:par>
                              <p:cTn id="115" fill="hold">
                                <p:stCondLst>
                                  <p:cond delay="5310"/>
                                </p:stCondLst>
                                <p:childTnLst>
                                  <p:par>
                                    <p:cTn id="116" presetID="10" presetClass="entr" presetSubtype="0" fill="hold" grpId="0" nodeType="after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childTnLst>
                                    </p:cTn>
                                  </p:par>
                                </p:childTnLst>
                              </p:cTn>
                            </p:par>
                            <p:par>
                              <p:cTn id="119" fill="hold">
                                <p:stCondLst>
                                  <p:cond delay="5810"/>
                                </p:stCondLst>
                                <p:childTnLst>
                                  <p:par>
                                    <p:cTn id="120" presetID="12" presetClass="entr" presetSubtype="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additive="base">
                                            <p:cTn id="122" dur="500"/>
                                            <p:tgtEl>
                                              <p:spTgt spid="61"/>
                                            </p:tgtEl>
                                            <p:attrNameLst>
                                              <p:attrName>ppt_x</p:attrName>
                                            </p:attrNameLst>
                                          </p:cBhvr>
                                          <p:tavLst>
                                            <p:tav tm="0">
                                              <p:val>
                                                <p:strVal val="#ppt_x-#ppt_w*1.125000"/>
                                              </p:val>
                                            </p:tav>
                                            <p:tav tm="100000">
                                              <p:val>
                                                <p:strVal val="#ppt_x"/>
                                              </p:val>
                                            </p:tav>
                                          </p:tavLst>
                                        </p:anim>
                                        <p:animEffect transition="in" filter="wipe(right)">
                                          <p:cBhvr>
                                            <p:cTn id="1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5" grpId="0" animBg="1"/>
          <p:bldP spid="60"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900" decel="100000" fill="hold"/>
                                            <p:tgtEl>
                                              <p:spTgt spid="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2" presetClass="entr" presetSubtype="8" accel="35000"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cBhvr additive="base">
                                            <p:cTn id="22" dur="1500" fill="hold"/>
                                            <p:tgtEl>
                                              <p:spTgt spid="125"/>
                                            </p:tgtEl>
                                            <p:attrNameLst>
                                              <p:attrName>ppt_x</p:attrName>
                                            </p:attrNameLst>
                                          </p:cBhvr>
                                          <p:tavLst>
                                            <p:tav tm="0">
                                              <p:val>
                                                <p:strVal val="0-#ppt_w/2"/>
                                              </p:val>
                                            </p:tav>
                                            <p:tav tm="100000">
                                              <p:val>
                                                <p:strVal val="#ppt_x"/>
                                              </p:val>
                                            </p:tav>
                                          </p:tavLst>
                                        </p:anim>
                                        <p:anim calcmode="lin" valueType="num">
                                          <p:cBhvr additive="base">
                                            <p:cTn id="23" dur="1500" fill="hold"/>
                                            <p:tgtEl>
                                              <p:spTgt spid="12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3" presetClass="entr" presetSubtype="52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 calcmode="lin" valueType="num">
                                          <p:cBhvr>
                                            <p:cTn id="29" dur="500" fill="hold"/>
                                            <p:tgtEl>
                                              <p:spTgt spid="85"/>
                                            </p:tgtEl>
                                            <p:attrNameLst>
                                              <p:attrName>ppt_x</p:attrName>
                                            </p:attrNameLst>
                                          </p:cBhvr>
                                          <p:tavLst>
                                            <p:tav tm="0">
                                              <p:val>
                                                <p:fltVal val="0.5"/>
                                              </p:val>
                                            </p:tav>
                                            <p:tav tm="100000">
                                              <p:val>
                                                <p:strVal val="#ppt_x"/>
                                              </p:val>
                                            </p:tav>
                                          </p:tavLst>
                                        </p:anim>
                                        <p:anim calcmode="lin" valueType="num">
                                          <p:cBhvr>
                                            <p:cTn id="30" dur="500" fill="hold"/>
                                            <p:tgtEl>
                                              <p:spTgt spid="85"/>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88"/>
                                            </p:tgtEl>
                                            <p:attrNameLst>
                                              <p:attrName>style.visibility</p:attrName>
                                            </p:attrNameLst>
                                          </p:cBhvr>
                                          <p:to>
                                            <p:strVal val="visible"/>
                                          </p:to>
                                        </p:set>
                                        <p:anim calcmode="lin" valueType="num">
                                          <p:cBhvr>
                                            <p:cTn id="33" dur="500" fill="hold"/>
                                            <p:tgtEl>
                                              <p:spTgt spid="88"/>
                                            </p:tgtEl>
                                            <p:attrNameLst>
                                              <p:attrName>ppt_w</p:attrName>
                                            </p:attrNameLst>
                                          </p:cBhvr>
                                          <p:tavLst>
                                            <p:tav tm="0">
                                              <p:val>
                                                <p:fltVal val="0"/>
                                              </p:val>
                                            </p:tav>
                                            <p:tav tm="100000">
                                              <p:val>
                                                <p:strVal val="#ppt_w"/>
                                              </p:val>
                                            </p:tav>
                                          </p:tavLst>
                                        </p:anim>
                                        <p:anim calcmode="lin" valueType="num">
                                          <p:cBhvr>
                                            <p:cTn id="34" dur="500" fill="hold"/>
                                            <p:tgtEl>
                                              <p:spTgt spid="88"/>
                                            </p:tgtEl>
                                            <p:attrNameLst>
                                              <p:attrName>ppt_h</p:attrName>
                                            </p:attrNameLst>
                                          </p:cBhvr>
                                          <p:tavLst>
                                            <p:tav tm="0">
                                              <p:val>
                                                <p:fltVal val="0"/>
                                              </p:val>
                                            </p:tav>
                                            <p:tav tm="100000">
                                              <p:val>
                                                <p:strVal val="#ppt_h"/>
                                              </p:val>
                                            </p:tav>
                                          </p:tavLst>
                                        </p:anim>
                                        <p:anim calcmode="lin" valueType="num">
                                          <p:cBhvr>
                                            <p:cTn id="35" dur="500" fill="hold"/>
                                            <p:tgtEl>
                                              <p:spTgt spid="88"/>
                                            </p:tgtEl>
                                            <p:attrNameLst>
                                              <p:attrName>ppt_x</p:attrName>
                                            </p:attrNameLst>
                                          </p:cBhvr>
                                          <p:tavLst>
                                            <p:tav tm="0">
                                              <p:val>
                                                <p:fltVal val="0.5"/>
                                              </p:val>
                                            </p:tav>
                                            <p:tav tm="100000">
                                              <p:val>
                                                <p:strVal val="#ppt_x"/>
                                              </p:val>
                                            </p:tav>
                                          </p:tavLst>
                                        </p:anim>
                                        <p:anim calcmode="lin" valueType="num">
                                          <p:cBhvr>
                                            <p:cTn id="36" dur="500" fill="hold"/>
                                            <p:tgtEl>
                                              <p:spTgt spid="88"/>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 calcmode="lin" valueType="num">
                                          <p:cBhvr>
                                            <p:cTn id="41" dur="500" fill="hold"/>
                                            <p:tgtEl>
                                              <p:spTgt spid="91"/>
                                            </p:tgtEl>
                                            <p:attrNameLst>
                                              <p:attrName>ppt_x</p:attrName>
                                            </p:attrNameLst>
                                          </p:cBhvr>
                                          <p:tavLst>
                                            <p:tav tm="0">
                                              <p:val>
                                                <p:fltVal val="0.5"/>
                                              </p:val>
                                            </p:tav>
                                            <p:tav tm="100000">
                                              <p:val>
                                                <p:strVal val="#ppt_x"/>
                                              </p:val>
                                            </p:tav>
                                          </p:tavLst>
                                        </p:anim>
                                        <p:anim calcmode="lin" valueType="num">
                                          <p:cBhvr>
                                            <p:cTn id="42" dur="500" fill="hold"/>
                                            <p:tgtEl>
                                              <p:spTgt spid="91"/>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 calcmode="lin" valueType="num">
                                          <p:cBhvr>
                                            <p:cTn id="47" dur="500" fill="hold"/>
                                            <p:tgtEl>
                                              <p:spTgt spid="94"/>
                                            </p:tgtEl>
                                            <p:attrNameLst>
                                              <p:attrName>ppt_x</p:attrName>
                                            </p:attrNameLst>
                                          </p:cBhvr>
                                          <p:tavLst>
                                            <p:tav tm="0">
                                              <p:val>
                                                <p:fltVal val="0.5"/>
                                              </p:val>
                                            </p:tav>
                                            <p:tav tm="100000">
                                              <p:val>
                                                <p:strVal val="#ppt_x"/>
                                              </p:val>
                                            </p:tav>
                                          </p:tavLst>
                                        </p:anim>
                                        <p:anim calcmode="lin" valueType="num">
                                          <p:cBhvr>
                                            <p:cTn id="48" dur="500" fill="hold"/>
                                            <p:tgtEl>
                                              <p:spTgt spid="94"/>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fltVal val="0"/>
                                              </p:val>
                                            </p:tav>
                                            <p:tav tm="100000">
                                              <p:val>
                                                <p:strVal val="#ppt_h"/>
                                              </p:val>
                                            </p:tav>
                                          </p:tavLst>
                                        </p:anim>
                                        <p:anim calcmode="lin" valueType="num">
                                          <p:cBhvr>
                                            <p:cTn id="53" dur="500" fill="hold"/>
                                            <p:tgtEl>
                                              <p:spTgt spid="97"/>
                                            </p:tgtEl>
                                            <p:attrNameLst>
                                              <p:attrName>ppt_x</p:attrName>
                                            </p:attrNameLst>
                                          </p:cBhvr>
                                          <p:tavLst>
                                            <p:tav tm="0">
                                              <p:val>
                                                <p:fltVal val="0.5"/>
                                              </p:val>
                                            </p:tav>
                                            <p:tav tm="100000">
                                              <p:val>
                                                <p:strVal val="#ppt_x"/>
                                              </p:val>
                                            </p:tav>
                                          </p:tavLst>
                                        </p:anim>
                                        <p:anim calcmode="lin" valueType="num">
                                          <p:cBhvr>
                                            <p:cTn id="54" dur="500" fill="hold"/>
                                            <p:tgtEl>
                                              <p:spTgt spid="9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fltVal val="0"/>
                                              </p:val>
                                            </p:tav>
                                            <p:tav tm="100000">
                                              <p:val>
                                                <p:strVal val="#ppt_w"/>
                                              </p:val>
                                            </p:tav>
                                          </p:tavLst>
                                        </p:anim>
                                        <p:anim calcmode="lin" valueType="num">
                                          <p:cBhvr>
                                            <p:cTn id="58" dur="500" fill="hold"/>
                                            <p:tgtEl>
                                              <p:spTgt spid="100"/>
                                            </p:tgtEl>
                                            <p:attrNameLst>
                                              <p:attrName>ppt_h</p:attrName>
                                            </p:attrNameLst>
                                          </p:cBhvr>
                                          <p:tavLst>
                                            <p:tav tm="0">
                                              <p:val>
                                                <p:fltVal val="0"/>
                                              </p:val>
                                            </p:tav>
                                            <p:tav tm="100000">
                                              <p:val>
                                                <p:strVal val="#ppt_h"/>
                                              </p:val>
                                            </p:tav>
                                          </p:tavLst>
                                        </p:anim>
                                        <p:anim calcmode="lin" valueType="num">
                                          <p:cBhvr>
                                            <p:cTn id="59" dur="500" fill="hold"/>
                                            <p:tgtEl>
                                              <p:spTgt spid="100"/>
                                            </p:tgtEl>
                                            <p:attrNameLst>
                                              <p:attrName>ppt_x</p:attrName>
                                            </p:attrNameLst>
                                          </p:cBhvr>
                                          <p:tavLst>
                                            <p:tav tm="0">
                                              <p:val>
                                                <p:fltVal val="0.5"/>
                                              </p:val>
                                            </p:tav>
                                            <p:tav tm="100000">
                                              <p:val>
                                                <p:strVal val="#ppt_x"/>
                                              </p:val>
                                            </p:tav>
                                          </p:tavLst>
                                        </p:anim>
                                        <p:anim calcmode="lin" valueType="num">
                                          <p:cBhvr>
                                            <p:cTn id="60" dur="500" fill="hold"/>
                                            <p:tgtEl>
                                              <p:spTgt spid="100"/>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fltVal val="0"/>
                                              </p:val>
                                            </p:tav>
                                            <p:tav tm="100000">
                                              <p:val>
                                                <p:strVal val="#ppt_w"/>
                                              </p:val>
                                            </p:tav>
                                          </p:tavLst>
                                        </p:anim>
                                        <p:anim calcmode="lin" valueType="num">
                                          <p:cBhvr>
                                            <p:cTn id="64" dur="500" fill="hold"/>
                                            <p:tgtEl>
                                              <p:spTgt spid="103"/>
                                            </p:tgtEl>
                                            <p:attrNameLst>
                                              <p:attrName>ppt_h</p:attrName>
                                            </p:attrNameLst>
                                          </p:cBhvr>
                                          <p:tavLst>
                                            <p:tav tm="0">
                                              <p:val>
                                                <p:fltVal val="0"/>
                                              </p:val>
                                            </p:tav>
                                            <p:tav tm="100000">
                                              <p:val>
                                                <p:strVal val="#ppt_h"/>
                                              </p:val>
                                            </p:tav>
                                          </p:tavLst>
                                        </p:anim>
                                        <p:anim calcmode="lin" valueType="num">
                                          <p:cBhvr>
                                            <p:cTn id="65" dur="500" fill="hold"/>
                                            <p:tgtEl>
                                              <p:spTgt spid="103"/>
                                            </p:tgtEl>
                                            <p:attrNameLst>
                                              <p:attrName>ppt_x</p:attrName>
                                            </p:attrNameLst>
                                          </p:cBhvr>
                                          <p:tavLst>
                                            <p:tav tm="0">
                                              <p:val>
                                                <p:fltVal val="0.5"/>
                                              </p:val>
                                            </p:tav>
                                            <p:tav tm="100000">
                                              <p:val>
                                                <p:strVal val="#ppt_x"/>
                                              </p:val>
                                            </p:tav>
                                          </p:tavLst>
                                        </p:anim>
                                        <p:anim calcmode="lin" valueType="num">
                                          <p:cBhvr>
                                            <p:cTn id="66" dur="500" fill="hold"/>
                                            <p:tgtEl>
                                              <p:spTgt spid="103"/>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09"/>
                                            </p:tgtEl>
                                            <p:attrNameLst>
                                              <p:attrName>style.visibility</p:attrName>
                                            </p:attrNameLst>
                                          </p:cBhvr>
                                          <p:to>
                                            <p:strVal val="visible"/>
                                          </p:to>
                                        </p:set>
                                        <p:anim calcmode="lin" valueType="num">
                                          <p:cBhvr>
                                            <p:cTn id="75" dur="500" fill="hold"/>
                                            <p:tgtEl>
                                              <p:spTgt spid="109"/>
                                            </p:tgtEl>
                                            <p:attrNameLst>
                                              <p:attrName>ppt_w</p:attrName>
                                            </p:attrNameLst>
                                          </p:cBhvr>
                                          <p:tavLst>
                                            <p:tav tm="0">
                                              <p:val>
                                                <p:fltVal val="0"/>
                                              </p:val>
                                            </p:tav>
                                            <p:tav tm="100000">
                                              <p:val>
                                                <p:strVal val="#ppt_w"/>
                                              </p:val>
                                            </p:tav>
                                          </p:tavLst>
                                        </p:anim>
                                        <p:anim calcmode="lin" valueType="num">
                                          <p:cBhvr>
                                            <p:cTn id="76" dur="500" fill="hold"/>
                                            <p:tgtEl>
                                              <p:spTgt spid="109"/>
                                            </p:tgtEl>
                                            <p:attrNameLst>
                                              <p:attrName>ppt_h</p:attrName>
                                            </p:attrNameLst>
                                          </p:cBhvr>
                                          <p:tavLst>
                                            <p:tav tm="0">
                                              <p:val>
                                                <p:fltVal val="0"/>
                                              </p:val>
                                            </p:tav>
                                            <p:tav tm="100000">
                                              <p:val>
                                                <p:strVal val="#ppt_h"/>
                                              </p:val>
                                            </p:tav>
                                          </p:tavLst>
                                        </p:anim>
                                        <p:anim calcmode="lin" valueType="num">
                                          <p:cBhvr>
                                            <p:cTn id="77" dur="500" fill="hold"/>
                                            <p:tgtEl>
                                              <p:spTgt spid="109"/>
                                            </p:tgtEl>
                                            <p:attrNameLst>
                                              <p:attrName>ppt_x</p:attrName>
                                            </p:attrNameLst>
                                          </p:cBhvr>
                                          <p:tavLst>
                                            <p:tav tm="0">
                                              <p:val>
                                                <p:fltVal val="0.5"/>
                                              </p:val>
                                            </p:tav>
                                            <p:tav tm="100000">
                                              <p:val>
                                                <p:strVal val="#ppt_x"/>
                                              </p:val>
                                            </p:tav>
                                          </p:tavLst>
                                        </p:anim>
                                        <p:anim calcmode="lin" valueType="num">
                                          <p:cBhvr>
                                            <p:cTn id="78" dur="500" fill="hold"/>
                                            <p:tgtEl>
                                              <p:spTgt spid="109"/>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12"/>
                                            </p:tgtEl>
                                            <p:attrNameLst>
                                              <p:attrName>style.visibility</p:attrName>
                                            </p:attrNameLst>
                                          </p:cBhvr>
                                          <p:to>
                                            <p:strVal val="visible"/>
                                          </p:to>
                                        </p:set>
                                        <p:anim calcmode="lin" valueType="num">
                                          <p:cBhvr>
                                            <p:cTn id="81" dur="500" fill="hold"/>
                                            <p:tgtEl>
                                              <p:spTgt spid="112"/>
                                            </p:tgtEl>
                                            <p:attrNameLst>
                                              <p:attrName>ppt_w</p:attrName>
                                            </p:attrNameLst>
                                          </p:cBhvr>
                                          <p:tavLst>
                                            <p:tav tm="0">
                                              <p:val>
                                                <p:fltVal val="0"/>
                                              </p:val>
                                            </p:tav>
                                            <p:tav tm="100000">
                                              <p:val>
                                                <p:strVal val="#ppt_w"/>
                                              </p:val>
                                            </p:tav>
                                          </p:tavLst>
                                        </p:anim>
                                        <p:anim calcmode="lin" valueType="num">
                                          <p:cBhvr>
                                            <p:cTn id="82" dur="500" fill="hold"/>
                                            <p:tgtEl>
                                              <p:spTgt spid="112"/>
                                            </p:tgtEl>
                                            <p:attrNameLst>
                                              <p:attrName>ppt_h</p:attrName>
                                            </p:attrNameLst>
                                          </p:cBhvr>
                                          <p:tavLst>
                                            <p:tav tm="0">
                                              <p:val>
                                                <p:fltVal val="0"/>
                                              </p:val>
                                            </p:tav>
                                            <p:tav tm="100000">
                                              <p:val>
                                                <p:strVal val="#ppt_h"/>
                                              </p:val>
                                            </p:tav>
                                          </p:tavLst>
                                        </p:anim>
                                        <p:anim calcmode="lin" valueType="num">
                                          <p:cBhvr>
                                            <p:cTn id="83" dur="500" fill="hold"/>
                                            <p:tgtEl>
                                              <p:spTgt spid="112"/>
                                            </p:tgtEl>
                                            <p:attrNameLst>
                                              <p:attrName>ppt_x</p:attrName>
                                            </p:attrNameLst>
                                          </p:cBhvr>
                                          <p:tavLst>
                                            <p:tav tm="0">
                                              <p:val>
                                                <p:fltVal val="0.5"/>
                                              </p:val>
                                            </p:tav>
                                            <p:tav tm="100000">
                                              <p:val>
                                                <p:strVal val="#ppt_x"/>
                                              </p:val>
                                            </p:tav>
                                          </p:tavLst>
                                        </p:anim>
                                        <p:anim calcmode="lin" valueType="num">
                                          <p:cBhvr>
                                            <p:cTn id="84" dur="500" fill="hold"/>
                                            <p:tgtEl>
                                              <p:spTgt spid="1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500" fill="hold"/>
                                            <p:tgtEl>
                                              <p:spTgt spid="115"/>
                                            </p:tgtEl>
                                            <p:attrNameLst>
                                              <p:attrName>ppt_w</p:attrName>
                                            </p:attrNameLst>
                                          </p:cBhvr>
                                          <p:tavLst>
                                            <p:tav tm="0">
                                              <p:val>
                                                <p:fltVal val="0"/>
                                              </p:val>
                                            </p:tav>
                                            <p:tav tm="100000">
                                              <p:val>
                                                <p:strVal val="#ppt_w"/>
                                              </p:val>
                                            </p:tav>
                                          </p:tavLst>
                                        </p:anim>
                                        <p:anim calcmode="lin" valueType="num">
                                          <p:cBhvr>
                                            <p:cTn id="88" dur="500" fill="hold"/>
                                            <p:tgtEl>
                                              <p:spTgt spid="115"/>
                                            </p:tgtEl>
                                            <p:attrNameLst>
                                              <p:attrName>ppt_h</p:attrName>
                                            </p:attrNameLst>
                                          </p:cBhvr>
                                          <p:tavLst>
                                            <p:tav tm="0">
                                              <p:val>
                                                <p:fltVal val="0"/>
                                              </p:val>
                                            </p:tav>
                                            <p:tav tm="100000">
                                              <p:val>
                                                <p:strVal val="#ppt_h"/>
                                              </p:val>
                                            </p:tav>
                                          </p:tavLst>
                                        </p:anim>
                                        <p:anim calcmode="lin" valueType="num">
                                          <p:cBhvr>
                                            <p:cTn id="89" dur="500" fill="hold"/>
                                            <p:tgtEl>
                                              <p:spTgt spid="115"/>
                                            </p:tgtEl>
                                            <p:attrNameLst>
                                              <p:attrName>ppt_x</p:attrName>
                                            </p:attrNameLst>
                                          </p:cBhvr>
                                          <p:tavLst>
                                            <p:tav tm="0">
                                              <p:val>
                                                <p:fltVal val="0.5"/>
                                              </p:val>
                                            </p:tav>
                                            <p:tav tm="100000">
                                              <p:val>
                                                <p:strVal val="#ppt_x"/>
                                              </p:val>
                                            </p:tav>
                                          </p:tavLst>
                                        </p:anim>
                                        <p:anim calcmode="lin" valueType="num">
                                          <p:cBhvr>
                                            <p:cTn id="90" dur="500" fill="hold"/>
                                            <p:tgtEl>
                                              <p:spTgt spid="115"/>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18"/>
                                            </p:tgtEl>
                                            <p:attrNameLst>
                                              <p:attrName>style.visibility</p:attrName>
                                            </p:attrNameLst>
                                          </p:cBhvr>
                                          <p:to>
                                            <p:strVal val="visible"/>
                                          </p:to>
                                        </p:set>
                                        <p:anim calcmode="lin" valueType="num">
                                          <p:cBhvr>
                                            <p:cTn id="93" dur="500" fill="hold"/>
                                            <p:tgtEl>
                                              <p:spTgt spid="118"/>
                                            </p:tgtEl>
                                            <p:attrNameLst>
                                              <p:attrName>ppt_w</p:attrName>
                                            </p:attrNameLst>
                                          </p:cBhvr>
                                          <p:tavLst>
                                            <p:tav tm="0">
                                              <p:val>
                                                <p:fltVal val="0"/>
                                              </p:val>
                                            </p:tav>
                                            <p:tav tm="100000">
                                              <p:val>
                                                <p:strVal val="#ppt_w"/>
                                              </p:val>
                                            </p:tav>
                                          </p:tavLst>
                                        </p:anim>
                                        <p:anim calcmode="lin" valueType="num">
                                          <p:cBhvr>
                                            <p:cTn id="94" dur="500" fill="hold"/>
                                            <p:tgtEl>
                                              <p:spTgt spid="118"/>
                                            </p:tgtEl>
                                            <p:attrNameLst>
                                              <p:attrName>ppt_h</p:attrName>
                                            </p:attrNameLst>
                                          </p:cBhvr>
                                          <p:tavLst>
                                            <p:tav tm="0">
                                              <p:val>
                                                <p:fltVal val="0"/>
                                              </p:val>
                                            </p:tav>
                                            <p:tav tm="100000">
                                              <p:val>
                                                <p:strVal val="#ppt_h"/>
                                              </p:val>
                                            </p:tav>
                                          </p:tavLst>
                                        </p:anim>
                                        <p:anim calcmode="lin" valueType="num">
                                          <p:cBhvr>
                                            <p:cTn id="95" dur="500" fill="hold"/>
                                            <p:tgtEl>
                                              <p:spTgt spid="118"/>
                                            </p:tgtEl>
                                            <p:attrNameLst>
                                              <p:attrName>ppt_x</p:attrName>
                                            </p:attrNameLst>
                                          </p:cBhvr>
                                          <p:tavLst>
                                            <p:tav tm="0">
                                              <p:val>
                                                <p:fltVal val="0.5"/>
                                              </p:val>
                                            </p:tav>
                                            <p:tav tm="100000">
                                              <p:val>
                                                <p:strVal val="#ppt_x"/>
                                              </p:val>
                                            </p:tav>
                                          </p:tavLst>
                                        </p:anim>
                                        <p:anim calcmode="lin" valueType="num">
                                          <p:cBhvr>
                                            <p:cTn id="96" dur="500" fill="hold"/>
                                            <p:tgtEl>
                                              <p:spTgt spid="118"/>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21"/>
                                            </p:tgtEl>
                                            <p:attrNameLst>
                                              <p:attrName>style.visibility</p:attrName>
                                            </p:attrNameLst>
                                          </p:cBhvr>
                                          <p:to>
                                            <p:strVal val="visible"/>
                                          </p:to>
                                        </p:set>
                                        <p:anim calcmode="lin" valueType="num">
                                          <p:cBhvr>
                                            <p:cTn id="99" dur="500" fill="hold"/>
                                            <p:tgtEl>
                                              <p:spTgt spid="121"/>
                                            </p:tgtEl>
                                            <p:attrNameLst>
                                              <p:attrName>ppt_w</p:attrName>
                                            </p:attrNameLst>
                                          </p:cBhvr>
                                          <p:tavLst>
                                            <p:tav tm="0">
                                              <p:val>
                                                <p:fltVal val="0"/>
                                              </p:val>
                                            </p:tav>
                                            <p:tav tm="100000">
                                              <p:val>
                                                <p:strVal val="#ppt_w"/>
                                              </p:val>
                                            </p:tav>
                                          </p:tavLst>
                                        </p:anim>
                                        <p:anim calcmode="lin" valueType="num">
                                          <p:cBhvr>
                                            <p:cTn id="100" dur="500" fill="hold"/>
                                            <p:tgtEl>
                                              <p:spTgt spid="121"/>
                                            </p:tgtEl>
                                            <p:attrNameLst>
                                              <p:attrName>ppt_h</p:attrName>
                                            </p:attrNameLst>
                                          </p:cBhvr>
                                          <p:tavLst>
                                            <p:tav tm="0">
                                              <p:val>
                                                <p:fltVal val="0"/>
                                              </p:val>
                                            </p:tav>
                                            <p:tav tm="100000">
                                              <p:val>
                                                <p:strVal val="#ppt_h"/>
                                              </p:val>
                                            </p:tav>
                                          </p:tavLst>
                                        </p:anim>
                                        <p:anim calcmode="lin" valueType="num">
                                          <p:cBhvr>
                                            <p:cTn id="101" dur="500" fill="hold"/>
                                            <p:tgtEl>
                                              <p:spTgt spid="121"/>
                                            </p:tgtEl>
                                            <p:attrNameLst>
                                              <p:attrName>ppt_x</p:attrName>
                                            </p:attrNameLst>
                                          </p:cBhvr>
                                          <p:tavLst>
                                            <p:tav tm="0">
                                              <p:val>
                                                <p:fltVal val="0.5"/>
                                              </p:val>
                                            </p:tav>
                                            <p:tav tm="100000">
                                              <p:val>
                                                <p:strVal val="#ppt_x"/>
                                              </p:val>
                                            </p:tav>
                                          </p:tavLst>
                                        </p:anim>
                                        <p:anim calcmode="lin" valueType="num">
                                          <p:cBhvr>
                                            <p:cTn id="102" dur="500" fill="hold"/>
                                            <p:tgtEl>
                                              <p:spTgt spid="121"/>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85"/>
                                            </p:tgtEl>
                                          </p:cBhvr>
                                        </p:animEffect>
                                        <p:animScale>
                                          <p:cBhvr>
                                            <p:cTn id="105" dur="250" autoRev="1" fill="hold"/>
                                            <p:tgtEl>
                                              <p:spTgt spid="85"/>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06"/>
                                            </p:tgtEl>
                                          </p:cBhvr>
                                        </p:animEffect>
                                        <p:animScale>
                                          <p:cBhvr>
                                            <p:cTn id="108" dur="250" autoRev="1" fill="hold"/>
                                            <p:tgtEl>
                                              <p:spTgt spid="106"/>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12"/>
                                            </p:tgtEl>
                                          </p:cBhvr>
                                        </p:animEffect>
                                        <p:animScale>
                                          <p:cBhvr>
                                            <p:cTn id="111" dur="250" autoRev="1" fill="hold"/>
                                            <p:tgtEl>
                                              <p:spTgt spid="112"/>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15"/>
                                            </p:tgtEl>
                                          </p:cBhvr>
                                        </p:animEffect>
                                        <p:animScale>
                                          <p:cBhvr>
                                            <p:cTn id="114" dur="250" autoRev="1" fill="hold"/>
                                            <p:tgtEl>
                                              <p:spTgt spid="115"/>
                                            </p:tgtEl>
                                          </p:cBhvr>
                                          <p:by x="105000" y="105000"/>
                                        </p:animScale>
                                      </p:childTnLst>
                                    </p:cTn>
                                  </p:par>
                                </p:childTnLst>
                              </p:cTn>
                            </p:par>
                            <p:par>
                              <p:cTn id="115" fill="hold">
                                <p:stCondLst>
                                  <p:cond delay="5310"/>
                                </p:stCondLst>
                                <p:childTnLst>
                                  <p:par>
                                    <p:cTn id="116" presetID="10" presetClass="entr" presetSubtype="0" fill="hold" grpId="0" nodeType="after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childTnLst>
                                    </p:cTn>
                                  </p:par>
                                </p:childTnLst>
                              </p:cTn>
                            </p:par>
                            <p:par>
                              <p:cTn id="119" fill="hold">
                                <p:stCondLst>
                                  <p:cond delay="5810"/>
                                </p:stCondLst>
                                <p:childTnLst>
                                  <p:par>
                                    <p:cTn id="120" presetID="12" presetClass="entr" presetSubtype="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additive="base">
                                            <p:cTn id="122" dur="500"/>
                                            <p:tgtEl>
                                              <p:spTgt spid="61"/>
                                            </p:tgtEl>
                                            <p:attrNameLst>
                                              <p:attrName>ppt_x</p:attrName>
                                            </p:attrNameLst>
                                          </p:cBhvr>
                                          <p:tavLst>
                                            <p:tav tm="0">
                                              <p:val>
                                                <p:strVal val="#ppt_x-#ppt_w*1.125000"/>
                                              </p:val>
                                            </p:tav>
                                            <p:tav tm="100000">
                                              <p:val>
                                                <p:strVal val="#ppt_x"/>
                                              </p:val>
                                            </p:tav>
                                          </p:tavLst>
                                        </p:anim>
                                        <p:animEffect transition="in" filter="wipe(right)">
                                          <p:cBhvr>
                                            <p:cTn id="1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5" grpId="0" animBg="1"/>
          <p:bldP spid="60" grpId="0"/>
          <p:bldP spid="61"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2752677" cy="507835"/>
          </a:xfrm>
        </p:spPr>
        <p:txBody>
          <a:bodyPr/>
          <a:lstStyle/>
          <a:p>
            <a:pPr algn="l"/>
            <a:r>
              <a:rPr lang="en-US" altLang="zh-CN" dirty="0" smtClean="0"/>
              <a:t>3.1</a:t>
            </a:r>
            <a:r>
              <a:rPr lang="zh-CN" altLang="en-US" dirty="0" smtClean="0"/>
              <a:t>专家诊改复核</a:t>
            </a:r>
            <a:endParaRPr lang="zh-CN" altLang="en-US" dirty="0"/>
          </a:p>
        </p:txBody>
      </p:sp>
      <p:grpSp>
        <p:nvGrpSpPr>
          <p:cNvPr id="4" name="组合 8"/>
          <p:cNvGrpSpPr>
            <a:grpSpLocks/>
          </p:cNvGrpSpPr>
          <p:nvPr/>
        </p:nvGrpSpPr>
        <p:grpSpPr bwMode="auto">
          <a:xfrm>
            <a:off x="2134666" y="1197546"/>
            <a:ext cx="7200900" cy="2227734"/>
            <a:chOff x="1000100" y="848912"/>
            <a:chExt cx="7200800" cy="2015654"/>
          </a:xfrm>
        </p:grpSpPr>
        <p:sp>
          <p:nvSpPr>
            <p:cNvPr id="5" name="圆角矩形 4"/>
            <p:cNvSpPr/>
            <p:nvPr/>
          </p:nvSpPr>
          <p:spPr>
            <a:xfrm>
              <a:off x="1000100" y="1199944"/>
              <a:ext cx="7200800" cy="1664622"/>
            </a:xfrm>
            <a:prstGeom prst="roundRect">
              <a:avLst>
                <a:gd name="adj" fmla="val 9623"/>
              </a:avLst>
            </a:prstGeom>
            <a:solidFill>
              <a:srgbClr val="FFFFFF"/>
            </a:solidFill>
            <a:ln w="9525" cap="flat" cmpd="sng" algn="ctr">
              <a:solidFill>
                <a:srgbClr val="003366">
                  <a:lumMod val="75000"/>
                </a:srgbClr>
              </a:solidFill>
              <a:prstDash val="lgDash"/>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研究分析复核学校常态监测数据、学校人才培养工作状态数据；</a:t>
              </a:r>
              <a:endParaRPr kumimoji="0" lang="en-US" altLang="zh-CN" sz="1600" b="0" i="0" u="none" strike="noStrike" kern="0" cap="none" spc="0" normalizeH="0" baseline="0" noProof="0" dirty="0">
                <a:ln>
                  <a:noFill/>
                </a:ln>
                <a:solidFill>
                  <a:srgbClr val="000000"/>
                </a:solidFill>
                <a:effectLst/>
                <a:uLnTx/>
                <a:uFillTx/>
                <a:latin typeface="微软雅黑" pitchFamily="34" charset="-122"/>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审阅学校提交的自我诊改报告、学校质量保证体系实施方案等相关材料；</a:t>
              </a:r>
              <a:endParaRPr kumimoji="0" lang="en-US" altLang="zh-CN" sz="1600" b="0" i="0" u="none" strike="noStrike" kern="0" cap="none" spc="0" normalizeH="0" baseline="0" noProof="0" dirty="0">
                <a:ln>
                  <a:noFill/>
                </a:ln>
                <a:solidFill>
                  <a:srgbClr val="000000"/>
                </a:solidFill>
                <a:effectLst/>
                <a:uLnTx/>
                <a:uFillTx/>
                <a:latin typeface="微软雅黑" pitchFamily="34" charset="-122"/>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对学校内部质量保证体系自我诊改工作取得的主要成绩和可能存在的问题作出初步研判。</a:t>
              </a:r>
            </a:p>
          </p:txBody>
        </p:sp>
        <p:sp>
          <p:nvSpPr>
            <p:cNvPr id="7" name="圆角矩形 6"/>
            <p:cNvSpPr/>
            <p:nvPr/>
          </p:nvSpPr>
          <p:spPr>
            <a:xfrm>
              <a:off x="1424957" y="848912"/>
              <a:ext cx="6357982" cy="499496"/>
            </a:xfrm>
            <a:prstGeom prst="roundRect">
              <a:avLst>
                <a:gd name="adj" fmla="val 9623"/>
              </a:avLst>
            </a:prstGeom>
            <a:solidFill>
              <a:srgbClr val="92D050"/>
            </a:solidFill>
            <a:ln w="9525" cap="flat" cmpd="sng" algn="ctr">
              <a:solidFill>
                <a:srgbClr val="A5A5A5"/>
              </a:solidFill>
              <a:prstDash val="lgDash"/>
            </a:ln>
            <a:effectLst>
              <a:outerShdw blurRad="40000" dist="20000" dir="5400000" rotWithShape="0">
                <a:srgbClr val="000000">
                  <a:alpha val="38000"/>
                </a:srgbClr>
              </a:outerShdw>
            </a:effectLst>
            <a:scene3d>
              <a:camera prst="orthographicFront"/>
              <a:lightRig rig="threePt" dir="t"/>
            </a:scene3d>
            <a:sp3d>
              <a:bevelT/>
            </a:sp3d>
          </p:spPr>
          <p:txBody>
            <a:bodyPr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微软雅黑" pitchFamily="34" charset="-122"/>
                  <a:ea typeface="+mn-ea"/>
                  <a:cs typeface="+mn-cs"/>
                </a:rPr>
                <a:t>进校前的数据分析与研判</a:t>
              </a:r>
              <a:endParaRPr kumimoji="0" lang="en-US" altLang="zh-CN" sz="1600" b="1" i="0" u="none" strike="noStrike" kern="0" cap="none" spc="0" normalizeH="0" baseline="0" noProof="0" dirty="0">
                <a:ln>
                  <a:noFill/>
                </a:ln>
                <a:solidFill>
                  <a:srgbClr val="000000"/>
                </a:solidFill>
                <a:effectLst/>
                <a:uLnTx/>
                <a:uFillTx/>
                <a:latin typeface="微软雅黑" pitchFamily="34" charset="-122"/>
                <a:ea typeface="+mn-ea"/>
                <a:cs typeface="+mn-cs"/>
              </a:endParaRPr>
            </a:p>
          </p:txBody>
        </p:sp>
      </p:grpSp>
      <p:grpSp>
        <p:nvGrpSpPr>
          <p:cNvPr id="8" name="组合 3"/>
          <p:cNvGrpSpPr>
            <a:grpSpLocks/>
          </p:cNvGrpSpPr>
          <p:nvPr/>
        </p:nvGrpSpPr>
        <p:grpSpPr bwMode="auto">
          <a:xfrm>
            <a:off x="2129904" y="3640832"/>
            <a:ext cx="7200900" cy="2448744"/>
            <a:chOff x="995091" y="3076600"/>
            <a:chExt cx="7200800" cy="1944216"/>
          </a:xfrm>
        </p:grpSpPr>
        <p:sp>
          <p:nvSpPr>
            <p:cNvPr id="9" name="圆角矩形 8"/>
            <p:cNvSpPr/>
            <p:nvPr/>
          </p:nvSpPr>
          <p:spPr>
            <a:xfrm>
              <a:off x="995091" y="3433701"/>
              <a:ext cx="7200800" cy="1587115"/>
            </a:xfrm>
            <a:prstGeom prst="roundRect">
              <a:avLst>
                <a:gd name="adj" fmla="val 9623"/>
              </a:avLst>
            </a:prstGeom>
            <a:solidFill>
              <a:srgbClr val="FFFFFF"/>
            </a:solidFill>
            <a:ln w="9525" cap="flat" cmpd="sng" algn="ctr">
              <a:solidFill>
                <a:srgbClr val="003366">
                  <a:lumMod val="75000"/>
                </a:srgbClr>
              </a:solidFill>
              <a:prstDash val="lgDash"/>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现场了解学校内部质量保证体系总体架构、专业质量保证、师资质量保证、学生全面发展保证、质量保证体系运行成效等方面的诊改情况；</a:t>
              </a:r>
              <a:endParaRPr kumimoji="0" lang="en-US" altLang="zh-CN" sz="1600" b="0" i="0" u="none" strike="noStrike" kern="0" cap="none" spc="0" normalizeH="0" baseline="0" noProof="0" dirty="0">
                <a:ln>
                  <a:noFill/>
                </a:ln>
                <a:solidFill>
                  <a:srgbClr val="000000"/>
                </a:solidFill>
                <a:effectLst/>
                <a:uLnTx/>
                <a:uFillTx/>
                <a:latin typeface="微软雅黑" pitchFamily="34" charset="-122"/>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聚焦学校质量目标与质量保证体系建设与实施的</a:t>
              </a:r>
              <a:r>
                <a:rPr kumimoji="0" lang="zh-CN" altLang="en-US" sz="1600" b="0" i="0" u="none" strike="noStrike" kern="0" cap="none" spc="0" normalizeH="0" baseline="0" noProof="0" dirty="0">
                  <a:ln>
                    <a:noFill/>
                  </a:ln>
                  <a:solidFill>
                    <a:srgbClr val="FF0000"/>
                  </a:solidFill>
                  <a:effectLst/>
                  <a:uLnTx/>
                  <a:uFillTx/>
                  <a:latin typeface="微软雅黑" pitchFamily="34" charset="-122"/>
                  <a:ea typeface="+mn-ea"/>
                  <a:cs typeface="+mn-cs"/>
                </a:rPr>
                <a:t>契合度</a:t>
              </a: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，对学校内部质量保证体系的</a:t>
              </a:r>
              <a:r>
                <a:rPr kumimoji="0" lang="zh-CN" altLang="en-US" sz="1600" b="0" i="0" u="none" strike="noStrike" kern="0" cap="none" spc="0" normalizeH="0" baseline="0" noProof="0" dirty="0">
                  <a:ln>
                    <a:noFill/>
                  </a:ln>
                  <a:solidFill>
                    <a:srgbClr val="FF0000"/>
                  </a:solidFill>
                  <a:effectLst/>
                  <a:uLnTx/>
                  <a:uFillTx/>
                  <a:latin typeface="微软雅黑" pitchFamily="34" charset="-122"/>
                  <a:ea typeface="+mn-ea"/>
                  <a:cs typeface="+mn-cs"/>
                </a:rPr>
                <a:t>完备性</a:t>
              </a: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a:t>
              </a:r>
              <a:r>
                <a:rPr kumimoji="0" lang="zh-CN" altLang="en-US" sz="1600" b="0" i="0" u="none" strike="noStrike" kern="0" cap="none" spc="0" normalizeH="0" baseline="0" noProof="0" dirty="0">
                  <a:ln>
                    <a:noFill/>
                  </a:ln>
                  <a:solidFill>
                    <a:srgbClr val="FF0000"/>
                  </a:solidFill>
                  <a:effectLst/>
                  <a:uLnTx/>
                  <a:uFillTx/>
                  <a:latin typeface="微软雅黑" pitchFamily="34" charset="-122"/>
                  <a:ea typeface="+mn-ea"/>
                  <a:cs typeface="+mn-cs"/>
                </a:rPr>
                <a:t>有效性</a:t>
              </a:r>
              <a:r>
                <a:rPr kumimoji="0" lang="zh-CN" altLang="en-US" sz="1600" b="0" i="0" u="none" strike="noStrike" kern="0" cap="none" spc="0" normalizeH="0" baseline="0" noProof="0" dirty="0">
                  <a:ln>
                    <a:noFill/>
                  </a:ln>
                  <a:solidFill>
                    <a:srgbClr val="000000"/>
                  </a:solidFill>
                  <a:effectLst/>
                  <a:uLnTx/>
                  <a:uFillTx/>
                  <a:latin typeface="微软雅黑" pitchFamily="34" charset="-122"/>
                  <a:ea typeface="+mn-ea"/>
                  <a:cs typeface="+mn-cs"/>
                </a:rPr>
                <a:t>进行复核；给出复核意见和改进建议。</a:t>
              </a:r>
            </a:p>
          </p:txBody>
        </p:sp>
        <p:sp>
          <p:nvSpPr>
            <p:cNvPr id="10" name="圆角矩形 9"/>
            <p:cNvSpPr/>
            <p:nvPr/>
          </p:nvSpPr>
          <p:spPr>
            <a:xfrm>
              <a:off x="1421509" y="3076600"/>
              <a:ext cx="6357982" cy="504056"/>
            </a:xfrm>
            <a:prstGeom prst="roundRect">
              <a:avLst>
                <a:gd name="adj" fmla="val 9623"/>
              </a:avLst>
            </a:prstGeom>
            <a:solidFill>
              <a:srgbClr val="92D050"/>
            </a:solidFill>
            <a:ln w="9525" cap="flat" cmpd="sng" algn="ctr">
              <a:solidFill>
                <a:srgbClr val="A5A5A5"/>
              </a:solidFill>
              <a:prstDash val="lgDash"/>
            </a:ln>
            <a:effectLst>
              <a:outerShdw blurRad="40000" dist="20000" dir="5400000" rotWithShape="0">
                <a:srgbClr val="000000">
                  <a:alpha val="38000"/>
                </a:srgbClr>
              </a:outerShdw>
            </a:effectLst>
            <a:scene3d>
              <a:camera prst="orthographicFront"/>
              <a:lightRig rig="threePt" dir="t"/>
            </a:scene3d>
            <a:sp3d>
              <a:bevelT/>
            </a:sp3d>
          </p:spPr>
          <p:txBody>
            <a:bodyPr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微软雅黑" pitchFamily="34" charset="-122"/>
                  <a:ea typeface="+mn-ea"/>
                  <a:cs typeface="+mn-cs"/>
                </a:rPr>
                <a:t>进校后对诊改的有效性进行现场复核</a:t>
              </a:r>
              <a:endParaRPr kumimoji="0" lang="en-US" altLang="zh-CN" sz="1600" b="1" i="0" u="none" strike="noStrike" kern="0" cap="none" spc="0" normalizeH="0" baseline="0" noProof="0" dirty="0">
                <a:ln>
                  <a:noFill/>
                </a:ln>
                <a:solidFill>
                  <a:srgbClr val="000000"/>
                </a:solidFill>
                <a:effectLst/>
                <a:uLnTx/>
                <a:uFillTx/>
                <a:latin typeface="微软雅黑" pitchFamily="34" charset="-122"/>
                <a:ea typeface="+mn-ea"/>
                <a:cs typeface="+mn-cs"/>
              </a:endParaRPr>
            </a:p>
          </p:txBody>
        </p:sp>
      </p:grpSp>
    </p:spTree>
    <p:extLst>
      <p:ext uri="{BB962C8B-B14F-4D97-AF65-F5344CB8AC3E}">
        <p14:creationId xmlns:p14="http://schemas.microsoft.com/office/powerpoint/2010/main" val="459670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2752677" cy="507835"/>
          </a:xfrm>
        </p:spPr>
        <p:txBody>
          <a:bodyPr/>
          <a:lstStyle/>
          <a:p>
            <a:pPr algn="l"/>
            <a:r>
              <a:rPr lang="en-US" altLang="zh-CN" dirty="0" smtClean="0"/>
              <a:t>3.2</a:t>
            </a:r>
            <a:r>
              <a:rPr lang="zh-CN" altLang="en-US" dirty="0" smtClean="0"/>
              <a:t>专家复核内容</a:t>
            </a:r>
            <a:endParaRPr lang="zh-CN" altLang="en-US" dirty="0"/>
          </a:p>
        </p:txBody>
      </p:sp>
      <p:sp>
        <p:nvSpPr>
          <p:cNvPr id="11" name="WordArt 37"/>
          <p:cNvSpPr>
            <a:spLocks noChangeArrowheads="1" noChangeShapeType="1" noTextEdit="1"/>
          </p:cNvSpPr>
          <p:nvPr/>
        </p:nvSpPr>
        <p:spPr bwMode="auto">
          <a:xfrm rot="20909952">
            <a:off x="1983986" y="3511136"/>
            <a:ext cx="1819751" cy="172622"/>
          </a:xfrm>
          <a:prstGeom prst="rect">
            <a:avLst/>
          </a:prstGeom>
        </p:spPr>
        <p:txBody>
          <a:bodyPr wrap="none" lIns="68580" tIns="34290" rIns="68580" bIns="34290" fromWordArt="1">
            <a:prstTxWarp prst="textPlain">
              <a:avLst>
                <a:gd name="adj" fmla="val 50000"/>
              </a:avLst>
            </a:prstTxWarp>
          </a:bodyPr>
          <a:lstStyle/>
          <a:p>
            <a:pPr algn="ctr" eaLnBrk="1" fontAlgn="auto" hangingPunct="1">
              <a:spcBef>
                <a:spcPts val="0"/>
              </a:spcBef>
              <a:spcAft>
                <a:spcPts val="0"/>
              </a:spcAft>
              <a:defRPr/>
            </a:pPr>
            <a:r>
              <a:rPr lang="zh-CN" altLang="en-US" sz="2700" kern="10" dirty="0">
                <a:ln w="9525">
                  <a:noFill/>
                  <a:round/>
                  <a:headEnd/>
                  <a:tailEnd/>
                </a:ln>
                <a:solidFill>
                  <a:schemeClr val="bg1"/>
                </a:solidFill>
                <a:latin typeface="黑体"/>
                <a:ea typeface="黑体"/>
              </a:rPr>
              <a:t>所用课时</a:t>
            </a:r>
            <a:r>
              <a:rPr lang="zh-CN" altLang="en-US" sz="2700" kern="10" dirty="0">
                <a:ln w="9525">
                  <a:noFill/>
                  <a:round/>
                  <a:headEnd/>
                  <a:tailEnd/>
                </a:ln>
                <a:solidFill>
                  <a:schemeClr val="bg1"/>
                </a:solidFill>
                <a:latin typeface="黑体"/>
                <a:ea typeface="黑体"/>
              </a:rPr>
              <a:t>：</a:t>
            </a:r>
            <a:r>
              <a:rPr lang="en-US" altLang="zh-CN" sz="2700" kern="10" dirty="0">
                <a:ln w="9525">
                  <a:noFill/>
                  <a:round/>
                  <a:headEnd/>
                  <a:tailEnd/>
                </a:ln>
                <a:solidFill>
                  <a:schemeClr val="bg1"/>
                </a:solidFill>
                <a:latin typeface="黑体"/>
                <a:ea typeface="黑体"/>
              </a:rPr>
              <a:t>6</a:t>
            </a:r>
            <a:r>
              <a:rPr lang="zh-CN" altLang="en-US" sz="2700" kern="10" dirty="0">
                <a:ln w="9525">
                  <a:noFill/>
                  <a:round/>
                  <a:headEnd/>
                  <a:tailEnd/>
                </a:ln>
                <a:solidFill>
                  <a:schemeClr val="bg1"/>
                </a:solidFill>
                <a:latin typeface="黑体"/>
                <a:ea typeface="黑体"/>
              </a:rPr>
              <a:t>学时</a:t>
            </a:r>
            <a:endParaRPr lang="zh-CN" altLang="en-US" sz="2700" kern="10" dirty="0">
              <a:ln w="9525">
                <a:noFill/>
                <a:round/>
                <a:headEnd/>
                <a:tailEnd/>
              </a:ln>
              <a:solidFill>
                <a:schemeClr val="bg1"/>
              </a:solidFill>
              <a:latin typeface="黑体"/>
              <a:ea typeface="黑体"/>
            </a:endParaRPr>
          </a:p>
        </p:txBody>
      </p:sp>
      <p:sp>
        <p:nvSpPr>
          <p:cNvPr id="12" name="圆角矩形 11"/>
          <p:cNvSpPr/>
          <p:nvPr/>
        </p:nvSpPr>
        <p:spPr>
          <a:xfrm>
            <a:off x="1508944" y="1492945"/>
            <a:ext cx="8978750" cy="4241105"/>
          </a:xfrm>
          <a:prstGeom prst="roundRect">
            <a:avLst>
              <a:gd name="adj" fmla="val 9623"/>
            </a:avLst>
          </a:prstGeom>
          <a:solidFill>
            <a:schemeClr val="bg1"/>
          </a:solidFill>
          <a:ln>
            <a:solidFill>
              <a:schemeClr val="tx2">
                <a:lumMod val="75000"/>
              </a:schemeClr>
            </a:solidFill>
            <a:prstDash val="lgDash"/>
          </a:ln>
        </p:spPr>
        <p:style>
          <a:lnRef idx="1">
            <a:schemeClr val="dk1"/>
          </a:lnRef>
          <a:fillRef idx="2">
            <a:schemeClr val="dk1"/>
          </a:fillRef>
          <a:effectRef idx="1">
            <a:schemeClr val="dk1"/>
          </a:effectRef>
          <a:fontRef idx="minor">
            <a:schemeClr val="dk1"/>
          </a:fontRef>
        </p:style>
        <p:txBody>
          <a:bodyPr anchor="ctr"/>
          <a:lstStyle/>
          <a:p>
            <a:pPr marL="285750" indent="-285750" eaLnBrk="1" hangingPunct="1">
              <a:lnSpc>
                <a:spcPct val="200000"/>
              </a:lnSpc>
              <a:buFont typeface="Arial" panose="020B0604020202020204" pitchFamily="34" charset="0"/>
              <a:buChar char="•"/>
              <a:defRPr/>
            </a:pPr>
            <a:r>
              <a:rPr lang="zh-CN" altLang="en-US" sz="1800" b="1" dirty="0">
                <a:solidFill>
                  <a:srgbClr val="FF0000"/>
                </a:solidFill>
                <a:latin typeface="微软雅黑" pitchFamily="34" charset="-122"/>
                <a:ea typeface="微软雅黑" pitchFamily="34" charset="-122"/>
              </a:rPr>
              <a:t>听取介绍：</a:t>
            </a:r>
            <a:r>
              <a:rPr lang="zh-CN" altLang="en-US" sz="1800" dirty="0">
                <a:latin typeface="微软雅黑" pitchFamily="34" charset="-122"/>
                <a:ea typeface="微软雅黑" pitchFamily="34" charset="-122"/>
              </a:rPr>
              <a:t>学校领导自我诊改工作情况介绍，时间</a:t>
            </a:r>
            <a:r>
              <a:rPr lang="en-US" altLang="en-US" sz="1800" dirty="0">
                <a:latin typeface="微软雅黑" pitchFamily="34" charset="-122"/>
                <a:ea typeface="微软雅黑" pitchFamily="34" charset="-122"/>
              </a:rPr>
              <a:t>20</a:t>
            </a:r>
            <a:r>
              <a:rPr lang="zh-CN" altLang="en-US" sz="1800" dirty="0">
                <a:latin typeface="微软雅黑" pitchFamily="34" charset="-122"/>
                <a:ea typeface="微软雅黑" pitchFamily="34" charset="-122"/>
              </a:rPr>
              <a:t>分钟。</a:t>
            </a:r>
            <a:endParaRPr lang="en-US" altLang="zh-CN" sz="1800" dirty="0">
              <a:latin typeface="微软雅黑" pitchFamily="34" charset="-122"/>
              <a:ea typeface="微软雅黑" pitchFamily="34" charset="-122"/>
            </a:endParaRPr>
          </a:p>
          <a:p>
            <a:pPr marL="285750" indent="-285750" eaLnBrk="1" hangingPunct="1">
              <a:lnSpc>
                <a:spcPct val="200000"/>
              </a:lnSpc>
              <a:buFont typeface="Arial" panose="020B0604020202020204" pitchFamily="34" charset="0"/>
              <a:buChar char="•"/>
              <a:defRPr/>
            </a:pPr>
            <a:r>
              <a:rPr lang="zh-CN" altLang="en-US" sz="1800" b="1" dirty="0">
                <a:solidFill>
                  <a:srgbClr val="FF0000"/>
                </a:solidFill>
                <a:latin typeface="微软雅黑" pitchFamily="34" charset="-122"/>
                <a:ea typeface="微软雅黑" pitchFamily="34" charset="-122"/>
              </a:rPr>
              <a:t>走访交流：</a:t>
            </a:r>
            <a:r>
              <a:rPr lang="zh-CN" altLang="en-US" sz="1800" dirty="0">
                <a:latin typeface="微软雅黑" pitchFamily="34" charset="-122"/>
                <a:ea typeface="微软雅黑" pitchFamily="34" charset="-122"/>
              </a:rPr>
              <a:t>走访交流校领导、中层干部、教职员工、学生、用人单位等对象。</a:t>
            </a:r>
          </a:p>
          <a:p>
            <a:pPr marL="285750" indent="-285750" eaLnBrk="1" hangingPunct="1">
              <a:lnSpc>
                <a:spcPct val="200000"/>
              </a:lnSpc>
              <a:buFont typeface="Arial" panose="020B0604020202020204" pitchFamily="34" charset="0"/>
              <a:buChar char="•"/>
              <a:defRPr/>
            </a:pPr>
            <a:r>
              <a:rPr lang="zh-CN" altLang="en-US" sz="1800" b="1" dirty="0">
                <a:solidFill>
                  <a:srgbClr val="FF0000"/>
                </a:solidFill>
                <a:latin typeface="微软雅黑" pitchFamily="34" charset="-122"/>
                <a:ea typeface="微软雅黑" pitchFamily="34" charset="-122"/>
              </a:rPr>
              <a:t>深入复核：</a:t>
            </a:r>
            <a:r>
              <a:rPr lang="zh-CN" altLang="en-US" sz="1800" dirty="0">
                <a:latin typeface="微软雅黑" pitchFamily="34" charset="-122"/>
                <a:ea typeface="微软雅黑" pitchFamily="34" charset="-122"/>
              </a:rPr>
              <a:t>有重点对专业、师资、学生等方面进行深入复核。</a:t>
            </a:r>
          </a:p>
          <a:p>
            <a:pPr marL="285750" indent="-285750" eaLnBrk="1" hangingPunct="1">
              <a:lnSpc>
                <a:spcPct val="200000"/>
              </a:lnSpc>
              <a:buFont typeface="Arial" panose="020B0604020202020204" pitchFamily="34" charset="0"/>
              <a:buChar char="•"/>
              <a:defRPr/>
            </a:pPr>
            <a:r>
              <a:rPr lang="zh-CN" altLang="en-US" sz="1800" b="1" dirty="0">
                <a:solidFill>
                  <a:srgbClr val="FF0000"/>
                </a:solidFill>
                <a:latin typeface="微软雅黑" pitchFamily="34" charset="-122"/>
                <a:ea typeface="微软雅黑" pitchFamily="34" charset="-122"/>
              </a:rPr>
              <a:t>实地调研：</a:t>
            </a:r>
            <a:r>
              <a:rPr lang="zh-CN" altLang="en-US" sz="1800" dirty="0">
                <a:latin typeface="微软雅黑" pitchFamily="34" charset="-122"/>
                <a:ea typeface="微软雅黑" pitchFamily="34" charset="-122"/>
              </a:rPr>
              <a:t>对学校质量监控、质量评价、教风、学风、教师发展、学生成长等诊断要素进行观察调研和研判分析。</a:t>
            </a:r>
          </a:p>
        </p:txBody>
      </p:sp>
    </p:spTree>
    <p:extLst>
      <p:ext uri="{BB962C8B-B14F-4D97-AF65-F5344CB8AC3E}">
        <p14:creationId xmlns:p14="http://schemas.microsoft.com/office/powerpoint/2010/main" val="1085202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3445174" cy="507835"/>
          </a:xfrm>
        </p:spPr>
        <p:txBody>
          <a:bodyPr/>
          <a:lstStyle/>
          <a:p>
            <a:pPr algn="l"/>
            <a:r>
              <a:rPr lang="en-US" altLang="zh-CN" dirty="0" smtClean="0"/>
              <a:t>3.3</a:t>
            </a:r>
            <a:r>
              <a:rPr lang="zh-CN" altLang="en-US" dirty="0"/>
              <a:t>专家复核结论</a:t>
            </a:r>
            <a:r>
              <a:rPr lang="zh-CN" altLang="en-US" dirty="0" smtClean="0"/>
              <a:t>形成</a:t>
            </a:r>
            <a:endParaRPr lang="zh-CN" altLang="en-US" dirty="0"/>
          </a:p>
        </p:txBody>
      </p:sp>
      <p:grpSp>
        <p:nvGrpSpPr>
          <p:cNvPr id="14" name="组合 13"/>
          <p:cNvGrpSpPr>
            <a:grpSpLocks/>
          </p:cNvGrpSpPr>
          <p:nvPr/>
        </p:nvGrpSpPr>
        <p:grpSpPr bwMode="auto">
          <a:xfrm>
            <a:off x="1702718" y="3985072"/>
            <a:ext cx="8880897" cy="1604962"/>
            <a:chOff x="1060448" y="2984267"/>
            <a:chExt cx="8881269" cy="1604501"/>
          </a:xfrm>
        </p:grpSpPr>
        <p:sp>
          <p:nvSpPr>
            <p:cNvPr id="15" name="圆角矩形 14"/>
            <p:cNvSpPr/>
            <p:nvPr/>
          </p:nvSpPr>
          <p:spPr>
            <a:xfrm>
              <a:off x="1060448" y="3269935"/>
              <a:ext cx="8881269" cy="1318833"/>
            </a:xfrm>
            <a:prstGeom prst="roundRect">
              <a:avLst>
                <a:gd name="adj" fmla="val 9623"/>
              </a:avLst>
            </a:prstGeom>
            <a:solidFill>
              <a:srgbClr val="FFFFFF"/>
            </a:solidFill>
            <a:ln w="9525" cap="flat" cmpd="sng" algn="ctr">
              <a:solidFill>
                <a:srgbClr val="003366">
                  <a:lumMod val="75000"/>
                </a:srgbClr>
              </a:solidFill>
              <a:prstDash val="lgDash"/>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pitchFamily="34" charset="-122"/>
                  <a:ea typeface="+mn-ea"/>
                  <a:cs typeface="+mn-cs"/>
                </a:rPr>
                <a:t>专家对诊断要素逐条进行投票表决，得“相符”票</a:t>
              </a:r>
              <a:r>
                <a:rPr kumimoji="0" lang="en-US" altLang="en-US" sz="1800" b="0" i="0" u="none" strike="noStrike" kern="0" cap="none" spc="0" normalizeH="0" baseline="0" noProof="0" dirty="0">
                  <a:ln>
                    <a:noFill/>
                  </a:ln>
                  <a:solidFill>
                    <a:srgbClr val="000000"/>
                  </a:solidFill>
                  <a:effectLst/>
                  <a:uLnTx/>
                  <a:uFillTx/>
                  <a:latin typeface="微软雅黑" pitchFamily="34" charset="-122"/>
                  <a:ea typeface="+mn-ea"/>
                  <a:cs typeface="+mn-cs"/>
                </a:rPr>
                <a:t>2/3</a:t>
              </a:r>
              <a:r>
                <a:rPr kumimoji="0" lang="zh-CN" altLang="en-US" sz="1800" b="0" i="0" u="none" strike="noStrike" kern="0" cap="none" spc="0" normalizeH="0" baseline="0" noProof="0" dirty="0">
                  <a:ln>
                    <a:noFill/>
                  </a:ln>
                  <a:solidFill>
                    <a:srgbClr val="000000"/>
                  </a:solidFill>
                  <a:effectLst/>
                  <a:uLnTx/>
                  <a:uFillTx/>
                  <a:latin typeface="微软雅黑" pitchFamily="34" charset="-122"/>
                  <a:ea typeface="+mn-ea"/>
                  <a:cs typeface="+mn-cs"/>
                </a:rPr>
                <a:t>及以上的要素视为“相符”，依据“相符”要素数量形成结论建议。</a:t>
              </a:r>
            </a:p>
          </p:txBody>
        </p:sp>
        <p:sp>
          <p:nvSpPr>
            <p:cNvPr id="16" name="圆角矩形 15"/>
            <p:cNvSpPr/>
            <p:nvPr/>
          </p:nvSpPr>
          <p:spPr>
            <a:xfrm>
              <a:off x="1126446" y="2984267"/>
              <a:ext cx="2221418" cy="571504"/>
            </a:xfrm>
            <a:prstGeom prst="roundRect">
              <a:avLst/>
            </a:prstGeom>
            <a:solidFill>
              <a:srgbClr val="003366">
                <a:lumMod val="60000"/>
                <a:lumOff val="40000"/>
              </a:srgbClr>
            </a:solidFill>
            <a:ln w="25400" cap="flat" cmpd="sng" algn="ctr">
              <a:solidFill>
                <a:srgbClr val="FFFFFF">
                  <a:lumMod val="75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mn-ea"/>
                  <a:cs typeface="+mn-cs"/>
                </a:rPr>
                <a:t>结论形成</a:t>
              </a:r>
            </a:p>
          </p:txBody>
        </p:sp>
      </p:grpSp>
      <p:sp>
        <p:nvSpPr>
          <p:cNvPr id="17" name="右箭头 16"/>
          <p:cNvSpPr/>
          <p:nvPr/>
        </p:nvSpPr>
        <p:spPr>
          <a:xfrm rot="5400000">
            <a:off x="5931266" y="3669732"/>
            <a:ext cx="500066" cy="460218"/>
          </a:xfrm>
          <a:prstGeom prst="rightArrow">
            <a:avLst/>
          </a:prstGeom>
          <a:solidFill>
            <a:srgbClr val="002060"/>
          </a:solidFill>
          <a:ln w="19050" cap="flat" cmpd="sng" algn="ctr">
            <a:solidFill>
              <a:srgbClr val="FFFFFF">
                <a:lumMod val="75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mn-ea"/>
              <a:cs typeface="+mn-cs"/>
            </a:endParaRPr>
          </a:p>
        </p:txBody>
      </p:sp>
      <p:grpSp>
        <p:nvGrpSpPr>
          <p:cNvPr id="18" name="组合 17"/>
          <p:cNvGrpSpPr>
            <a:grpSpLocks/>
          </p:cNvGrpSpPr>
          <p:nvPr/>
        </p:nvGrpSpPr>
        <p:grpSpPr bwMode="auto">
          <a:xfrm>
            <a:off x="1758282" y="1557784"/>
            <a:ext cx="8825334" cy="2016125"/>
            <a:chOff x="1115616" y="772344"/>
            <a:chExt cx="8825703" cy="2016224"/>
          </a:xfrm>
        </p:grpSpPr>
        <p:sp>
          <p:nvSpPr>
            <p:cNvPr id="19" name="圆角矩形 18"/>
            <p:cNvSpPr/>
            <p:nvPr/>
          </p:nvSpPr>
          <p:spPr>
            <a:xfrm>
              <a:off x="1115616" y="1132725"/>
              <a:ext cx="8825703" cy="1655843"/>
            </a:xfrm>
            <a:prstGeom prst="roundRect">
              <a:avLst>
                <a:gd name="adj" fmla="val 9623"/>
              </a:avLst>
            </a:prstGeom>
            <a:solidFill>
              <a:srgbClr val="FFFFFF"/>
            </a:solidFill>
            <a:ln w="9525" cap="flat" cmpd="sng" algn="ctr">
              <a:solidFill>
                <a:srgbClr val="003366">
                  <a:lumMod val="75000"/>
                </a:srgbClr>
              </a:solidFill>
              <a:prstDash val="lgDash"/>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pitchFamily="34" charset="-122"/>
                  <a:ea typeface="+mn-ea"/>
                  <a:cs typeface="+mn-cs"/>
                </a:rPr>
                <a:t>现场复核完成后，每位专家须对获得的信息进行梳理和汇总，对分工的诊断要素形成个人复核意见。由专家组组长召集全体成员进行交流、评议。</a:t>
              </a:r>
              <a:endParaRPr kumimoji="0" lang="en-US" altLang="zh-CN" sz="1800" b="0" i="0" u="none" strike="noStrike" kern="0" cap="none" spc="0" normalizeH="0" baseline="0" noProof="0" dirty="0">
                <a:ln>
                  <a:noFill/>
                </a:ln>
                <a:solidFill>
                  <a:srgbClr val="000000"/>
                </a:solidFill>
                <a:effectLst/>
                <a:uLnTx/>
                <a:uFillTx/>
                <a:latin typeface="微软雅黑" pitchFamily="34" charset="-122"/>
                <a:ea typeface="+mn-ea"/>
                <a:cs typeface="+mn-cs"/>
              </a:endParaRPr>
            </a:p>
          </p:txBody>
        </p:sp>
        <p:sp>
          <p:nvSpPr>
            <p:cNvPr id="20" name="圆角矩形 19"/>
            <p:cNvSpPr/>
            <p:nvPr/>
          </p:nvSpPr>
          <p:spPr>
            <a:xfrm>
              <a:off x="1187624" y="772344"/>
              <a:ext cx="2160240" cy="571504"/>
            </a:xfrm>
            <a:prstGeom prst="roundRect">
              <a:avLst/>
            </a:prstGeom>
            <a:solidFill>
              <a:srgbClr val="003366">
                <a:lumMod val="60000"/>
                <a:lumOff val="40000"/>
              </a:srgbClr>
            </a:solidFill>
            <a:ln w="25400" cap="flat" cmpd="sng" algn="ctr">
              <a:solidFill>
                <a:srgbClr val="FFFFFF">
                  <a:lumMod val="75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mn-ea"/>
                  <a:cs typeface="+mn-cs"/>
                </a:rPr>
                <a:t>组内评议</a:t>
              </a:r>
            </a:p>
          </p:txBody>
        </p:sp>
      </p:grpSp>
    </p:spTree>
    <p:extLst>
      <p:ext uri="{BB962C8B-B14F-4D97-AF65-F5344CB8AC3E}">
        <p14:creationId xmlns:p14="http://schemas.microsoft.com/office/powerpoint/2010/main" val="24589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2060179" cy="507835"/>
          </a:xfrm>
        </p:spPr>
        <p:txBody>
          <a:bodyPr/>
          <a:lstStyle/>
          <a:p>
            <a:pPr algn="l"/>
            <a:r>
              <a:rPr lang="en-US" altLang="zh-CN" dirty="0" smtClean="0"/>
              <a:t>3.4</a:t>
            </a:r>
            <a:r>
              <a:rPr lang="zh-CN" altLang="en-US" dirty="0" smtClean="0"/>
              <a:t>复核</a:t>
            </a:r>
            <a:r>
              <a:rPr lang="zh-CN" altLang="en-US" dirty="0"/>
              <a:t>结论</a:t>
            </a:r>
          </a:p>
        </p:txBody>
      </p:sp>
      <p:sp>
        <p:nvSpPr>
          <p:cNvPr id="4" name="矩形 47"/>
          <p:cNvSpPr>
            <a:spLocks noChangeArrowheads="1"/>
          </p:cNvSpPr>
          <p:nvPr/>
        </p:nvSpPr>
        <p:spPr bwMode="auto">
          <a:xfrm>
            <a:off x="1126654" y="1341562"/>
            <a:ext cx="9865096" cy="4623677"/>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有效</a:t>
            </a:r>
            <a:r>
              <a:rPr lang="en-US" altLang="zh-CN" sz="2500" dirty="0">
                <a:latin typeface="微软雅黑" pitchFamily="34" charset="-122"/>
                <a:ea typeface="微软雅黑" pitchFamily="34" charset="-122"/>
                <a:sym typeface="微软雅黑" pitchFamily="34" charset="-122"/>
              </a:rPr>
              <a:t>——15</a:t>
            </a:r>
            <a:r>
              <a:rPr lang="zh-CN" altLang="en-US" sz="2500" dirty="0">
                <a:latin typeface="微软雅黑" pitchFamily="34" charset="-122"/>
                <a:ea typeface="微软雅黑" pitchFamily="34" charset="-122"/>
                <a:sym typeface="微软雅黑" pitchFamily="34" charset="-122"/>
              </a:rPr>
              <a:t>项诊断要素中，自主诊断结果与复核结果相符</a:t>
            </a:r>
            <a:r>
              <a:rPr lang="zh-CN" altLang="en-US" sz="2500" b="1" dirty="0">
                <a:solidFill>
                  <a:srgbClr val="C00000"/>
                </a:solidFill>
                <a:latin typeface="微软雅黑" pitchFamily="34" charset="-122"/>
                <a:ea typeface="微软雅黑" pitchFamily="34" charset="-122"/>
                <a:sym typeface="微软雅黑" pitchFamily="34" charset="-122"/>
              </a:rPr>
              <a:t>≥</a:t>
            </a:r>
            <a:r>
              <a:rPr lang="en-US" altLang="zh-CN" sz="2500" b="1" dirty="0">
                <a:solidFill>
                  <a:srgbClr val="C00000"/>
                </a:solidFill>
                <a:latin typeface="微软雅黑" pitchFamily="34" charset="-122"/>
                <a:ea typeface="微软雅黑" pitchFamily="34" charset="-122"/>
                <a:sym typeface="微软雅黑" pitchFamily="34" charset="-122"/>
              </a:rPr>
              <a:t>12</a:t>
            </a:r>
            <a:r>
              <a:rPr lang="zh-CN" altLang="en-US" sz="2500" b="1" dirty="0">
                <a:solidFill>
                  <a:srgbClr val="C00000"/>
                </a:solidFill>
                <a:latin typeface="微软雅黑" pitchFamily="34" charset="-122"/>
                <a:ea typeface="微软雅黑" pitchFamily="34" charset="-122"/>
                <a:sym typeface="微软雅黑" pitchFamily="34" charset="-122"/>
              </a:rPr>
              <a:t>项</a:t>
            </a:r>
            <a:r>
              <a:rPr lang="zh-CN" altLang="en-US" sz="2500" dirty="0">
                <a:latin typeface="微软雅黑" pitchFamily="34" charset="-122"/>
                <a:ea typeface="微软雅黑" pitchFamily="34" charset="-122"/>
                <a:sym typeface="微软雅黑" pitchFamily="34" charset="-122"/>
              </a:rPr>
              <a:t>；改进措施针对性强、切实可行、成效明显。</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异常</a:t>
            </a:r>
            <a:r>
              <a:rPr lang="en-US" altLang="zh-CN" sz="2500" dirty="0">
                <a:latin typeface="微软雅黑" pitchFamily="34" charset="-122"/>
                <a:ea typeface="微软雅黑" pitchFamily="34" charset="-122"/>
                <a:sym typeface="微软雅黑" pitchFamily="34" charset="-122"/>
              </a:rPr>
              <a:t>——15</a:t>
            </a:r>
            <a:r>
              <a:rPr lang="zh-CN" altLang="en-US" sz="2500" dirty="0">
                <a:latin typeface="微软雅黑" pitchFamily="34" charset="-122"/>
                <a:ea typeface="微软雅黑" pitchFamily="34" charset="-122"/>
                <a:sym typeface="微软雅黑" pitchFamily="34" charset="-122"/>
              </a:rPr>
              <a:t>项诊断要素中，自主诊断结果与复核结果相符</a:t>
            </a:r>
            <a:r>
              <a:rPr lang="zh-CN" altLang="en-US" sz="2500" b="1" dirty="0">
                <a:solidFill>
                  <a:srgbClr val="C00000"/>
                </a:solidFill>
                <a:latin typeface="微软雅黑" pitchFamily="34" charset="-122"/>
                <a:ea typeface="微软雅黑" pitchFamily="34" charset="-122"/>
                <a:sym typeface="微软雅黑" pitchFamily="34" charset="-122"/>
              </a:rPr>
              <a:t>＜</a:t>
            </a:r>
            <a:r>
              <a:rPr lang="en-US" altLang="zh-CN" sz="2500" b="1" dirty="0">
                <a:solidFill>
                  <a:srgbClr val="C00000"/>
                </a:solidFill>
                <a:latin typeface="微软雅黑" pitchFamily="34" charset="-122"/>
                <a:ea typeface="微软雅黑" pitchFamily="34" charset="-122"/>
                <a:sym typeface="微软雅黑" pitchFamily="34" charset="-122"/>
              </a:rPr>
              <a:t>10</a:t>
            </a:r>
            <a:r>
              <a:rPr lang="zh-CN" altLang="en-US" sz="2500" b="1" dirty="0">
                <a:solidFill>
                  <a:srgbClr val="C00000"/>
                </a:solidFill>
                <a:latin typeface="微软雅黑" pitchFamily="34" charset="-122"/>
                <a:ea typeface="微软雅黑" pitchFamily="34" charset="-122"/>
                <a:sym typeface="微软雅黑" pitchFamily="34" charset="-122"/>
              </a:rPr>
              <a:t>项</a:t>
            </a:r>
            <a:r>
              <a:rPr lang="zh-CN" altLang="en-US" sz="2500" dirty="0">
                <a:latin typeface="微软雅黑" pitchFamily="34" charset="-122"/>
                <a:ea typeface="微软雅黑" pitchFamily="34" charset="-122"/>
                <a:sym typeface="微软雅黑" pitchFamily="34" charset="-122"/>
              </a:rPr>
              <a:t>；改进措施针对性不强、力度不够。</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待改进</a:t>
            </a:r>
            <a:r>
              <a:rPr lang="en-US" altLang="zh-CN" sz="2500" dirty="0">
                <a:latin typeface="微软雅黑" pitchFamily="34" charset="-122"/>
                <a:ea typeface="微软雅黑" pitchFamily="34" charset="-122"/>
                <a:sym typeface="微软雅黑" pitchFamily="34" charset="-122"/>
              </a:rPr>
              <a:t>——</a:t>
            </a:r>
            <a:r>
              <a:rPr lang="zh-CN" altLang="en-US" sz="2500" dirty="0">
                <a:latin typeface="微软雅黑" pitchFamily="34" charset="-122"/>
                <a:ea typeface="微软雅黑" pitchFamily="34" charset="-122"/>
                <a:sym typeface="微软雅黑" pitchFamily="34" charset="-122"/>
              </a:rPr>
              <a:t>上述标准以外的其他情况（自主诊断结果与复核结果</a:t>
            </a:r>
            <a:r>
              <a:rPr lang="en-US" altLang="zh-CN" sz="2500" b="1" dirty="0">
                <a:solidFill>
                  <a:srgbClr val="C00000"/>
                </a:solidFill>
                <a:latin typeface="微软雅黑" pitchFamily="34" charset="-122"/>
                <a:ea typeface="微软雅黑" pitchFamily="34" charset="-122"/>
                <a:sym typeface="微软雅黑" pitchFamily="34" charset="-122"/>
              </a:rPr>
              <a:t>10—11</a:t>
            </a:r>
            <a:r>
              <a:rPr lang="zh-CN" altLang="en-US" sz="2500" dirty="0">
                <a:latin typeface="微软雅黑" pitchFamily="34" charset="-122"/>
                <a:ea typeface="微软雅黑" pitchFamily="34" charset="-122"/>
                <a:sym typeface="微软雅黑" pitchFamily="34" charset="-122"/>
              </a:rPr>
              <a:t>项相符）。</a:t>
            </a:r>
          </a:p>
        </p:txBody>
      </p:sp>
    </p:spTree>
    <p:extLst>
      <p:ext uri="{BB962C8B-B14F-4D97-AF65-F5344CB8AC3E}">
        <p14:creationId xmlns:p14="http://schemas.microsoft.com/office/powerpoint/2010/main" val="1860568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7455887" cy="507835"/>
          </a:xfrm>
        </p:spPr>
        <p:txBody>
          <a:bodyPr/>
          <a:lstStyle/>
          <a:p>
            <a:pPr algn="l"/>
            <a:r>
              <a:rPr lang="zh-CN" altLang="en-US" dirty="0"/>
              <a:t>高等职业院校内部质量保证体系诊改工作的难点</a:t>
            </a:r>
          </a:p>
        </p:txBody>
      </p:sp>
      <p:sp>
        <p:nvSpPr>
          <p:cNvPr id="4" name="矩形 47"/>
          <p:cNvSpPr>
            <a:spLocks noChangeArrowheads="1"/>
          </p:cNvSpPr>
          <p:nvPr/>
        </p:nvSpPr>
        <p:spPr bwMode="auto">
          <a:xfrm>
            <a:off x="1126654" y="1341562"/>
            <a:ext cx="9865096" cy="3854236"/>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一是理念、意识更新难，</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二是目标体系、标准体系建立难，</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三是各层面质量改进螺旋建立难，</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四是实现数据源头、实时采集、开放共享难，</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五是落实双（多）循环改进难。</a:t>
            </a:r>
          </a:p>
        </p:txBody>
      </p:sp>
    </p:spTree>
    <p:extLst>
      <p:ext uri="{BB962C8B-B14F-4D97-AF65-F5344CB8AC3E}">
        <p14:creationId xmlns:p14="http://schemas.microsoft.com/office/powerpoint/2010/main" val="37808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ph type="title"/>
          </p:nvPr>
        </p:nvSpPr>
        <p:spPr>
          <a:xfrm>
            <a:off x="1126654" y="334083"/>
            <a:ext cx="5378395" cy="923334"/>
          </a:xfrm>
        </p:spPr>
        <p:txBody>
          <a:bodyPr/>
          <a:lstStyle/>
          <a:p>
            <a:pPr algn="l"/>
            <a:r>
              <a:rPr lang="zh-CN" altLang="en-US" dirty="0"/>
              <a:t>持续改进从现在开始</a:t>
            </a:r>
            <a:br>
              <a:rPr lang="zh-CN" altLang="en-US" dirty="0"/>
            </a:br>
            <a:r>
              <a:rPr lang="zh-CN" altLang="en-US" dirty="0"/>
              <a:t>诊改是管理到治理的重要制度创新</a:t>
            </a:r>
          </a:p>
        </p:txBody>
      </p:sp>
      <p:sp>
        <p:nvSpPr>
          <p:cNvPr id="4" name="矩形 47"/>
          <p:cNvSpPr>
            <a:spLocks noChangeArrowheads="1"/>
          </p:cNvSpPr>
          <p:nvPr/>
        </p:nvSpPr>
        <p:spPr bwMode="auto">
          <a:xfrm>
            <a:off x="1126654" y="1650451"/>
            <a:ext cx="8136904" cy="4623677"/>
          </a:xfrm>
          <a:prstGeom prst="rect">
            <a:avLst/>
          </a:prstGeom>
          <a:noFill/>
          <a:ln>
            <a:noFill/>
          </a:ln>
          <a:extLst/>
        </p:spPr>
        <p:txBody>
          <a:bodyPr wrap="square" lIns="121890" tIns="60948" rIns="121890" bIns="60948">
            <a:spAutoFit/>
          </a:bodyPr>
          <a:lstStyle/>
          <a:p>
            <a:pPr marL="285750" indent="-285750" defTabSz="1219048" fontAlgn="auto">
              <a:lnSpc>
                <a:spcPct val="200000"/>
              </a:lnSpc>
              <a:spcAft>
                <a:spcPts val="0"/>
              </a:spcAft>
              <a:buFont typeface="Arial" pitchFamily="34" charset="0"/>
              <a:buChar char="•"/>
              <a:defRPr/>
            </a:pPr>
            <a:r>
              <a:rPr lang="zh-CN" altLang="en-US" sz="2500" dirty="0" smtClean="0">
                <a:latin typeface="微软雅黑" pitchFamily="34" charset="-122"/>
                <a:ea typeface="微软雅黑" pitchFamily="34" charset="-122"/>
                <a:sym typeface="微软雅黑" pitchFamily="34" charset="-122"/>
              </a:rPr>
              <a:t>改变</a:t>
            </a:r>
            <a:r>
              <a:rPr lang="zh-CN" altLang="en-US" sz="2500" dirty="0">
                <a:latin typeface="微软雅黑" pitchFamily="34" charset="-122"/>
                <a:ea typeface="微软雅黑" pitchFamily="34" charset="-122"/>
                <a:sym typeface="微软雅黑" pitchFamily="34" charset="-122"/>
              </a:rPr>
              <a:t>治理主体：由</a:t>
            </a:r>
            <a:r>
              <a:rPr lang="zh-CN" altLang="en-US" sz="2500" b="1" dirty="0">
                <a:solidFill>
                  <a:srgbClr val="C00000"/>
                </a:solidFill>
                <a:latin typeface="微软雅黑" pitchFamily="34" charset="-122"/>
                <a:ea typeface="微软雅黑" pitchFamily="34" charset="-122"/>
                <a:sym typeface="微软雅黑" pitchFamily="34" charset="-122"/>
              </a:rPr>
              <a:t>一元管理</a:t>
            </a:r>
            <a:r>
              <a:rPr lang="zh-CN" altLang="en-US" sz="2500" dirty="0">
                <a:latin typeface="微软雅黑" pitchFamily="34" charset="-122"/>
                <a:ea typeface="微软雅黑" pitchFamily="34" charset="-122"/>
                <a:sym typeface="微软雅黑" pitchFamily="34" charset="-122"/>
              </a:rPr>
              <a:t>到</a:t>
            </a:r>
            <a:r>
              <a:rPr lang="zh-CN" altLang="en-US" sz="2500" b="1" dirty="0">
                <a:solidFill>
                  <a:srgbClr val="C00000"/>
                </a:solidFill>
                <a:latin typeface="微软雅黑" pitchFamily="34" charset="-122"/>
                <a:ea typeface="微软雅黑" pitchFamily="34" charset="-122"/>
                <a:sym typeface="微软雅黑" pitchFamily="34" charset="-122"/>
              </a:rPr>
              <a:t>多元主体共同治理</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创新治理机制：由</a:t>
            </a:r>
            <a:r>
              <a:rPr lang="zh-CN" altLang="en-US" sz="2500" b="1" dirty="0">
                <a:solidFill>
                  <a:srgbClr val="C00000"/>
                </a:solidFill>
                <a:latin typeface="微软雅黑" pitchFamily="34" charset="-122"/>
                <a:ea typeface="微软雅黑" pitchFamily="34" charset="-122"/>
                <a:sym typeface="微软雅黑" pitchFamily="34" charset="-122"/>
              </a:rPr>
              <a:t>被动管理</a:t>
            </a:r>
            <a:r>
              <a:rPr lang="zh-CN" altLang="en-US" sz="2500" dirty="0">
                <a:latin typeface="微软雅黑" pitchFamily="34" charset="-122"/>
                <a:ea typeface="微软雅黑" pitchFamily="34" charset="-122"/>
                <a:sym typeface="微软雅黑" pitchFamily="34" charset="-122"/>
              </a:rPr>
              <a:t>到</a:t>
            </a:r>
            <a:r>
              <a:rPr lang="zh-CN" altLang="en-US" sz="2500" b="1" dirty="0">
                <a:solidFill>
                  <a:srgbClr val="C00000"/>
                </a:solidFill>
                <a:latin typeface="微软雅黑" pitchFamily="34" charset="-122"/>
                <a:ea typeface="微软雅黑" pitchFamily="34" charset="-122"/>
                <a:sym typeface="微软雅黑" pitchFamily="34" charset="-122"/>
              </a:rPr>
              <a:t>自主治理</a:t>
            </a:r>
            <a:r>
              <a:rPr lang="zh-CN" altLang="en-US" sz="2500" dirty="0">
                <a:latin typeface="微软雅黑" pitchFamily="34" charset="-122"/>
                <a:ea typeface="微软雅黑" pitchFamily="34" charset="-122"/>
                <a:sym typeface="微软雅黑" pitchFamily="34" charset="-122"/>
              </a:rPr>
              <a:t>（激发活力）</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创新治理模式：由</a:t>
            </a:r>
            <a:r>
              <a:rPr lang="zh-CN" altLang="en-US" sz="2500" b="1" dirty="0">
                <a:solidFill>
                  <a:srgbClr val="C00000"/>
                </a:solidFill>
                <a:latin typeface="微软雅黑" pitchFamily="34" charset="-122"/>
                <a:ea typeface="微软雅黑" pitchFamily="34" charset="-122"/>
                <a:sym typeface="微软雅黑" pitchFamily="34" charset="-122"/>
              </a:rPr>
              <a:t>管理</a:t>
            </a:r>
            <a:r>
              <a:rPr lang="zh-CN" altLang="en-US" sz="2500" dirty="0">
                <a:latin typeface="微软雅黑" pitchFamily="34" charset="-122"/>
                <a:ea typeface="微软雅黑" pitchFamily="34" charset="-122"/>
                <a:sym typeface="微软雅黑" pitchFamily="34" charset="-122"/>
              </a:rPr>
              <a:t>到</a:t>
            </a:r>
            <a:r>
              <a:rPr lang="zh-CN" altLang="en-US" sz="2500" b="1" dirty="0">
                <a:solidFill>
                  <a:srgbClr val="C00000"/>
                </a:solidFill>
                <a:latin typeface="微软雅黑" pitchFamily="34" charset="-122"/>
                <a:ea typeface="微软雅黑" pitchFamily="34" charset="-122"/>
                <a:sym typeface="微软雅黑" pitchFamily="34" charset="-122"/>
              </a:rPr>
              <a:t>服务</a:t>
            </a:r>
            <a:r>
              <a:rPr lang="zh-CN" altLang="en-US" sz="2500" dirty="0">
                <a:latin typeface="微软雅黑" pitchFamily="34" charset="-122"/>
                <a:ea typeface="微软雅黑" pitchFamily="34" charset="-122"/>
                <a:sym typeface="微软雅黑" pitchFamily="34" charset="-122"/>
              </a:rPr>
              <a:t>（划船者到掌舵者）</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改进治理手段：由</a:t>
            </a:r>
            <a:r>
              <a:rPr lang="zh-CN" altLang="en-US" sz="2500" b="1" dirty="0">
                <a:solidFill>
                  <a:srgbClr val="C00000"/>
                </a:solidFill>
                <a:latin typeface="微软雅黑" pitchFamily="34" charset="-122"/>
                <a:ea typeface="微软雅黑" pitchFamily="34" charset="-122"/>
                <a:sym typeface="微软雅黑" pitchFamily="34" charset="-122"/>
              </a:rPr>
              <a:t>行政命令</a:t>
            </a:r>
            <a:r>
              <a:rPr lang="zh-CN" altLang="en-US" sz="2500" dirty="0">
                <a:latin typeface="微软雅黑" pitchFamily="34" charset="-122"/>
                <a:ea typeface="微软雅黑" pitchFamily="34" charset="-122"/>
                <a:sym typeface="微软雅黑" pitchFamily="34" charset="-122"/>
              </a:rPr>
              <a:t>到</a:t>
            </a:r>
            <a:r>
              <a:rPr lang="zh-CN" altLang="en-US" sz="2500" b="1" dirty="0">
                <a:solidFill>
                  <a:srgbClr val="C00000"/>
                </a:solidFill>
                <a:latin typeface="微软雅黑" pitchFamily="34" charset="-122"/>
                <a:ea typeface="微软雅黑" pitchFamily="34" charset="-122"/>
                <a:sym typeface="微软雅黑" pitchFamily="34" charset="-122"/>
              </a:rPr>
              <a:t>多元方法手段</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应用信息技术：由</a:t>
            </a:r>
            <a:r>
              <a:rPr lang="zh-CN" altLang="en-US" sz="2500" b="1" dirty="0">
                <a:solidFill>
                  <a:srgbClr val="C00000"/>
                </a:solidFill>
                <a:latin typeface="微软雅黑" pitchFamily="34" charset="-122"/>
                <a:ea typeface="微软雅黑" pitchFamily="34" charset="-122"/>
                <a:sym typeface="微软雅黑" pitchFamily="34" charset="-122"/>
              </a:rPr>
              <a:t>手工</a:t>
            </a:r>
            <a:r>
              <a:rPr lang="zh-CN" altLang="en-US" sz="2500" dirty="0">
                <a:latin typeface="微软雅黑" pitchFamily="34" charset="-122"/>
                <a:ea typeface="微软雅黑" pitchFamily="34" charset="-122"/>
                <a:sym typeface="微软雅黑" pitchFamily="34" charset="-122"/>
              </a:rPr>
              <a:t>到</a:t>
            </a:r>
            <a:r>
              <a:rPr lang="zh-CN" altLang="en-US" sz="2500" b="1" dirty="0">
                <a:solidFill>
                  <a:srgbClr val="C00000"/>
                </a:solidFill>
                <a:latin typeface="微软雅黑" pitchFamily="34" charset="-122"/>
                <a:ea typeface="微软雅黑" pitchFamily="34" charset="-122"/>
                <a:sym typeface="微软雅黑" pitchFamily="34" charset="-122"/>
              </a:rPr>
              <a:t>信息技术应用</a:t>
            </a:r>
            <a:r>
              <a:rPr lang="zh-CN" altLang="en-US" sz="2500" dirty="0">
                <a:latin typeface="微软雅黑" pitchFamily="34" charset="-122"/>
                <a:ea typeface="微软雅黑" pitchFamily="34" charset="-122"/>
                <a:sym typeface="微软雅黑" pitchFamily="34" charset="-122"/>
              </a:rPr>
              <a:t>（</a:t>
            </a:r>
            <a:r>
              <a:rPr lang="en-US" altLang="zh-CN" sz="2500" dirty="0">
                <a:latin typeface="微软雅黑" pitchFamily="34" charset="-122"/>
                <a:ea typeface="微软雅黑" pitchFamily="34" charset="-122"/>
                <a:sym typeface="微软雅黑" pitchFamily="34" charset="-122"/>
              </a:rPr>
              <a:t>IT</a:t>
            </a:r>
            <a:r>
              <a:rPr lang="zh-CN" altLang="en-US" sz="2500" dirty="0">
                <a:latin typeface="微软雅黑" pitchFamily="34" charset="-122"/>
                <a:ea typeface="微软雅黑" pitchFamily="34" charset="-122"/>
                <a:sym typeface="微软雅黑" pitchFamily="34" charset="-122"/>
              </a:rPr>
              <a:t>、</a:t>
            </a:r>
            <a:r>
              <a:rPr lang="en-US" altLang="zh-CN" sz="2500" dirty="0">
                <a:latin typeface="微软雅黑" pitchFamily="34" charset="-122"/>
                <a:ea typeface="微软雅黑" pitchFamily="34" charset="-122"/>
                <a:sym typeface="微软雅黑" pitchFamily="34" charset="-122"/>
              </a:rPr>
              <a:t>DT</a:t>
            </a:r>
            <a:r>
              <a:rPr lang="zh-CN" altLang="en-US" sz="2500" dirty="0">
                <a:latin typeface="微软雅黑" pitchFamily="34" charset="-122"/>
                <a:ea typeface="微软雅黑" pitchFamily="34" charset="-122"/>
                <a:sym typeface="微软雅黑" pitchFamily="34" charset="-122"/>
              </a:rPr>
              <a:t>）</a:t>
            </a:r>
          </a:p>
          <a:p>
            <a:pPr marL="285750" indent="-285750" defTabSz="1219048" fontAlgn="auto">
              <a:lnSpc>
                <a:spcPct val="200000"/>
              </a:lnSpc>
              <a:spcAft>
                <a:spcPts val="0"/>
              </a:spcAft>
              <a:buFont typeface="Arial" pitchFamily="34" charset="0"/>
              <a:buChar char="•"/>
              <a:defRPr/>
            </a:pPr>
            <a:r>
              <a:rPr lang="zh-CN" altLang="en-US" sz="2500" dirty="0">
                <a:latin typeface="微软雅黑" pitchFamily="34" charset="-122"/>
                <a:ea typeface="微软雅黑" pitchFamily="34" charset="-122"/>
                <a:sym typeface="微软雅黑" pitchFamily="34" charset="-122"/>
              </a:rPr>
              <a:t>创新治理结构：由</a:t>
            </a:r>
            <a:r>
              <a:rPr lang="zh-CN" altLang="en-US" sz="2500" b="1" dirty="0">
                <a:solidFill>
                  <a:srgbClr val="C00000"/>
                </a:solidFill>
                <a:latin typeface="微软雅黑" pitchFamily="34" charset="-122"/>
                <a:ea typeface="微软雅黑" pitchFamily="34" charset="-122"/>
                <a:sym typeface="微软雅黑" pitchFamily="34" charset="-122"/>
              </a:rPr>
              <a:t>科层管理结构</a:t>
            </a:r>
            <a:r>
              <a:rPr lang="zh-CN" altLang="en-US" sz="2500" dirty="0">
                <a:latin typeface="微软雅黑" pitchFamily="34" charset="-122"/>
                <a:ea typeface="微软雅黑" pitchFamily="34" charset="-122"/>
                <a:sym typeface="微软雅黑" pitchFamily="34" charset="-122"/>
              </a:rPr>
              <a:t>到</a:t>
            </a:r>
            <a:r>
              <a:rPr lang="zh-CN" altLang="en-US" sz="2500" b="1" dirty="0">
                <a:solidFill>
                  <a:srgbClr val="C00000"/>
                </a:solidFill>
                <a:latin typeface="微软雅黑" pitchFamily="34" charset="-122"/>
                <a:ea typeface="微软雅黑" pitchFamily="34" charset="-122"/>
                <a:sym typeface="微软雅黑" pitchFamily="34" charset="-122"/>
              </a:rPr>
              <a:t>网格化治理结构</a:t>
            </a:r>
          </a:p>
        </p:txBody>
      </p:sp>
    </p:spTree>
    <p:extLst>
      <p:ext uri="{BB962C8B-B14F-4D97-AF65-F5344CB8AC3E}">
        <p14:creationId xmlns:p14="http://schemas.microsoft.com/office/powerpoint/2010/main" val="3202727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12430" y="2106225"/>
            <a:ext cx="2047135" cy="2047869"/>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6" name="组合 5"/>
          <p:cNvGrpSpPr/>
          <p:nvPr/>
        </p:nvGrpSpPr>
        <p:grpSpPr>
          <a:xfrm>
            <a:off x="4327754" y="2106225"/>
            <a:ext cx="2047135" cy="204786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9" name="组合 8"/>
          <p:cNvGrpSpPr/>
          <p:nvPr/>
        </p:nvGrpSpPr>
        <p:grpSpPr>
          <a:xfrm>
            <a:off x="2217868" y="2061642"/>
            <a:ext cx="2047135" cy="204786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2" name="组合 11"/>
          <p:cNvGrpSpPr/>
          <p:nvPr/>
        </p:nvGrpSpPr>
        <p:grpSpPr>
          <a:xfrm>
            <a:off x="8500662" y="2106225"/>
            <a:ext cx="2047135" cy="204786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sp>
        <p:nvSpPr>
          <p:cNvPr id="15" name="矩形 14"/>
          <p:cNvSpPr/>
          <p:nvPr/>
        </p:nvSpPr>
        <p:spPr>
          <a:xfrm>
            <a:off x="2631102" y="2459619"/>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谢</a:t>
            </a:r>
          </a:p>
        </p:txBody>
      </p:sp>
      <p:sp>
        <p:nvSpPr>
          <p:cNvPr id="16" name="矩形 15"/>
          <p:cNvSpPr/>
          <p:nvPr/>
        </p:nvSpPr>
        <p:spPr>
          <a:xfrm>
            <a:off x="4763256" y="2504202"/>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谢</a:t>
            </a:r>
          </a:p>
        </p:txBody>
      </p:sp>
      <p:sp>
        <p:nvSpPr>
          <p:cNvPr id="17" name="矩形 16"/>
          <p:cNvSpPr/>
          <p:nvPr/>
        </p:nvSpPr>
        <p:spPr>
          <a:xfrm>
            <a:off x="6836540" y="2504202"/>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观</a:t>
            </a:r>
          </a:p>
        </p:txBody>
      </p:sp>
      <p:sp>
        <p:nvSpPr>
          <p:cNvPr id="18" name="矩形 17"/>
          <p:cNvSpPr/>
          <p:nvPr/>
        </p:nvSpPr>
        <p:spPr>
          <a:xfrm>
            <a:off x="8939556" y="2504202"/>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看</a:t>
            </a:r>
          </a:p>
        </p:txBody>
      </p:sp>
      <p:sp>
        <p:nvSpPr>
          <p:cNvPr id="40" name="TextBox 3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63" name="组合 62"/>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66" name="组合 65"/>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69" name="组合 68"/>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71" name="椭圆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72" name="组合 71"/>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75" name="组合 74"/>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78" name="组合 77"/>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81" name="组合 80"/>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84" name="组合 83"/>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87" name="组合 86"/>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0" name="组合 89"/>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92" name="椭圆 9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93" name="组合 92"/>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6" name="组合 95"/>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99" name="组合 98"/>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01" name="椭圆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102" name="椭圆 101"/>
          <p:cNvSpPr/>
          <p:nvPr/>
        </p:nvSpPr>
        <p:spPr>
          <a:xfrm>
            <a:off x="6418762" y="3761896"/>
            <a:ext cx="667790" cy="668032"/>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3" name="椭圆 102"/>
          <p:cNvSpPr/>
          <p:nvPr/>
        </p:nvSpPr>
        <p:spPr>
          <a:xfrm>
            <a:off x="7941671" y="4061048"/>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4" name="椭圆 103"/>
          <p:cNvSpPr/>
          <p:nvPr/>
        </p:nvSpPr>
        <p:spPr>
          <a:xfrm>
            <a:off x="3722065" y="4061527"/>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5" name="椭圆 104"/>
          <p:cNvSpPr/>
          <p:nvPr/>
        </p:nvSpPr>
        <p:spPr>
          <a:xfrm>
            <a:off x="3327004" y="4219348"/>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6" name="椭圆 105"/>
          <p:cNvSpPr/>
          <p:nvPr/>
        </p:nvSpPr>
        <p:spPr>
          <a:xfrm>
            <a:off x="8552442" y="4067741"/>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7" name="椭圆 106"/>
          <p:cNvSpPr/>
          <p:nvPr/>
        </p:nvSpPr>
        <p:spPr>
          <a:xfrm>
            <a:off x="4401951" y="4057732"/>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8" name="椭圆 107"/>
          <p:cNvSpPr/>
          <p:nvPr/>
        </p:nvSpPr>
        <p:spPr>
          <a:xfrm>
            <a:off x="9056057" y="4232982"/>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9" name="椭圆 108"/>
          <p:cNvSpPr/>
          <p:nvPr/>
        </p:nvSpPr>
        <p:spPr>
          <a:xfrm>
            <a:off x="5452599" y="4103890"/>
            <a:ext cx="333895" cy="334016"/>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0" name="椭圆 109"/>
          <p:cNvSpPr/>
          <p:nvPr/>
        </p:nvSpPr>
        <p:spPr>
          <a:xfrm>
            <a:off x="9287631" y="4059338"/>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1" name="椭圆 110"/>
          <p:cNvSpPr/>
          <p:nvPr/>
        </p:nvSpPr>
        <p:spPr>
          <a:xfrm>
            <a:off x="5854178" y="4070081"/>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2" name="椭圆 111"/>
          <p:cNvSpPr/>
          <p:nvPr/>
        </p:nvSpPr>
        <p:spPr>
          <a:xfrm>
            <a:off x="10131203" y="4135610"/>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3" name="椭圆 112"/>
          <p:cNvSpPr/>
          <p:nvPr/>
        </p:nvSpPr>
        <p:spPr>
          <a:xfrm>
            <a:off x="8186121" y="3815944"/>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4" name="椭圆 113"/>
          <p:cNvSpPr/>
          <p:nvPr/>
        </p:nvSpPr>
        <p:spPr>
          <a:xfrm>
            <a:off x="3079610" y="4233361"/>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5" name="椭圆 114"/>
          <p:cNvSpPr/>
          <p:nvPr/>
        </p:nvSpPr>
        <p:spPr>
          <a:xfrm>
            <a:off x="6296271" y="3908668"/>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6" name="椭圆 115"/>
          <p:cNvSpPr/>
          <p:nvPr/>
        </p:nvSpPr>
        <p:spPr>
          <a:xfrm>
            <a:off x="4593642" y="3986576"/>
            <a:ext cx="429479" cy="429634"/>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7" name="椭圆 116"/>
          <p:cNvSpPr/>
          <p:nvPr/>
        </p:nvSpPr>
        <p:spPr>
          <a:xfrm>
            <a:off x="7086553" y="4056908"/>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8" name="椭圆 117"/>
          <p:cNvSpPr/>
          <p:nvPr/>
        </p:nvSpPr>
        <p:spPr>
          <a:xfrm>
            <a:off x="1928437" y="4061353"/>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9" name="椭圆 118"/>
          <p:cNvSpPr/>
          <p:nvPr/>
        </p:nvSpPr>
        <p:spPr>
          <a:xfrm>
            <a:off x="1548207" y="4236369"/>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0" name="椭圆 119"/>
          <p:cNvSpPr/>
          <p:nvPr/>
        </p:nvSpPr>
        <p:spPr>
          <a:xfrm>
            <a:off x="4015474" y="3816935"/>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1" name="椭圆 120"/>
          <p:cNvSpPr/>
          <p:nvPr/>
        </p:nvSpPr>
        <p:spPr>
          <a:xfrm>
            <a:off x="2573389" y="4132120"/>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2" name="椭圆 121"/>
          <p:cNvSpPr/>
          <p:nvPr/>
        </p:nvSpPr>
        <p:spPr>
          <a:xfrm>
            <a:off x="8545491" y="3918263"/>
            <a:ext cx="183161" cy="18322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3" name="椭圆 122"/>
          <p:cNvSpPr/>
          <p:nvPr/>
        </p:nvSpPr>
        <p:spPr>
          <a:xfrm>
            <a:off x="10625428" y="4048958"/>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872060421"/>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8000">
                                          <p:cBhvr additive="base">
                                            <p:cTn id="7" dur="2000" fill="hold"/>
                                            <p:tgtEl>
                                              <p:spTgt spid="9"/>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8000">
                                          <p:cBhvr additive="base">
                                            <p:cTn id="11" dur="200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48000">
                                          <p:cBhvr additive="base">
                                            <p:cTn id="15" dur="2000" fill="hold"/>
                                            <p:tgtEl>
                                              <p:spTgt spid="3"/>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48000">
                                          <p:cBhvr additive="base">
                                            <p:cTn id="19" dur="200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6500"/>
                                </p:stCondLst>
                                <p:childTnLst>
                                  <p:par>
                                    <p:cTn id="54" presetID="23" presetClass="entr" presetSubtype="52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 calcmode="lin" valueType="num">
                                          <p:cBhvr>
                                            <p:cTn id="58" dur="500" fill="hold"/>
                                            <p:tgtEl>
                                              <p:spTgt spid="63"/>
                                            </p:tgtEl>
                                            <p:attrNameLst>
                                              <p:attrName>ppt_x</p:attrName>
                                            </p:attrNameLst>
                                          </p:cBhvr>
                                          <p:tavLst>
                                            <p:tav tm="0">
                                              <p:val>
                                                <p:fltVal val="0.5"/>
                                              </p:val>
                                            </p:tav>
                                            <p:tav tm="100000">
                                              <p:val>
                                                <p:strVal val="#ppt_x"/>
                                              </p:val>
                                            </p:tav>
                                          </p:tavLst>
                                        </p:anim>
                                        <p:anim calcmode="lin" valueType="num">
                                          <p:cBhvr>
                                            <p:cTn id="59" dur="500" fill="hold"/>
                                            <p:tgtEl>
                                              <p:spTgt spid="63"/>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 calcmode="lin" valueType="num">
                                          <p:cBhvr>
                                            <p:cTn id="64" dur="500" fill="hold"/>
                                            <p:tgtEl>
                                              <p:spTgt spid="66"/>
                                            </p:tgtEl>
                                            <p:attrNameLst>
                                              <p:attrName>ppt_x</p:attrName>
                                            </p:attrNameLst>
                                          </p:cBhvr>
                                          <p:tavLst>
                                            <p:tav tm="0">
                                              <p:val>
                                                <p:fltVal val="0.5"/>
                                              </p:val>
                                            </p:tav>
                                            <p:tav tm="100000">
                                              <p:val>
                                                <p:strVal val="#ppt_x"/>
                                              </p:val>
                                            </p:tav>
                                          </p:tavLst>
                                        </p:anim>
                                        <p:anim calcmode="lin" valueType="num">
                                          <p:cBhvr>
                                            <p:cTn id="65" dur="500" fill="hold"/>
                                            <p:tgtEl>
                                              <p:spTgt spid="66"/>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700"/>
                                      </p:stCondLst>
                                      <p:childTnLst>
                                        <p:set>
                                          <p:cBhvr>
                                            <p:cTn id="67" dur="1" fill="hold">
                                              <p:stCondLst>
                                                <p:cond delay="0"/>
                                              </p:stCondLst>
                                            </p:cTn>
                                            <p:tgtEl>
                                              <p:spTgt spid="69"/>
                                            </p:tgtEl>
                                            <p:attrNameLst>
                                              <p:attrName>style.visibility</p:attrName>
                                            </p:attrNameLst>
                                          </p:cBhvr>
                                          <p:to>
                                            <p:strVal val="visible"/>
                                          </p:to>
                                        </p:set>
                                        <p:anim calcmode="lin" valueType="num">
                                          <p:cBhvr>
                                            <p:cTn id="68" dur="500" fill="hold"/>
                                            <p:tgtEl>
                                              <p:spTgt spid="69"/>
                                            </p:tgtEl>
                                            <p:attrNameLst>
                                              <p:attrName>ppt_w</p:attrName>
                                            </p:attrNameLst>
                                          </p:cBhvr>
                                          <p:tavLst>
                                            <p:tav tm="0">
                                              <p:val>
                                                <p:fltVal val="0"/>
                                              </p:val>
                                            </p:tav>
                                            <p:tav tm="100000">
                                              <p:val>
                                                <p:strVal val="#ppt_w"/>
                                              </p:val>
                                            </p:tav>
                                          </p:tavLst>
                                        </p:anim>
                                        <p:anim calcmode="lin" valueType="num">
                                          <p:cBhvr>
                                            <p:cTn id="69" dur="500" fill="hold"/>
                                            <p:tgtEl>
                                              <p:spTgt spid="69"/>
                                            </p:tgtEl>
                                            <p:attrNameLst>
                                              <p:attrName>ppt_h</p:attrName>
                                            </p:attrNameLst>
                                          </p:cBhvr>
                                          <p:tavLst>
                                            <p:tav tm="0">
                                              <p:val>
                                                <p:fltVal val="0"/>
                                              </p:val>
                                            </p:tav>
                                            <p:tav tm="100000">
                                              <p:val>
                                                <p:strVal val="#ppt_h"/>
                                              </p:val>
                                            </p:tav>
                                          </p:tavLst>
                                        </p:anim>
                                        <p:anim calcmode="lin" valueType="num">
                                          <p:cBhvr>
                                            <p:cTn id="70" dur="500" fill="hold"/>
                                            <p:tgtEl>
                                              <p:spTgt spid="69"/>
                                            </p:tgtEl>
                                            <p:attrNameLst>
                                              <p:attrName>ppt_x</p:attrName>
                                            </p:attrNameLst>
                                          </p:cBhvr>
                                          <p:tavLst>
                                            <p:tav tm="0">
                                              <p:val>
                                                <p:fltVal val="0.5"/>
                                              </p:val>
                                            </p:tav>
                                            <p:tav tm="100000">
                                              <p:val>
                                                <p:strVal val="#ppt_x"/>
                                              </p:val>
                                            </p:tav>
                                          </p:tavLst>
                                        </p:anim>
                                        <p:anim calcmode="lin" valueType="num">
                                          <p:cBhvr>
                                            <p:cTn id="71" dur="500" fill="hold"/>
                                            <p:tgtEl>
                                              <p:spTgt spid="69"/>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72"/>
                                            </p:tgtEl>
                                            <p:attrNameLst>
                                              <p:attrName>style.visibility</p:attrName>
                                            </p:attrNameLst>
                                          </p:cBhvr>
                                          <p:to>
                                            <p:strVal val="visible"/>
                                          </p:to>
                                        </p:set>
                                        <p:anim calcmode="lin" valueType="num">
                                          <p:cBhvr>
                                            <p:cTn id="74" dur="500" fill="hold"/>
                                            <p:tgtEl>
                                              <p:spTgt spid="72"/>
                                            </p:tgtEl>
                                            <p:attrNameLst>
                                              <p:attrName>ppt_w</p:attrName>
                                            </p:attrNameLst>
                                          </p:cBhvr>
                                          <p:tavLst>
                                            <p:tav tm="0">
                                              <p:val>
                                                <p:fltVal val="0"/>
                                              </p:val>
                                            </p:tav>
                                            <p:tav tm="100000">
                                              <p:val>
                                                <p:strVal val="#ppt_w"/>
                                              </p:val>
                                            </p:tav>
                                          </p:tavLst>
                                        </p:anim>
                                        <p:anim calcmode="lin" valueType="num">
                                          <p:cBhvr>
                                            <p:cTn id="75" dur="500" fill="hold"/>
                                            <p:tgtEl>
                                              <p:spTgt spid="72"/>
                                            </p:tgtEl>
                                            <p:attrNameLst>
                                              <p:attrName>ppt_h</p:attrName>
                                            </p:attrNameLst>
                                          </p:cBhvr>
                                          <p:tavLst>
                                            <p:tav tm="0">
                                              <p:val>
                                                <p:fltVal val="0"/>
                                              </p:val>
                                            </p:tav>
                                            <p:tav tm="100000">
                                              <p:val>
                                                <p:strVal val="#ppt_h"/>
                                              </p:val>
                                            </p:tav>
                                          </p:tavLst>
                                        </p:anim>
                                        <p:anim calcmode="lin" valueType="num">
                                          <p:cBhvr>
                                            <p:cTn id="76" dur="500" fill="hold"/>
                                            <p:tgtEl>
                                              <p:spTgt spid="72"/>
                                            </p:tgtEl>
                                            <p:attrNameLst>
                                              <p:attrName>ppt_x</p:attrName>
                                            </p:attrNameLst>
                                          </p:cBhvr>
                                          <p:tavLst>
                                            <p:tav tm="0">
                                              <p:val>
                                                <p:fltVal val="0.5"/>
                                              </p:val>
                                            </p:tav>
                                            <p:tav tm="100000">
                                              <p:val>
                                                <p:strVal val="#ppt_x"/>
                                              </p:val>
                                            </p:tav>
                                          </p:tavLst>
                                        </p:anim>
                                        <p:anim calcmode="lin" valueType="num">
                                          <p:cBhvr>
                                            <p:cTn id="77" dur="500" fill="hold"/>
                                            <p:tgtEl>
                                              <p:spTgt spid="72"/>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100"/>
                                      </p:stCondLst>
                                      <p:childTnLst>
                                        <p:set>
                                          <p:cBhvr>
                                            <p:cTn id="79" dur="1" fill="hold">
                                              <p:stCondLst>
                                                <p:cond delay="0"/>
                                              </p:stCondLst>
                                            </p:cTn>
                                            <p:tgtEl>
                                              <p:spTgt spid="75"/>
                                            </p:tgtEl>
                                            <p:attrNameLst>
                                              <p:attrName>style.visibility</p:attrName>
                                            </p:attrNameLst>
                                          </p:cBhvr>
                                          <p:to>
                                            <p:strVal val="visible"/>
                                          </p:to>
                                        </p:set>
                                        <p:anim calcmode="lin" valueType="num">
                                          <p:cBhvr>
                                            <p:cTn id="80" dur="500" fill="hold"/>
                                            <p:tgtEl>
                                              <p:spTgt spid="75"/>
                                            </p:tgtEl>
                                            <p:attrNameLst>
                                              <p:attrName>ppt_w</p:attrName>
                                            </p:attrNameLst>
                                          </p:cBhvr>
                                          <p:tavLst>
                                            <p:tav tm="0">
                                              <p:val>
                                                <p:fltVal val="0"/>
                                              </p:val>
                                            </p:tav>
                                            <p:tav tm="100000">
                                              <p:val>
                                                <p:strVal val="#ppt_w"/>
                                              </p:val>
                                            </p:tav>
                                          </p:tavLst>
                                        </p:anim>
                                        <p:anim calcmode="lin" valueType="num">
                                          <p:cBhvr>
                                            <p:cTn id="81" dur="500" fill="hold"/>
                                            <p:tgtEl>
                                              <p:spTgt spid="75"/>
                                            </p:tgtEl>
                                            <p:attrNameLst>
                                              <p:attrName>ppt_h</p:attrName>
                                            </p:attrNameLst>
                                          </p:cBhvr>
                                          <p:tavLst>
                                            <p:tav tm="0">
                                              <p:val>
                                                <p:fltVal val="0"/>
                                              </p:val>
                                            </p:tav>
                                            <p:tav tm="100000">
                                              <p:val>
                                                <p:strVal val="#ppt_h"/>
                                              </p:val>
                                            </p:tav>
                                          </p:tavLst>
                                        </p:anim>
                                        <p:anim calcmode="lin" valueType="num">
                                          <p:cBhvr>
                                            <p:cTn id="82" dur="500" fill="hold"/>
                                            <p:tgtEl>
                                              <p:spTgt spid="75"/>
                                            </p:tgtEl>
                                            <p:attrNameLst>
                                              <p:attrName>ppt_x</p:attrName>
                                            </p:attrNameLst>
                                          </p:cBhvr>
                                          <p:tavLst>
                                            <p:tav tm="0">
                                              <p:val>
                                                <p:fltVal val="0.5"/>
                                              </p:val>
                                            </p:tav>
                                            <p:tav tm="100000">
                                              <p:val>
                                                <p:strVal val="#ppt_x"/>
                                              </p:val>
                                            </p:tav>
                                          </p:tavLst>
                                        </p:anim>
                                        <p:anim calcmode="lin" valueType="num">
                                          <p:cBhvr>
                                            <p:cTn id="83" dur="500" fill="hold"/>
                                            <p:tgtEl>
                                              <p:spTgt spid="75"/>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78"/>
                                            </p:tgtEl>
                                            <p:attrNameLst>
                                              <p:attrName>style.visibility</p:attrName>
                                            </p:attrNameLst>
                                          </p:cBhvr>
                                          <p:to>
                                            <p:strVal val="visible"/>
                                          </p:to>
                                        </p:set>
                                        <p:anim calcmode="lin" valueType="num">
                                          <p:cBhvr>
                                            <p:cTn id="86" dur="500" fill="hold"/>
                                            <p:tgtEl>
                                              <p:spTgt spid="78"/>
                                            </p:tgtEl>
                                            <p:attrNameLst>
                                              <p:attrName>ppt_w</p:attrName>
                                            </p:attrNameLst>
                                          </p:cBhvr>
                                          <p:tavLst>
                                            <p:tav tm="0">
                                              <p:val>
                                                <p:fltVal val="0"/>
                                              </p:val>
                                            </p:tav>
                                            <p:tav tm="100000">
                                              <p:val>
                                                <p:strVal val="#ppt_w"/>
                                              </p:val>
                                            </p:tav>
                                          </p:tavLst>
                                        </p:anim>
                                        <p:anim calcmode="lin" valueType="num">
                                          <p:cBhvr>
                                            <p:cTn id="87" dur="500" fill="hold"/>
                                            <p:tgtEl>
                                              <p:spTgt spid="78"/>
                                            </p:tgtEl>
                                            <p:attrNameLst>
                                              <p:attrName>ppt_h</p:attrName>
                                            </p:attrNameLst>
                                          </p:cBhvr>
                                          <p:tavLst>
                                            <p:tav tm="0">
                                              <p:val>
                                                <p:fltVal val="0"/>
                                              </p:val>
                                            </p:tav>
                                            <p:tav tm="100000">
                                              <p:val>
                                                <p:strVal val="#ppt_h"/>
                                              </p:val>
                                            </p:tav>
                                          </p:tavLst>
                                        </p:anim>
                                        <p:anim calcmode="lin" valueType="num">
                                          <p:cBhvr>
                                            <p:cTn id="88" dur="500" fill="hold"/>
                                            <p:tgtEl>
                                              <p:spTgt spid="78"/>
                                            </p:tgtEl>
                                            <p:attrNameLst>
                                              <p:attrName>ppt_x</p:attrName>
                                            </p:attrNameLst>
                                          </p:cBhvr>
                                          <p:tavLst>
                                            <p:tav tm="0">
                                              <p:val>
                                                <p:fltVal val="0.5"/>
                                              </p:val>
                                            </p:tav>
                                            <p:tav tm="100000">
                                              <p:val>
                                                <p:strVal val="#ppt_x"/>
                                              </p:val>
                                            </p:tav>
                                          </p:tavLst>
                                        </p:anim>
                                        <p:anim calcmode="lin" valueType="num">
                                          <p:cBhvr>
                                            <p:cTn id="89" dur="500" fill="hold"/>
                                            <p:tgtEl>
                                              <p:spTgt spid="78"/>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 calcmode="lin" valueType="num">
                                          <p:cBhvr>
                                            <p:cTn id="94" dur="500" fill="hold"/>
                                            <p:tgtEl>
                                              <p:spTgt spid="81"/>
                                            </p:tgtEl>
                                            <p:attrNameLst>
                                              <p:attrName>ppt_x</p:attrName>
                                            </p:attrNameLst>
                                          </p:cBhvr>
                                          <p:tavLst>
                                            <p:tav tm="0">
                                              <p:val>
                                                <p:fltVal val="0.5"/>
                                              </p:val>
                                            </p:tav>
                                            <p:tav tm="100000">
                                              <p:val>
                                                <p:strVal val="#ppt_x"/>
                                              </p:val>
                                            </p:tav>
                                          </p:tavLst>
                                        </p:anim>
                                        <p:anim calcmode="lin" valueType="num">
                                          <p:cBhvr>
                                            <p:cTn id="95" dur="500" fill="hold"/>
                                            <p:tgtEl>
                                              <p:spTgt spid="81"/>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30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 calcmode="lin" valueType="num">
                                          <p:cBhvr>
                                            <p:cTn id="100" dur="500" fill="hold"/>
                                            <p:tgtEl>
                                              <p:spTgt spid="84"/>
                                            </p:tgtEl>
                                            <p:attrNameLst>
                                              <p:attrName>ppt_x</p:attrName>
                                            </p:attrNameLst>
                                          </p:cBhvr>
                                          <p:tavLst>
                                            <p:tav tm="0">
                                              <p:val>
                                                <p:fltVal val="0.5"/>
                                              </p:val>
                                            </p:tav>
                                            <p:tav tm="100000">
                                              <p:val>
                                                <p:strVal val="#ppt_x"/>
                                              </p:val>
                                            </p:tav>
                                          </p:tavLst>
                                        </p:anim>
                                        <p:anim calcmode="lin" valueType="num">
                                          <p:cBhvr>
                                            <p:cTn id="101" dur="500" fill="hold"/>
                                            <p:tgtEl>
                                              <p:spTgt spid="84"/>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87"/>
                                            </p:tgtEl>
                                            <p:attrNameLst>
                                              <p:attrName>style.visibility</p:attrName>
                                            </p:attrNameLst>
                                          </p:cBhvr>
                                          <p:to>
                                            <p:strVal val="visible"/>
                                          </p:to>
                                        </p:set>
                                        <p:anim calcmode="lin" valueType="num">
                                          <p:cBhvr>
                                            <p:cTn id="104" dur="500" fill="hold"/>
                                            <p:tgtEl>
                                              <p:spTgt spid="87"/>
                                            </p:tgtEl>
                                            <p:attrNameLst>
                                              <p:attrName>ppt_w</p:attrName>
                                            </p:attrNameLst>
                                          </p:cBhvr>
                                          <p:tavLst>
                                            <p:tav tm="0">
                                              <p:val>
                                                <p:fltVal val="0"/>
                                              </p:val>
                                            </p:tav>
                                            <p:tav tm="100000">
                                              <p:val>
                                                <p:strVal val="#ppt_w"/>
                                              </p:val>
                                            </p:tav>
                                          </p:tavLst>
                                        </p:anim>
                                        <p:anim calcmode="lin" valueType="num">
                                          <p:cBhvr>
                                            <p:cTn id="105" dur="500" fill="hold"/>
                                            <p:tgtEl>
                                              <p:spTgt spid="87"/>
                                            </p:tgtEl>
                                            <p:attrNameLst>
                                              <p:attrName>ppt_h</p:attrName>
                                            </p:attrNameLst>
                                          </p:cBhvr>
                                          <p:tavLst>
                                            <p:tav tm="0">
                                              <p:val>
                                                <p:fltVal val="0"/>
                                              </p:val>
                                            </p:tav>
                                            <p:tav tm="100000">
                                              <p:val>
                                                <p:strVal val="#ppt_h"/>
                                              </p:val>
                                            </p:tav>
                                          </p:tavLst>
                                        </p:anim>
                                        <p:anim calcmode="lin" valueType="num">
                                          <p:cBhvr>
                                            <p:cTn id="106" dur="500" fill="hold"/>
                                            <p:tgtEl>
                                              <p:spTgt spid="87"/>
                                            </p:tgtEl>
                                            <p:attrNameLst>
                                              <p:attrName>ppt_x</p:attrName>
                                            </p:attrNameLst>
                                          </p:cBhvr>
                                          <p:tavLst>
                                            <p:tav tm="0">
                                              <p:val>
                                                <p:fltVal val="0.5"/>
                                              </p:val>
                                            </p:tav>
                                            <p:tav tm="100000">
                                              <p:val>
                                                <p:strVal val="#ppt_x"/>
                                              </p:val>
                                            </p:tav>
                                          </p:tavLst>
                                        </p:anim>
                                        <p:anim calcmode="lin" valueType="num">
                                          <p:cBhvr>
                                            <p:cTn id="107" dur="500" fill="hold"/>
                                            <p:tgtEl>
                                              <p:spTgt spid="87"/>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90"/>
                                            </p:tgtEl>
                                            <p:attrNameLst>
                                              <p:attrName>style.visibility</p:attrName>
                                            </p:attrNameLst>
                                          </p:cBhvr>
                                          <p:to>
                                            <p:strVal val="visible"/>
                                          </p:to>
                                        </p:set>
                                        <p:anim calcmode="lin" valueType="num">
                                          <p:cBhvr>
                                            <p:cTn id="110" dur="500" fill="hold"/>
                                            <p:tgtEl>
                                              <p:spTgt spid="90"/>
                                            </p:tgtEl>
                                            <p:attrNameLst>
                                              <p:attrName>ppt_w</p:attrName>
                                            </p:attrNameLst>
                                          </p:cBhvr>
                                          <p:tavLst>
                                            <p:tav tm="0">
                                              <p:val>
                                                <p:fltVal val="0"/>
                                              </p:val>
                                            </p:tav>
                                            <p:tav tm="100000">
                                              <p:val>
                                                <p:strVal val="#ppt_w"/>
                                              </p:val>
                                            </p:tav>
                                          </p:tavLst>
                                        </p:anim>
                                        <p:anim calcmode="lin" valueType="num">
                                          <p:cBhvr>
                                            <p:cTn id="111" dur="500" fill="hold"/>
                                            <p:tgtEl>
                                              <p:spTgt spid="90"/>
                                            </p:tgtEl>
                                            <p:attrNameLst>
                                              <p:attrName>ppt_h</p:attrName>
                                            </p:attrNameLst>
                                          </p:cBhvr>
                                          <p:tavLst>
                                            <p:tav tm="0">
                                              <p:val>
                                                <p:fltVal val="0"/>
                                              </p:val>
                                            </p:tav>
                                            <p:tav tm="100000">
                                              <p:val>
                                                <p:strVal val="#ppt_h"/>
                                              </p:val>
                                            </p:tav>
                                          </p:tavLst>
                                        </p:anim>
                                        <p:anim calcmode="lin" valueType="num">
                                          <p:cBhvr>
                                            <p:cTn id="112" dur="500" fill="hold"/>
                                            <p:tgtEl>
                                              <p:spTgt spid="90"/>
                                            </p:tgtEl>
                                            <p:attrNameLst>
                                              <p:attrName>ppt_x</p:attrName>
                                            </p:attrNameLst>
                                          </p:cBhvr>
                                          <p:tavLst>
                                            <p:tav tm="0">
                                              <p:val>
                                                <p:fltVal val="0.5"/>
                                              </p:val>
                                            </p:tav>
                                            <p:tav tm="100000">
                                              <p:val>
                                                <p:strVal val="#ppt_x"/>
                                              </p:val>
                                            </p:tav>
                                          </p:tavLst>
                                        </p:anim>
                                        <p:anim calcmode="lin" valueType="num">
                                          <p:cBhvr>
                                            <p:cTn id="113" dur="500" fill="hold"/>
                                            <p:tgtEl>
                                              <p:spTgt spid="90"/>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300"/>
                                      </p:stCondLst>
                                      <p:childTnLst>
                                        <p:set>
                                          <p:cBhvr>
                                            <p:cTn id="115" dur="1" fill="hold">
                                              <p:stCondLst>
                                                <p:cond delay="0"/>
                                              </p:stCondLst>
                                            </p:cTn>
                                            <p:tgtEl>
                                              <p:spTgt spid="93"/>
                                            </p:tgtEl>
                                            <p:attrNameLst>
                                              <p:attrName>style.visibility</p:attrName>
                                            </p:attrNameLst>
                                          </p:cBhvr>
                                          <p:to>
                                            <p:strVal val="visible"/>
                                          </p:to>
                                        </p:set>
                                        <p:anim calcmode="lin" valueType="num">
                                          <p:cBhvr>
                                            <p:cTn id="116" dur="500" fill="hold"/>
                                            <p:tgtEl>
                                              <p:spTgt spid="93"/>
                                            </p:tgtEl>
                                            <p:attrNameLst>
                                              <p:attrName>ppt_w</p:attrName>
                                            </p:attrNameLst>
                                          </p:cBhvr>
                                          <p:tavLst>
                                            <p:tav tm="0">
                                              <p:val>
                                                <p:fltVal val="0"/>
                                              </p:val>
                                            </p:tav>
                                            <p:tav tm="100000">
                                              <p:val>
                                                <p:strVal val="#ppt_w"/>
                                              </p:val>
                                            </p:tav>
                                          </p:tavLst>
                                        </p:anim>
                                        <p:anim calcmode="lin" valueType="num">
                                          <p:cBhvr>
                                            <p:cTn id="117" dur="500" fill="hold"/>
                                            <p:tgtEl>
                                              <p:spTgt spid="93"/>
                                            </p:tgtEl>
                                            <p:attrNameLst>
                                              <p:attrName>ppt_h</p:attrName>
                                            </p:attrNameLst>
                                          </p:cBhvr>
                                          <p:tavLst>
                                            <p:tav tm="0">
                                              <p:val>
                                                <p:fltVal val="0"/>
                                              </p:val>
                                            </p:tav>
                                            <p:tav tm="100000">
                                              <p:val>
                                                <p:strVal val="#ppt_h"/>
                                              </p:val>
                                            </p:tav>
                                          </p:tavLst>
                                        </p:anim>
                                        <p:anim calcmode="lin" valueType="num">
                                          <p:cBhvr>
                                            <p:cTn id="118" dur="500" fill="hold"/>
                                            <p:tgtEl>
                                              <p:spTgt spid="93"/>
                                            </p:tgtEl>
                                            <p:attrNameLst>
                                              <p:attrName>ppt_x</p:attrName>
                                            </p:attrNameLst>
                                          </p:cBhvr>
                                          <p:tavLst>
                                            <p:tav tm="0">
                                              <p:val>
                                                <p:fltVal val="0.5"/>
                                              </p:val>
                                            </p:tav>
                                            <p:tav tm="100000">
                                              <p:val>
                                                <p:strVal val="#ppt_x"/>
                                              </p:val>
                                            </p:tav>
                                          </p:tavLst>
                                        </p:anim>
                                        <p:anim calcmode="lin" valueType="num">
                                          <p:cBhvr>
                                            <p:cTn id="119" dur="500" fill="hold"/>
                                            <p:tgtEl>
                                              <p:spTgt spid="93"/>
                                            </p:tgtEl>
                                            <p:attrNameLst>
                                              <p:attrName>ppt_y</p:attrName>
                                            </p:attrNameLst>
                                          </p:cBhvr>
                                          <p:tavLst>
                                            <p:tav tm="0">
                                              <p:val>
                                                <p:fltVal val="0.5"/>
                                              </p:val>
                                            </p:tav>
                                            <p:tav tm="100000">
                                              <p:val>
                                                <p:strVal val="#ppt_y"/>
                                              </p:val>
                                            </p:tav>
                                          </p:tavLst>
                                        </p:anim>
                                      </p:childTnLst>
                                    </p:cTn>
                                  </p:par>
                                  <p:par>
                                    <p:cTn id="120" presetID="23" presetClass="entr" presetSubtype="528" fill="hold" nodeType="withEffect">
                                      <p:stCondLst>
                                        <p:cond delay="600"/>
                                      </p:stCondLst>
                                      <p:childTnLst>
                                        <p:set>
                                          <p:cBhvr>
                                            <p:cTn id="121" dur="1" fill="hold">
                                              <p:stCondLst>
                                                <p:cond delay="0"/>
                                              </p:stCondLst>
                                            </p:cTn>
                                            <p:tgtEl>
                                              <p:spTgt spid="96"/>
                                            </p:tgtEl>
                                            <p:attrNameLst>
                                              <p:attrName>style.visibility</p:attrName>
                                            </p:attrNameLst>
                                          </p:cBhvr>
                                          <p:to>
                                            <p:strVal val="visible"/>
                                          </p:to>
                                        </p:set>
                                        <p:anim calcmode="lin" valueType="num">
                                          <p:cBhvr>
                                            <p:cTn id="122" dur="500" fill="hold"/>
                                            <p:tgtEl>
                                              <p:spTgt spid="96"/>
                                            </p:tgtEl>
                                            <p:attrNameLst>
                                              <p:attrName>ppt_w</p:attrName>
                                            </p:attrNameLst>
                                          </p:cBhvr>
                                          <p:tavLst>
                                            <p:tav tm="0">
                                              <p:val>
                                                <p:fltVal val="0"/>
                                              </p:val>
                                            </p:tav>
                                            <p:tav tm="100000">
                                              <p:val>
                                                <p:strVal val="#ppt_w"/>
                                              </p:val>
                                            </p:tav>
                                          </p:tavLst>
                                        </p:anim>
                                        <p:anim calcmode="lin" valueType="num">
                                          <p:cBhvr>
                                            <p:cTn id="123" dur="500" fill="hold"/>
                                            <p:tgtEl>
                                              <p:spTgt spid="96"/>
                                            </p:tgtEl>
                                            <p:attrNameLst>
                                              <p:attrName>ppt_h</p:attrName>
                                            </p:attrNameLst>
                                          </p:cBhvr>
                                          <p:tavLst>
                                            <p:tav tm="0">
                                              <p:val>
                                                <p:fltVal val="0"/>
                                              </p:val>
                                            </p:tav>
                                            <p:tav tm="100000">
                                              <p:val>
                                                <p:strVal val="#ppt_h"/>
                                              </p:val>
                                            </p:tav>
                                          </p:tavLst>
                                        </p:anim>
                                        <p:anim calcmode="lin" valueType="num">
                                          <p:cBhvr>
                                            <p:cTn id="124" dur="500" fill="hold"/>
                                            <p:tgtEl>
                                              <p:spTgt spid="96"/>
                                            </p:tgtEl>
                                            <p:attrNameLst>
                                              <p:attrName>ppt_x</p:attrName>
                                            </p:attrNameLst>
                                          </p:cBhvr>
                                          <p:tavLst>
                                            <p:tav tm="0">
                                              <p:val>
                                                <p:fltVal val="0.5"/>
                                              </p:val>
                                            </p:tav>
                                            <p:tav tm="100000">
                                              <p:val>
                                                <p:strVal val="#ppt_x"/>
                                              </p:val>
                                            </p:tav>
                                          </p:tavLst>
                                        </p:anim>
                                        <p:anim calcmode="lin" valueType="num">
                                          <p:cBhvr>
                                            <p:cTn id="125" dur="500" fill="hold"/>
                                            <p:tgtEl>
                                              <p:spTgt spid="96"/>
                                            </p:tgtEl>
                                            <p:attrNameLst>
                                              <p:attrName>ppt_y</p:attrName>
                                            </p:attrNameLst>
                                          </p:cBhvr>
                                          <p:tavLst>
                                            <p:tav tm="0">
                                              <p:val>
                                                <p:fltVal val="0.5"/>
                                              </p:val>
                                            </p:tav>
                                            <p:tav tm="100000">
                                              <p:val>
                                                <p:strVal val="#ppt_y"/>
                                              </p:val>
                                            </p:tav>
                                          </p:tavLst>
                                        </p:anim>
                                      </p:childTnLst>
                                    </p:cTn>
                                  </p:par>
                                  <p:par>
                                    <p:cTn id="126" presetID="23" presetClass="entr" presetSubtype="528" fill="hold" nodeType="withEffect">
                                      <p:stCondLst>
                                        <p:cond delay="60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 calcmode="lin" valueType="num">
                                          <p:cBhvr>
                                            <p:cTn id="130" dur="500" fill="hold"/>
                                            <p:tgtEl>
                                              <p:spTgt spid="99"/>
                                            </p:tgtEl>
                                            <p:attrNameLst>
                                              <p:attrName>ppt_x</p:attrName>
                                            </p:attrNameLst>
                                          </p:cBhvr>
                                          <p:tavLst>
                                            <p:tav tm="0">
                                              <p:val>
                                                <p:fltVal val="0.5"/>
                                              </p:val>
                                            </p:tav>
                                            <p:tav tm="100000">
                                              <p:val>
                                                <p:strVal val="#ppt_x"/>
                                              </p:val>
                                            </p:tav>
                                          </p:tavLst>
                                        </p:anim>
                                        <p:anim calcmode="lin" valueType="num">
                                          <p:cBhvr>
                                            <p:cTn id="131" dur="500" fill="hold"/>
                                            <p:tgtEl>
                                              <p:spTgt spid="99"/>
                                            </p:tgtEl>
                                            <p:attrNameLst>
                                              <p:attrName>ppt_y</p:attrName>
                                            </p:attrNameLst>
                                          </p:cBhvr>
                                          <p:tavLst>
                                            <p:tav tm="0">
                                              <p:val>
                                                <p:fltVal val="0.5"/>
                                              </p:val>
                                            </p:tav>
                                            <p:tav tm="100000">
                                              <p:val>
                                                <p:strVal val="#ppt_y"/>
                                              </p:val>
                                            </p:tav>
                                          </p:tavLst>
                                        </p:anim>
                                      </p:childTnLst>
                                    </p:cTn>
                                  </p:par>
                                  <p:par>
                                    <p:cTn id="132" presetID="26" presetClass="emph" presetSubtype="0" repeatCount="3000" fill="hold" nodeType="withEffect">
                                      <p:stCondLst>
                                        <p:cond delay="600"/>
                                      </p:stCondLst>
                                      <p:childTnLst>
                                        <p:animEffect transition="out" filter="fade">
                                          <p:cBhvr>
                                            <p:cTn id="133" dur="500" tmFilter="0, 0; .2, .5; .8, .5; 1, 0"/>
                                            <p:tgtEl>
                                              <p:spTgt spid="63"/>
                                            </p:tgtEl>
                                          </p:cBhvr>
                                        </p:animEffect>
                                        <p:animScale>
                                          <p:cBhvr>
                                            <p:cTn id="134" dur="250" autoRev="1" fill="hold"/>
                                            <p:tgtEl>
                                              <p:spTgt spid="63"/>
                                            </p:tgtEl>
                                          </p:cBhvr>
                                          <p:by x="105000" y="105000"/>
                                        </p:animScale>
                                      </p:childTnLst>
                                    </p:cTn>
                                  </p:par>
                                  <p:par>
                                    <p:cTn id="135" presetID="26" presetClass="emph" presetSubtype="0" repeatCount="3000" fill="hold" nodeType="withEffect">
                                      <p:stCondLst>
                                        <p:cond delay="710"/>
                                      </p:stCondLst>
                                      <p:childTnLst>
                                        <p:animEffect transition="out" filter="fade">
                                          <p:cBhvr>
                                            <p:cTn id="136" dur="500" tmFilter="0, 0; .2, .5; .8, .5; 1, 0"/>
                                            <p:tgtEl>
                                              <p:spTgt spid="84"/>
                                            </p:tgtEl>
                                          </p:cBhvr>
                                        </p:animEffect>
                                        <p:animScale>
                                          <p:cBhvr>
                                            <p:cTn id="137" dur="250" autoRev="1" fill="hold"/>
                                            <p:tgtEl>
                                              <p:spTgt spid="84"/>
                                            </p:tgtEl>
                                          </p:cBhvr>
                                          <p:by x="105000" y="105000"/>
                                        </p:animScale>
                                      </p:childTnLst>
                                    </p:cTn>
                                  </p:par>
                                  <p:par>
                                    <p:cTn id="138" presetID="26" presetClass="emph" presetSubtype="0" repeatCount="3000" fill="hold" nodeType="withEffect">
                                      <p:stCondLst>
                                        <p:cond delay="410"/>
                                      </p:stCondLst>
                                      <p:childTnLst>
                                        <p:animEffect transition="out" filter="fade">
                                          <p:cBhvr>
                                            <p:cTn id="139" dur="500" tmFilter="0, 0; .2, .5; .8, .5; 1, 0"/>
                                            <p:tgtEl>
                                              <p:spTgt spid="90"/>
                                            </p:tgtEl>
                                          </p:cBhvr>
                                        </p:animEffect>
                                        <p:animScale>
                                          <p:cBhvr>
                                            <p:cTn id="140" dur="250" autoRev="1" fill="hold"/>
                                            <p:tgtEl>
                                              <p:spTgt spid="90"/>
                                            </p:tgtEl>
                                          </p:cBhvr>
                                          <p:by x="105000" y="105000"/>
                                        </p:animScale>
                                      </p:childTnLst>
                                    </p:cTn>
                                  </p:par>
                                  <p:par>
                                    <p:cTn id="141" presetID="26" presetClass="emph" presetSubtype="0" repeatCount="3000" fill="hold" nodeType="withEffect">
                                      <p:stCondLst>
                                        <p:cond delay="810"/>
                                      </p:stCondLst>
                                      <p:childTnLst>
                                        <p:animEffect transition="out" filter="fade">
                                          <p:cBhvr>
                                            <p:cTn id="142" dur="500" tmFilter="0, 0; .2, .5; .8, .5; 1, 0"/>
                                            <p:tgtEl>
                                              <p:spTgt spid="93"/>
                                            </p:tgtEl>
                                          </p:cBhvr>
                                        </p:animEffect>
                                        <p:animScale>
                                          <p:cBhvr>
                                            <p:cTn id="143" dur="250" autoRev="1" fill="hold"/>
                                            <p:tgtEl>
                                              <p:spTgt spid="93"/>
                                            </p:tgtEl>
                                          </p:cBhvr>
                                          <p:by x="105000" y="105000"/>
                                        </p:animScale>
                                      </p:childTnLst>
                                    </p:cTn>
                                  </p:par>
                                </p:childTnLst>
                              </p:cTn>
                            </p:par>
                            <p:par>
                              <p:cTn id="144" fill="hold">
                                <p:stCondLst>
                                  <p:cond delay="8810"/>
                                </p:stCondLst>
                                <p:childTnLst>
                                  <p:par>
                                    <p:cTn id="145" presetID="53" presetClass="entr" presetSubtype="16"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 calcmode="lin" valueType="num">
                                          <p:cBhvr>
                                            <p:cTn id="147" dur="500" fill="hold"/>
                                            <p:tgtEl>
                                              <p:spTgt spid="102"/>
                                            </p:tgtEl>
                                            <p:attrNameLst>
                                              <p:attrName>ppt_w</p:attrName>
                                            </p:attrNameLst>
                                          </p:cBhvr>
                                          <p:tavLst>
                                            <p:tav tm="0">
                                              <p:val>
                                                <p:fltVal val="0"/>
                                              </p:val>
                                            </p:tav>
                                            <p:tav tm="100000">
                                              <p:val>
                                                <p:strVal val="#ppt_w"/>
                                              </p:val>
                                            </p:tav>
                                          </p:tavLst>
                                        </p:anim>
                                        <p:anim calcmode="lin" valueType="num">
                                          <p:cBhvr>
                                            <p:cTn id="148" dur="500" fill="hold"/>
                                            <p:tgtEl>
                                              <p:spTgt spid="102"/>
                                            </p:tgtEl>
                                            <p:attrNameLst>
                                              <p:attrName>ppt_h</p:attrName>
                                            </p:attrNameLst>
                                          </p:cBhvr>
                                          <p:tavLst>
                                            <p:tav tm="0">
                                              <p:val>
                                                <p:fltVal val="0"/>
                                              </p:val>
                                            </p:tav>
                                            <p:tav tm="100000">
                                              <p:val>
                                                <p:strVal val="#ppt_h"/>
                                              </p:val>
                                            </p:tav>
                                          </p:tavLst>
                                        </p:anim>
                                        <p:animEffect transition="in" filter="fade">
                                          <p:cBhvr>
                                            <p:cTn id="149" dur="500"/>
                                            <p:tgtEl>
                                              <p:spTgt spid="102"/>
                                            </p:tgtEl>
                                          </p:cBhvr>
                                        </p:animEffect>
                                      </p:childTnLst>
                                    </p:cTn>
                                  </p:par>
                                  <p:par>
                                    <p:cTn id="150" presetID="53" presetClass="entr" presetSubtype="16" fill="hold" grpId="0" nodeType="withEffect">
                                      <p:stCondLst>
                                        <p:cond delay="400"/>
                                      </p:stCondLst>
                                      <p:childTnLst>
                                        <p:set>
                                          <p:cBhvr>
                                            <p:cTn id="151" dur="1" fill="hold">
                                              <p:stCondLst>
                                                <p:cond delay="0"/>
                                              </p:stCondLst>
                                            </p:cTn>
                                            <p:tgtEl>
                                              <p:spTgt spid="103"/>
                                            </p:tgtEl>
                                            <p:attrNameLst>
                                              <p:attrName>style.visibility</p:attrName>
                                            </p:attrNameLst>
                                          </p:cBhvr>
                                          <p:to>
                                            <p:strVal val="visible"/>
                                          </p:to>
                                        </p:set>
                                        <p:anim calcmode="lin" valueType="num">
                                          <p:cBhvr>
                                            <p:cTn id="152" dur="500" fill="hold"/>
                                            <p:tgtEl>
                                              <p:spTgt spid="103"/>
                                            </p:tgtEl>
                                            <p:attrNameLst>
                                              <p:attrName>ppt_w</p:attrName>
                                            </p:attrNameLst>
                                          </p:cBhvr>
                                          <p:tavLst>
                                            <p:tav tm="0">
                                              <p:val>
                                                <p:fltVal val="0"/>
                                              </p:val>
                                            </p:tav>
                                            <p:tav tm="100000">
                                              <p:val>
                                                <p:strVal val="#ppt_w"/>
                                              </p:val>
                                            </p:tav>
                                          </p:tavLst>
                                        </p:anim>
                                        <p:anim calcmode="lin" valueType="num">
                                          <p:cBhvr>
                                            <p:cTn id="153" dur="500" fill="hold"/>
                                            <p:tgtEl>
                                              <p:spTgt spid="103"/>
                                            </p:tgtEl>
                                            <p:attrNameLst>
                                              <p:attrName>ppt_h</p:attrName>
                                            </p:attrNameLst>
                                          </p:cBhvr>
                                          <p:tavLst>
                                            <p:tav tm="0">
                                              <p:val>
                                                <p:fltVal val="0"/>
                                              </p:val>
                                            </p:tav>
                                            <p:tav tm="100000">
                                              <p:val>
                                                <p:strVal val="#ppt_h"/>
                                              </p:val>
                                            </p:tav>
                                          </p:tavLst>
                                        </p:anim>
                                        <p:animEffect transition="in" filter="fade">
                                          <p:cBhvr>
                                            <p:cTn id="154" dur="500"/>
                                            <p:tgtEl>
                                              <p:spTgt spid="103"/>
                                            </p:tgtEl>
                                          </p:cBhvr>
                                        </p:animEffect>
                                      </p:childTnLst>
                                    </p:cTn>
                                  </p:par>
                                  <p:par>
                                    <p:cTn id="155" presetID="53" presetClass="entr" presetSubtype="16" fill="hold" grpId="0" nodeType="withEffect">
                                      <p:stCondLst>
                                        <p:cond delay="200"/>
                                      </p:stCondLst>
                                      <p:childTnLst>
                                        <p:set>
                                          <p:cBhvr>
                                            <p:cTn id="156" dur="1" fill="hold">
                                              <p:stCondLst>
                                                <p:cond delay="0"/>
                                              </p:stCondLst>
                                            </p:cTn>
                                            <p:tgtEl>
                                              <p:spTgt spid="104"/>
                                            </p:tgtEl>
                                            <p:attrNameLst>
                                              <p:attrName>style.visibility</p:attrName>
                                            </p:attrNameLst>
                                          </p:cBhvr>
                                          <p:to>
                                            <p:strVal val="visible"/>
                                          </p:to>
                                        </p:set>
                                        <p:anim calcmode="lin" valueType="num">
                                          <p:cBhvr>
                                            <p:cTn id="157" dur="500" fill="hold"/>
                                            <p:tgtEl>
                                              <p:spTgt spid="104"/>
                                            </p:tgtEl>
                                            <p:attrNameLst>
                                              <p:attrName>ppt_w</p:attrName>
                                            </p:attrNameLst>
                                          </p:cBhvr>
                                          <p:tavLst>
                                            <p:tav tm="0">
                                              <p:val>
                                                <p:fltVal val="0"/>
                                              </p:val>
                                            </p:tav>
                                            <p:tav tm="100000">
                                              <p:val>
                                                <p:strVal val="#ppt_w"/>
                                              </p:val>
                                            </p:tav>
                                          </p:tavLst>
                                        </p:anim>
                                        <p:anim calcmode="lin" valueType="num">
                                          <p:cBhvr>
                                            <p:cTn id="158" dur="500" fill="hold"/>
                                            <p:tgtEl>
                                              <p:spTgt spid="104"/>
                                            </p:tgtEl>
                                            <p:attrNameLst>
                                              <p:attrName>ppt_h</p:attrName>
                                            </p:attrNameLst>
                                          </p:cBhvr>
                                          <p:tavLst>
                                            <p:tav tm="0">
                                              <p:val>
                                                <p:fltVal val="0"/>
                                              </p:val>
                                            </p:tav>
                                            <p:tav tm="100000">
                                              <p:val>
                                                <p:strVal val="#ppt_h"/>
                                              </p:val>
                                            </p:tav>
                                          </p:tavLst>
                                        </p:anim>
                                        <p:animEffect transition="in" filter="fade">
                                          <p:cBhvr>
                                            <p:cTn id="159" dur="500"/>
                                            <p:tgtEl>
                                              <p:spTgt spid="104"/>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05"/>
                                            </p:tgtEl>
                                            <p:attrNameLst>
                                              <p:attrName>style.visibility</p:attrName>
                                            </p:attrNameLst>
                                          </p:cBhvr>
                                          <p:to>
                                            <p:strVal val="visible"/>
                                          </p:to>
                                        </p:set>
                                        <p:anim calcmode="lin" valueType="num">
                                          <p:cBhvr>
                                            <p:cTn id="162" dur="500" fill="hold"/>
                                            <p:tgtEl>
                                              <p:spTgt spid="105"/>
                                            </p:tgtEl>
                                            <p:attrNameLst>
                                              <p:attrName>ppt_w</p:attrName>
                                            </p:attrNameLst>
                                          </p:cBhvr>
                                          <p:tavLst>
                                            <p:tav tm="0">
                                              <p:val>
                                                <p:fltVal val="0"/>
                                              </p:val>
                                            </p:tav>
                                            <p:tav tm="100000">
                                              <p:val>
                                                <p:strVal val="#ppt_w"/>
                                              </p:val>
                                            </p:tav>
                                          </p:tavLst>
                                        </p:anim>
                                        <p:anim calcmode="lin" valueType="num">
                                          <p:cBhvr>
                                            <p:cTn id="163" dur="500" fill="hold"/>
                                            <p:tgtEl>
                                              <p:spTgt spid="105"/>
                                            </p:tgtEl>
                                            <p:attrNameLst>
                                              <p:attrName>ppt_h</p:attrName>
                                            </p:attrNameLst>
                                          </p:cBhvr>
                                          <p:tavLst>
                                            <p:tav tm="0">
                                              <p:val>
                                                <p:fltVal val="0"/>
                                              </p:val>
                                            </p:tav>
                                            <p:tav tm="100000">
                                              <p:val>
                                                <p:strVal val="#ppt_h"/>
                                              </p:val>
                                            </p:tav>
                                          </p:tavLst>
                                        </p:anim>
                                        <p:animEffect transition="in" filter="fade">
                                          <p:cBhvr>
                                            <p:cTn id="164" dur="500"/>
                                            <p:tgtEl>
                                              <p:spTgt spid="105"/>
                                            </p:tgtEl>
                                          </p:cBhvr>
                                        </p:animEffect>
                                      </p:childTnLst>
                                    </p:cTn>
                                  </p:par>
                                  <p:par>
                                    <p:cTn id="165" presetID="53" presetClass="entr" presetSubtype="16" fill="hold" grpId="0" nodeType="withEffect">
                                      <p:stCondLst>
                                        <p:cond delay="400"/>
                                      </p:stCondLst>
                                      <p:childTnLst>
                                        <p:set>
                                          <p:cBhvr>
                                            <p:cTn id="166" dur="1" fill="hold">
                                              <p:stCondLst>
                                                <p:cond delay="0"/>
                                              </p:stCondLst>
                                            </p:cTn>
                                            <p:tgtEl>
                                              <p:spTgt spid="106"/>
                                            </p:tgtEl>
                                            <p:attrNameLst>
                                              <p:attrName>style.visibility</p:attrName>
                                            </p:attrNameLst>
                                          </p:cBhvr>
                                          <p:to>
                                            <p:strVal val="visible"/>
                                          </p:to>
                                        </p:set>
                                        <p:anim calcmode="lin" valueType="num">
                                          <p:cBhvr>
                                            <p:cTn id="167" dur="500" fill="hold"/>
                                            <p:tgtEl>
                                              <p:spTgt spid="106"/>
                                            </p:tgtEl>
                                            <p:attrNameLst>
                                              <p:attrName>ppt_w</p:attrName>
                                            </p:attrNameLst>
                                          </p:cBhvr>
                                          <p:tavLst>
                                            <p:tav tm="0">
                                              <p:val>
                                                <p:fltVal val="0"/>
                                              </p:val>
                                            </p:tav>
                                            <p:tav tm="100000">
                                              <p:val>
                                                <p:strVal val="#ppt_w"/>
                                              </p:val>
                                            </p:tav>
                                          </p:tavLst>
                                        </p:anim>
                                        <p:anim calcmode="lin" valueType="num">
                                          <p:cBhvr>
                                            <p:cTn id="168" dur="500" fill="hold"/>
                                            <p:tgtEl>
                                              <p:spTgt spid="106"/>
                                            </p:tgtEl>
                                            <p:attrNameLst>
                                              <p:attrName>ppt_h</p:attrName>
                                            </p:attrNameLst>
                                          </p:cBhvr>
                                          <p:tavLst>
                                            <p:tav tm="0">
                                              <p:val>
                                                <p:fltVal val="0"/>
                                              </p:val>
                                            </p:tav>
                                            <p:tav tm="100000">
                                              <p:val>
                                                <p:strVal val="#ppt_h"/>
                                              </p:val>
                                            </p:tav>
                                          </p:tavLst>
                                        </p:anim>
                                        <p:animEffect transition="in" filter="fade">
                                          <p:cBhvr>
                                            <p:cTn id="169" dur="500"/>
                                            <p:tgtEl>
                                              <p:spTgt spid="106"/>
                                            </p:tgtEl>
                                          </p:cBhvr>
                                        </p:animEffect>
                                      </p:childTnLst>
                                    </p:cTn>
                                  </p:par>
                                  <p:par>
                                    <p:cTn id="170" presetID="53" presetClass="entr" presetSubtype="16" fill="hold" grpId="0" nodeType="withEffect">
                                      <p:stCondLst>
                                        <p:cond delay="20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500" fill="hold"/>
                                            <p:tgtEl>
                                              <p:spTgt spid="107"/>
                                            </p:tgtEl>
                                            <p:attrNameLst>
                                              <p:attrName>ppt_w</p:attrName>
                                            </p:attrNameLst>
                                          </p:cBhvr>
                                          <p:tavLst>
                                            <p:tav tm="0">
                                              <p:val>
                                                <p:fltVal val="0"/>
                                              </p:val>
                                            </p:tav>
                                            <p:tav tm="100000">
                                              <p:val>
                                                <p:strVal val="#ppt_w"/>
                                              </p:val>
                                            </p:tav>
                                          </p:tavLst>
                                        </p:anim>
                                        <p:anim calcmode="lin" valueType="num">
                                          <p:cBhvr>
                                            <p:cTn id="173" dur="500" fill="hold"/>
                                            <p:tgtEl>
                                              <p:spTgt spid="107"/>
                                            </p:tgtEl>
                                            <p:attrNameLst>
                                              <p:attrName>ppt_h</p:attrName>
                                            </p:attrNameLst>
                                          </p:cBhvr>
                                          <p:tavLst>
                                            <p:tav tm="0">
                                              <p:val>
                                                <p:fltVal val="0"/>
                                              </p:val>
                                            </p:tav>
                                            <p:tav tm="100000">
                                              <p:val>
                                                <p:strVal val="#ppt_h"/>
                                              </p:val>
                                            </p:tav>
                                          </p:tavLst>
                                        </p:anim>
                                        <p:animEffect transition="in" filter="fade">
                                          <p:cBhvr>
                                            <p:cTn id="174" dur="500"/>
                                            <p:tgtEl>
                                              <p:spTgt spid="107"/>
                                            </p:tgtEl>
                                          </p:cBhvr>
                                        </p:animEffect>
                                      </p:childTnLst>
                                    </p:cTn>
                                  </p:par>
                                  <p:par>
                                    <p:cTn id="175" presetID="53" presetClass="entr" presetSubtype="16" fill="hold" grpId="0" nodeType="withEffect">
                                      <p:stCondLst>
                                        <p:cond delay="200"/>
                                      </p:stCondLst>
                                      <p:childTnLst>
                                        <p:set>
                                          <p:cBhvr>
                                            <p:cTn id="176" dur="1" fill="hold">
                                              <p:stCondLst>
                                                <p:cond delay="0"/>
                                              </p:stCondLst>
                                            </p:cTn>
                                            <p:tgtEl>
                                              <p:spTgt spid="108"/>
                                            </p:tgtEl>
                                            <p:attrNameLst>
                                              <p:attrName>style.visibility</p:attrName>
                                            </p:attrNameLst>
                                          </p:cBhvr>
                                          <p:to>
                                            <p:strVal val="visible"/>
                                          </p:to>
                                        </p:set>
                                        <p:anim calcmode="lin" valueType="num">
                                          <p:cBhvr>
                                            <p:cTn id="177" dur="500" fill="hold"/>
                                            <p:tgtEl>
                                              <p:spTgt spid="108"/>
                                            </p:tgtEl>
                                            <p:attrNameLst>
                                              <p:attrName>ppt_w</p:attrName>
                                            </p:attrNameLst>
                                          </p:cBhvr>
                                          <p:tavLst>
                                            <p:tav tm="0">
                                              <p:val>
                                                <p:fltVal val="0"/>
                                              </p:val>
                                            </p:tav>
                                            <p:tav tm="100000">
                                              <p:val>
                                                <p:strVal val="#ppt_w"/>
                                              </p:val>
                                            </p:tav>
                                          </p:tavLst>
                                        </p:anim>
                                        <p:anim calcmode="lin" valueType="num">
                                          <p:cBhvr>
                                            <p:cTn id="178" dur="500" fill="hold"/>
                                            <p:tgtEl>
                                              <p:spTgt spid="108"/>
                                            </p:tgtEl>
                                            <p:attrNameLst>
                                              <p:attrName>ppt_h</p:attrName>
                                            </p:attrNameLst>
                                          </p:cBhvr>
                                          <p:tavLst>
                                            <p:tav tm="0">
                                              <p:val>
                                                <p:fltVal val="0"/>
                                              </p:val>
                                            </p:tav>
                                            <p:tav tm="100000">
                                              <p:val>
                                                <p:strVal val="#ppt_h"/>
                                              </p:val>
                                            </p:tav>
                                          </p:tavLst>
                                        </p:anim>
                                        <p:animEffect transition="in" filter="fade">
                                          <p:cBhvr>
                                            <p:cTn id="179" dur="500"/>
                                            <p:tgtEl>
                                              <p:spTgt spid="10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 calcmode="lin" valueType="num">
                                          <p:cBhvr>
                                            <p:cTn id="182" dur="500" fill="hold"/>
                                            <p:tgtEl>
                                              <p:spTgt spid="109"/>
                                            </p:tgtEl>
                                            <p:attrNameLst>
                                              <p:attrName>ppt_w</p:attrName>
                                            </p:attrNameLst>
                                          </p:cBhvr>
                                          <p:tavLst>
                                            <p:tav tm="0">
                                              <p:val>
                                                <p:fltVal val="0"/>
                                              </p:val>
                                            </p:tav>
                                            <p:tav tm="100000">
                                              <p:val>
                                                <p:strVal val="#ppt_w"/>
                                              </p:val>
                                            </p:tav>
                                          </p:tavLst>
                                        </p:anim>
                                        <p:anim calcmode="lin" valueType="num">
                                          <p:cBhvr>
                                            <p:cTn id="183" dur="500" fill="hold"/>
                                            <p:tgtEl>
                                              <p:spTgt spid="109"/>
                                            </p:tgtEl>
                                            <p:attrNameLst>
                                              <p:attrName>ppt_h</p:attrName>
                                            </p:attrNameLst>
                                          </p:cBhvr>
                                          <p:tavLst>
                                            <p:tav tm="0">
                                              <p:val>
                                                <p:fltVal val="0"/>
                                              </p:val>
                                            </p:tav>
                                            <p:tav tm="100000">
                                              <p:val>
                                                <p:strVal val="#ppt_h"/>
                                              </p:val>
                                            </p:tav>
                                          </p:tavLst>
                                        </p:anim>
                                        <p:animEffect transition="in" filter="fade">
                                          <p:cBhvr>
                                            <p:cTn id="184" dur="500"/>
                                            <p:tgtEl>
                                              <p:spTgt spid="109"/>
                                            </p:tgtEl>
                                          </p:cBhvr>
                                        </p:animEffect>
                                      </p:childTnLst>
                                    </p:cTn>
                                  </p:par>
                                  <p:par>
                                    <p:cTn id="185" presetID="53" presetClass="entr" presetSubtype="16" fill="hold" grpId="0" nodeType="withEffect">
                                      <p:stCondLst>
                                        <p:cond delay="400"/>
                                      </p:stCondLst>
                                      <p:childTnLst>
                                        <p:set>
                                          <p:cBhvr>
                                            <p:cTn id="186" dur="1" fill="hold">
                                              <p:stCondLst>
                                                <p:cond delay="0"/>
                                              </p:stCondLst>
                                            </p:cTn>
                                            <p:tgtEl>
                                              <p:spTgt spid="110"/>
                                            </p:tgtEl>
                                            <p:attrNameLst>
                                              <p:attrName>style.visibility</p:attrName>
                                            </p:attrNameLst>
                                          </p:cBhvr>
                                          <p:to>
                                            <p:strVal val="visible"/>
                                          </p:to>
                                        </p:set>
                                        <p:anim calcmode="lin" valueType="num">
                                          <p:cBhvr>
                                            <p:cTn id="187" dur="500" fill="hold"/>
                                            <p:tgtEl>
                                              <p:spTgt spid="110"/>
                                            </p:tgtEl>
                                            <p:attrNameLst>
                                              <p:attrName>ppt_w</p:attrName>
                                            </p:attrNameLst>
                                          </p:cBhvr>
                                          <p:tavLst>
                                            <p:tav tm="0">
                                              <p:val>
                                                <p:fltVal val="0"/>
                                              </p:val>
                                            </p:tav>
                                            <p:tav tm="100000">
                                              <p:val>
                                                <p:strVal val="#ppt_w"/>
                                              </p:val>
                                            </p:tav>
                                          </p:tavLst>
                                        </p:anim>
                                        <p:anim calcmode="lin" valueType="num">
                                          <p:cBhvr>
                                            <p:cTn id="188" dur="500" fill="hold"/>
                                            <p:tgtEl>
                                              <p:spTgt spid="110"/>
                                            </p:tgtEl>
                                            <p:attrNameLst>
                                              <p:attrName>ppt_h</p:attrName>
                                            </p:attrNameLst>
                                          </p:cBhvr>
                                          <p:tavLst>
                                            <p:tav tm="0">
                                              <p:val>
                                                <p:fltVal val="0"/>
                                              </p:val>
                                            </p:tav>
                                            <p:tav tm="100000">
                                              <p:val>
                                                <p:strVal val="#ppt_h"/>
                                              </p:val>
                                            </p:tav>
                                          </p:tavLst>
                                        </p:anim>
                                        <p:animEffect transition="in" filter="fade">
                                          <p:cBhvr>
                                            <p:cTn id="189" dur="500"/>
                                            <p:tgtEl>
                                              <p:spTgt spid="110"/>
                                            </p:tgtEl>
                                          </p:cBhvr>
                                        </p:animEffect>
                                      </p:childTnLst>
                                    </p:cTn>
                                  </p:par>
                                  <p:par>
                                    <p:cTn id="190" presetID="53" presetClass="entr" presetSubtype="16" fill="hold" grpId="0" nodeType="withEffect">
                                      <p:stCondLst>
                                        <p:cond delay="200"/>
                                      </p:stCondLst>
                                      <p:childTnLst>
                                        <p:set>
                                          <p:cBhvr>
                                            <p:cTn id="191" dur="1" fill="hold">
                                              <p:stCondLst>
                                                <p:cond delay="0"/>
                                              </p:stCondLst>
                                            </p:cTn>
                                            <p:tgtEl>
                                              <p:spTgt spid="111"/>
                                            </p:tgtEl>
                                            <p:attrNameLst>
                                              <p:attrName>style.visibility</p:attrName>
                                            </p:attrNameLst>
                                          </p:cBhvr>
                                          <p:to>
                                            <p:strVal val="visible"/>
                                          </p:to>
                                        </p:set>
                                        <p:anim calcmode="lin" valueType="num">
                                          <p:cBhvr>
                                            <p:cTn id="192" dur="500" fill="hold"/>
                                            <p:tgtEl>
                                              <p:spTgt spid="111"/>
                                            </p:tgtEl>
                                            <p:attrNameLst>
                                              <p:attrName>ppt_w</p:attrName>
                                            </p:attrNameLst>
                                          </p:cBhvr>
                                          <p:tavLst>
                                            <p:tav tm="0">
                                              <p:val>
                                                <p:fltVal val="0"/>
                                              </p:val>
                                            </p:tav>
                                            <p:tav tm="100000">
                                              <p:val>
                                                <p:strVal val="#ppt_w"/>
                                              </p:val>
                                            </p:tav>
                                          </p:tavLst>
                                        </p:anim>
                                        <p:anim calcmode="lin" valueType="num">
                                          <p:cBhvr>
                                            <p:cTn id="193" dur="500" fill="hold"/>
                                            <p:tgtEl>
                                              <p:spTgt spid="111"/>
                                            </p:tgtEl>
                                            <p:attrNameLst>
                                              <p:attrName>ppt_h</p:attrName>
                                            </p:attrNameLst>
                                          </p:cBhvr>
                                          <p:tavLst>
                                            <p:tav tm="0">
                                              <p:val>
                                                <p:fltVal val="0"/>
                                              </p:val>
                                            </p:tav>
                                            <p:tav tm="100000">
                                              <p:val>
                                                <p:strVal val="#ppt_h"/>
                                              </p:val>
                                            </p:tav>
                                          </p:tavLst>
                                        </p:anim>
                                        <p:animEffect transition="in" filter="fade">
                                          <p:cBhvr>
                                            <p:cTn id="194" dur="500"/>
                                            <p:tgtEl>
                                              <p:spTgt spid="111"/>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112"/>
                                            </p:tgtEl>
                                            <p:attrNameLst>
                                              <p:attrName>style.visibility</p:attrName>
                                            </p:attrNameLst>
                                          </p:cBhvr>
                                          <p:to>
                                            <p:strVal val="visible"/>
                                          </p:to>
                                        </p:set>
                                        <p:anim calcmode="lin" valueType="num">
                                          <p:cBhvr>
                                            <p:cTn id="197" dur="500" fill="hold"/>
                                            <p:tgtEl>
                                              <p:spTgt spid="112"/>
                                            </p:tgtEl>
                                            <p:attrNameLst>
                                              <p:attrName>ppt_w</p:attrName>
                                            </p:attrNameLst>
                                          </p:cBhvr>
                                          <p:tavLst>
                                            <p:tav tm="0">
                                              <p:val>
                                                <p:fltVal val="0"/>
                                              </p:val>
                                            </p:tav>
                                            <p:tav tm="100000">
                                              <p:val>
                                                <p:strVal val="#ppt_w"/>
                                              </p:val>
                                            </p:tav>
                                          </p:tavLst>
                                        </p:anim>
                                        <p:anim calcmode="lin" valueType="num">
                                          <p:cBhvr>
                                            <p:cTn id="198" dur="500" fill="hold"/>
                                            <p:tgtEl>
                                              <p:spTgt spid="112"/>
                                            </p:tgtEl>
                                            <p:attrNameLst>
                                              <p:attrName>ppt_h</p:attrName>
                                            </p:attrNameLst>
                                          </p:cBhvr>
                                          <p:tavLst>
                                            <p:tav tm="0">
                                              <p:val>
                                                <p:fltVal val="0"/>
                                              </p:val>
                                            </p:tav>
                                            <p:tav tm="100000">
                                              <p:val>
                                                <p:strVal val="#ppt_h"/>
                                              </p:val>
                                            </p:tav>
                                          </p:tavLst>
                                        </p:anim>
                                        <p:animEffect transition="in" filter="fade">
                                          <p:cBhvr>
                                            <p:cTn id="199" dur="500"/>
                                            <p:tgtEl>
                                              <p:spTgt spid="112"/>
                                            </p:tgtEl>
                                          </p:cBhvr>
                                        </p:animEffect>
                                      </p:childTnLst>
                                    </p:cTn>
                                  </p:par>
                                  <p:par>
                                    <p:cTn id="200" presetID="53" presetClass="entr" presetSubtype="16" fill="hold" grpId="0" nodeType="withEffect">
                                      <p:stCondLst>
                                        <p:cond delay="400"/>
                                      </p:stCondLst>
                                      <p:childTnLst>
                                        <p:set>
                                          <p:cBhvr>
                                            <p:cTn id="201" dur="1" fill="hold">
                                              <p:stCondLst>
                                                <p:cond delay="0"/>
                                              </p:stCondLst>
                                            </p:cTn>
                                            <p:tgtEl>
                                              <p:spTgt spid="113"/>
                                            </p:tgtEl>
                                            <p:attrNameLst>
                                              <p:attrName>style.visibility</p:attrName>
                                            </p:attrNameLst>
                                          </p:cBhvr>
                                          <p:to>
                                            <p:strVal val="visible"/>
                                          </p:to>
                                        </p:set>
                                        <p:anim calcmode="lin" valueType="num">
                                          <p:cBhvr>
                                            <p:cTn id="202" dur="500" fill="hold"/>
                                            <p:tgtEl>
                                              <p:spTgt spid="113"/>
                                            </p:tgtEl>
                                            <p:attrNameLst>
                                              <p:attrName>ppt_w</p:attrName>
                                            </p:attrNameLst>
                                          </p:cBhvr>
                                          <p:tavLst>
                                            <p:tav tm="0">
                                              <p:val>
                                                <p:fltVal val="0"/>
                                              </p:val>
                                            </p:tav>
                                            <p:tav tm="100000">
                                              <p:val>
                                                <p:strVal val="#ppt_w"/>
                                              </p:val>
                                            </p:tav>
                                          </p:tavLst>
                                        </p:anim>
                                        <p:anim calcmode="lin" valueType="num">
                                          <p:cBhvr>
                                            <p:cTn id="203" dur="500" fill="hold"/>
                                            <p:tgtEl>
                                              <p:spTgt spid="113"/>
                                            </p:tgtEl>
                                            <p:attrNameLst>
                                              <p:attrName>ppt_h</p:attrName>
                                            </p:attrNameLst>
                                          </p:cBhvr>
                                          <p:tavLst>
                                            <p:tav tm="0">
                                              <p:val>
                                                <p:fltVal val="0"/>
                                              </p:val>
                                            </p:tav>
                                            <p:tav tm="100000">
                                              <p:val>
                                                <p:strVal val="#ppt_h"/>
                                              </p:val>
                                            </p:tav>
                                          </p:tavLst>
                                        </p:anim>
                                        <p:animEffect transition="in" filter="fade">
                                          <p:cBhvr>
                                            <p:cTn id="204" dur="500"/>
                                            <p:tgtEl>
                                              <p:spTgt spid="113"/>
                                            </p:tgtEl>
                                          </p:cBhvr>
                                        </p:animEffect>
                                      </p:childTnLst>
                                    </p:cTn>
                                  </p:par>
                                  <p:par>
                                    <p:cTn id="205" presetID="53" presetClass="entr" presetSubtype="16" fill="hold" grpId="0" nodeType="withEffect">
                                      <p:stCondLst>
                                        <p:cond delay="200"/>
                                      </p:stCondLst>
                                      <p:childTnLst>
                                        <p:set>
                                          <p:cBhvr>
                                            <p:cTn id="206" dur="1" fill="hold">
                                              <p:stCondLst>
                                                <p:cond delay="0"/>
                                              </p:stCondLst>
                                            </p:cTn>
                                            <p:tgtEl>
                                              <p:spTgt spid="114"/>
                                            </p:tgtEl>
                                            <p:attrNameLst>
                                              <p:attrName>style.visibility</p:attrName>
                                            </p:attrNameLst>
                                          </p:cBhvr>
                                          <p:to>
                                            <p:strVal val="visible"/>
                                          </p:to>
                                        </p:set>
                                        <p:anim calcmode="lin" valueType="num">
                                          <p:cBhvr>
                                            <p:cTn id="207" dur="500" fill="hold"/>
                                            <p:tgtEl>
                                              <p:spTgt spid="114"/>
                                            </p:tgtEl>
                                            <p:attrNameLst>
                                              <p:attrName>ppt_w</p:attrName>
                                            </p:attrNameLst>
                                          </p:cBhvr>
                                          <p:tavLst>
                                            <p:tav tm="0">
                                              <p:val>
                                                <p:fltVal val="0"/>
                                              </p:val>
                                            </p:tav>
                                            <p:tav tm="100000">
                                              <p:val>
                                                <p:strVal val="#ppt_w"/>
                                              </p:val>
                                            </p:tav>
                                          </p:tavLst>
                                        </p:anim>
                                        <p:anim calcmode="lin" valueType="num">
                                          <p:cBhvr>
                                            <p:cTn id="208" dur="500" fill="hold"/>
                                            <p:tgtEl>
                                              <p:spTgt spid="114"/>
                                            </p:tgtEl>
                                            <p:attrNameLst>
                                              <p:attrName>ppt_h</p:attrName>
                                            </p:attrNameLst>
                                          </p:cBhvr>
                                          <p:tavLst>
                                            <p:tav tm="0">
                                              <p:val>
                                                <p:fltVal val="0"/>
                                              </p:val>
                                            </p:tav>
                                            <p:tav tm="100000">
                                              <p:val>
                                                <p:strVal val="#ppt_h"/>
                                              </p:val>
                                            </p:tav>
                                          </p:tavLst>
                                        </p:anim>
                                        <p:animEffect transition="in" filter="fade">
                                          <p:cBhvr>
                                            <p:cTn id="209" dur="500"/>
                                            <p:tgtEl>
                                              <p:spTgt spid="114"/>
                                            </p:tgtEl>
                                          </p:cBhvr>
                                        </p:animEffect>
                                      </p:childTnLst>
                                    </p:cTn>
                                  </p:par>
                                  <p:par>
                                    <p:cTn id="210" presetID="53" presetClass="entr" presetSubtype="16" fill="hold" grpId="0" nodeType="withEffect">
                                      <p:stCondLst>
                                        <p:cond delay="200"/>
                                      </p:stCondLst>
                                      <p:childTnLst>
                                        <p:set>
                                          <p:cBhvr>
                                            <p:cTn id="211" dur="1" fill="hold">
                                              <p:stCondLst>
                                                <p:cond delay="0"/>
                                              </p:stCondLst>
                                            </p:cTn>
                                            <p:tgtEl>
                                              <p:spTgt spid="115"/>
                                            </p:tgtEl>
                                            <p:attrNameLst>
                                              <p:attrName>style.visibility</p:attrName>
                                            </p:attrNameLst>
                                          </p:cBhvr>
                                          <p:to>
                                            <p:strVal val="visible"/>
                                          </p:to>
                                        </p:set>
                                        <p:anim calcmode="lin" valueType="num">
                                          <p:cBhvr>
                                            <p:cTn id="212" dur="500" fill="hold"/>
                                            <p:tgtEl>
                                              <p:spTgt spid="115"/>
                                            </p:tgtEl>
                                            <p:attrNameLst>
                                              <p:attrName>ppt_w</p:attrName>
                                            </p:attrNameLst>
                                          </p:cBhvr>
                                          <p:tavLst>
                                            <p:tav tm="0">
                                              <p:val>
                                                <p:fltVal val="0"/>
                                              </p:val>
                                            </p:tav>
                                            <p:tav tm="100000">
                                              <p:val>
                                                <p:strVal val="#ppt_w"/>
                                              </p:val>
                                            </p:tav>
                                          </p:tavLst>
                                        </p:anim>
                                        <p:anim calcmode="lin" valueType="num">
                                          <p:cBhvr>
                                            <p:cTn id="213" dur="500" fill="hold"/>
                                            <p:tgtEl>
                                              <p:spTgt spid="115"/>
                                            </p:tgtEl>
                                            <p:attrNameLst>
                                              <p:attrName>ppt_h</p:attrName>
                                            </p:attrNameLst>
                                          </p:cBhvr>
                                          <p:tavLst>
                                            <p:tav tm="0">
                                              <p:val>
                                                <p:fltVal val="0"/>
                                              </p:val>
                                            </p:tav>
                                            <p:tav tm="100000">
                                              <p:val>
                                                <p:strVal val="#ppt_h"/>
                                              </p:val>
                                            </p:tav>
                                          </p:tavLst>
                                        </p:anim>
                                        <p:animEffect transition="in" filter="fade">
                                          <p:cBhvr>
                                            <p:cTn id="214" dur="500"/>
                                            <p:tgtEl>
                                              <p:spTgt spid="11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ppt_w</p:attrName>
                                            </p:attrNameLst>
                                          </p:cBhvr>
                                          <p:tavLst>
                                            <p:tav tm="0">
                                              <p:val>
                                                <p:fltVal val="0"/>
                                              </p:val>
                                            </p:tav>
                                            <p:tav tm="100000">
                                              <p:val>
                                                <p:strVal val="#ppt_w"/>
                                              </p:val>
                                            </p:tav>
                                          </p:tavLst>
                                        </p:anim>
                                        <p:anim calcmode="lin" valueType="num">
                                          <p:cBhvr>
                                            <p:cTn id="218" dur="500" fill="hold"/>
                                            <p:tgtEl>
                                              <p:spTgt spid="116"/>
                                            </p:tgtEl>
                                            <p:attrNameLst>
                                              <p:attrName>ppt_h</p:attrName>
                                            </p:attrNameLst>
                                          </p:cBhvr>
                                          <p:tavLst>
                                            <p:tav tm="0">
                                              <p:val>
                                                <p:fltVal val="0"/>
                                              </p:val>
                                            </p:tav>
                                            <p:tav tm="100000">
                                              <p:val>
                                                <p:strVal val="#ppt_h"/>
                                              </p:val>
                                            </p:tav>
                                          </p:tavLst>
                                        </p:anim>
                                        <p:animEffect transition="in" filter="fade">
                                          <p:cBhvr>
                                            <p:cTn id="219" dur="500"/>
                                            <p:tgtEl>
                                              <p:spTgt spid="116"/>
                                            </p:tgtEl>
                                          </p:cBhvr>
                                        </p:animEffect>
                                      </p:childTnLst>
                                    </p:cTn>
                                  </p:par>
                                  <p:par>
                                    <p:cTn id="220" presetID="53" presetClass="entr" presetSubtype="16" fill="hold" grpId="0" nodeType="withEffect">
                                      <p:stCondLst>
                                        <p:cond delay="400"/>
                                      </p:stCondLst>
                                      <p:childTnLst>
                                        <p:set>
                                          <p:cBhvr>
                                            <p:cTn id="221" dur="1" fill="hold">
                                              <p:stCondLst>
                                                <p:cond delay="0"/>
                                              </p:stCondLst>
                                            </p:cTn>
                                            <p:tgtEl>
                                              <p:spTgt spid="117"/>
                                            </p:tgtEl>
                                            <p:attrNameLst>
                                              <p:attrName>style.visibility</p:attrName>
                                            </p:attrNameLst>
                                          </p:cBhvr>
                                          <p:to>
                                            <p:strVal val="visible"/>
                                          </p:to>
                                        </p:set>
                                        <p:anim calcmode="lin" valueType="num">
                                          <p:cBhvr>
                                            <p:cTn id="222" dur="500" fill="hold"/>
                                            <p:tgtEl>
                                              <p:spTgt spid="117"/>
                                            </p:tgtEl>
                                            <p:attrNameLst>
                                              <p:attrName>ppt_w</p:attrName>
                                            </p:attrNameLst>
                                          </p:cBhvr>
                                          <p:tavLst>
                                            <p:tav tm="0">
                                              <p:val>
                                                <p:fltVal val="0"/>
                                              </p:val>
                                            </p:tav>
                                            <p:tav tm="100000">
                                              <p:val>
                                                <p:strVal val="#ppt_w"/>
                                              </p:val>
                                            </p:tav>
                                          </p:tavLst>
                                        </p:anim>
                                        <p:anim calcmode="lin" valueType="num">
                                          <p:cBhvr>
                                            <p:cTn id="223" dur="500" fill="hold"/>
                                            <p:tgtEl>
                                              <p:spTgt spid="117"/>
                                            </p:tgtEl>
                                            <p:attrNameLst>
                                              <p:attrName>ppt_h</p:attrName>
                                            </p:attrNameLst>
                                          </p:cBhvr>
                                          <p:tavLst>
                                            <p:tav tm="0">
                                              <p:val>
                                                <p:fltVal val="0"/>
                                              </p:val>
                                            </p:tav>
                                            <p:tav tm="100000">
                                              <p:val>
                                                <p:strVal val="#ppt_h"/>
                                              </p:val>
                                            </p:tav>
                                          </p:tavLst>
                                        </p:anim>
                                        <p:animEffect transition="in" filter="fade">
                                          <p:cBhvr>
                                            <p:cTn id="224" dur="500"/>
                                            <p:tgtEl>
                                              <p:spTgt spid="117"/>
                                            </p:tgtEl>
                                          </p:cBhvr>
                                        </p:animEffect>
                                      </p:childTnLst>
                                    </p:cTn>
                                  </p:par>
                                  <p:par>
                                    <p:cTn id="225" presetID="53" presetClass="entr" presetSubtype="16" fill="hold" grpId="0" nodeType="withEffect">
                                      <p:stCondLst>
                                        <p:cond delay="20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500" fill="hold"/>
                                            <p:tgtEl>
                                              <p:spTgt spid="118"/>
                                            </p:tgtEl>
                                            <p:attrNameLst>
                                              <p:attrName>ppt_w</p:attrName>
                                            </p:attrNameLst>
                                          </p:cBhvr>
                                          <p:tavLst>
                                            <p:tav tm="0">
                                              <p:val>
                                                <p:fltVal val="0"/>
                                              </p:val>
                                            </p:tav>
                                            <p:tav tm="100000">
                                              <p:val>
                                                <p:strVal val="#ppt_w"/>
                                              </p:val>
                                            </p:tav>
                                          </p:tavLst>
                                        </p:anim>
                                        <p:anim calcmode="lin" valueType="num">
                                          <p:cBhvr>
                                            <p:cTn id="228" dur="500" fill="hold"/>
                                            <p:tgtEl>
                                              <p:spTgt spid="118"/>
                                            </p:tgtEl>
                                            <p:attrNameLst>
                                              <p:attrName>ppt_h</p:attrName>
                                            </p:attrNameLst>
                                          </p:cBhvr>
                                          <p:tavLst>
                                            <p:tav tm="0">
                                              <p:val>
                                                <p:fltVal val="0"/>
                                              </p:val>
                                            </p:tav>
                                            <p:tav tm="100000">
                                              <p:val>
                                                <p:strVal val="#ppt_h"/>
                                              </p:val>
                                            </p:tav>
                                          </p:tavLst>
                                        </p:anim>
                                        <p:animEffect transition="in" filter="fade">
                                          <p:cBhvr>
                                            <p:cTn id="229" dur="500"/>
                                            <p:tgtEl>
                                              <p:spTgt spid="118"/>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19"/>
                                            </p:tgtEl>
                                            <p:attrNameLst>
                                              <p:attrName>style.visibility</p:attrName>
                                            </p:attrNameLst>
                                          </p:cBhvr>
                                          <p:to>
                                            <p:strVal val="visible"/>
                                          </p:to>
                                        </p:set>
                                        <p:anim calcmode="lin" valueType="num">
                                          <p:cBhvr>
                                            <p:cTn id="232" dur="500" fill="hold"/>
                                            <p:tgtEl>
                                              <p:spTgt spid="119"/>
                                            </p:tgtEl>
                                            <p:attrNameLst>
                                              <p:attrName>ppt_w</p:attrName>
                                            </p:attrNameLst>
                                          </p:cBhvr>
                                          <p:tavLst>
                                            <p:tav tm="0">
                                              <p:val>
                                                <p:fltVal val="0"/>
                                              </p:val>
                                            </p:tav>
                                            <p:tav tm="100000">
                                              <p:val>
                                                <p:strVal val="#ppt_w"/>
                                              </p:val>
                                            </p:tav>
                                          </p:tavLst>
                                        </p:anim>
                                        <p:anim calcmode="lin" valueType="num">
                                          <p:cBhvr>
                                            <p:cTn id="233" dur="500" fill="hold"/>
                                            <p:tgtEl>
                                              <p:spTgt spid="119"/>
                                            </p:tgtEl>
                                            <p:attrNameLst>
                                              <p:attrName>ppt_h</p:attrName>
                                            </p:attrNameLst>
                                          </p:cBhvr>
                                          <p:tavLst>
                                            <p:tav tm="0">
                                              <p:val>
                                                <p:fltVal val="0"/>
                                              </p:val>
                                            </p:tav>
                                            <p:tav tm="100000">
                                              <p:val>
                                                <p:strVal val="#ppt_h"/>
                                              </p:val>
                                            </p:tav>
                                          </p:tavLst>
                                        </p:anim>
                                        <p:animEffect transition="in" filter="fade">
                                          <p:cBhvr>
                                            <p:cTn id="234" dur="500"/>
                                            <p:tgtEl>
                                              <p:spTgt spid="119"/>
                                            </p:tgtEl>
                                          </p:cBhvr>
                                        </p:animEffect>
                                      </p:childTnLst>
                                    </p:cTn>
                                  </p:par>
                                  <p:par>
                                    <p:cTn id="235" presetID="53" presetClass="entr" presetSubtype="16" fill="hold" grpId="0" nodeType="withEffect">
                                      <p:stCondLst>
                                        <p:cond delay="400"/>
                                      </p:stCondLst>
                                      <p:childTnLst>
                                        <p:set>
                                          <p:cBhvr>
                                            <p:cTn id="236" dur="1" fill="hold">
                                              <p:stCondLst>
                                                <p:cond delay="0"/>
                                              </p:stCondLst>
                                            </p:cTn>
                                            <p:tgtEl>
                                              <p:spTgt spid="120"/>
                                            </p:tgtEl>
                                            <p:attrNameLst>
                                              <p:attrName>style.visibility</p:attrName>
                                            </p:attrNameLst>
                                          </p:cBhvr>
                                          <p:to>
                                            <p:strVal val="visible"/>
                                          </p:to>
                                        </p:set>
                                        <p:anim calcmode="lin" valueType="num">
                                          <p:cBhvr>
                                            <p:cTn id="237" dur="500" fill="hold"/>
                                            <p:tgtEl>
                                              <p:spTgt spid="120"/>
                                            </p:tgtEl>
                                            <p:attrNameLst>
                                              <p:attrName>ppt_w</p:attrName>
                                            </p:attrNameLst>
                                          </p:cBhvr>
                                          <p:tavLst>
                                            <p:tav tm="0">
                                              <p:val>
                                                <p:fltVal val="0"/>
                                              </p:val>
                                            </p:tav>
                                            <p:tav tm="100000">
                                              <p:val>
                                                <p:strVal val="#ppt_w"/>
                                              </p:val>
                                            </p:tav>
                                          </p:tavLst>
                                        </p:anim>
                                        <p:anim calcmode="lin" valueType="num">
                                          <p:cBhvr>
                                            <p:cTn id="238" dur="500" fill="hold"/>
                                            <p:tgtEl>
                                              <p:spTgt spid="120"/>
                                            </p:tgtEl>
                                            <p:attrNameLst>
                                              <p:attrName>ppt_h</p:attrName>
                                            </p:attrNameLst>
                                          </p:cBhvr>
                                          <p:tavLst>
                                            <p:tav tm="0">
                                              <p:val>
                                                <p:fltVal val="0"/>
                                              </p:val>
                                            </p:tav>
                                            <p:tav tm="100000">
                                              <p:val>
                                                <p:strVal val="#ppt_h"/>
                                              </p:val>
                                            </p:tav>
                                          </p:tavLst>
                                        </p:anim>
                                        <p:animEffect transition="in" filter="fade">
                                          <p:cBhvr>
                                            <p:cTn id="239" dur="500"/>
                                            <p:tgtEl>
                                              <p:spTgt spid="120"/>
                                            </p:tgtEl>
                                          </p:cBhvr>
                                        </p:animEffect>
                                      </p:childTnLst>
                                    </p:cTn>
                                  </p:par>
                                  <p:par>
                                    <p:cTn id="240" presetID="53" presetClass="entr" presetSubtype="16" fill="hold" grpId="0" nodeType="withEffect">
                                      <p:stCondLst>
                                        <p:cond delay="200"/>
                                      </p:stCondLst>
                                      <p:childTnLst>
                                        <p:set>
                                          <p:cBhvr>
                                            <p:cTn id="241" dur="1" fill="hold">
                                              <p:stCondLst>
                                                <p:cond delay="0"/>
                                              </p:stCondLst>
                                            </p:cTn>
                                            <p:tgtEl>
                                              <p:spTgt spid="121"/>
                                            </p:tgtEl>
                                            <p:attrNameLst>
                                              <p:attrName>style.visibility</p:attrName>
                                            </p:attrNameLst>
                                          </p:cBhvr>
                                          <p:to>
                                            <p:strVal val="visible"/>
                                          </p:to>
                                        </p:set>
                                        <p:anim calcmode="lin" valueType="num">
                                          <p:cBhvr>
                                            <p:cTn id="242" dur="500" fill="hold"/>
                                            <p:tgtEl>
                                              <p:spTgt spid="121"/>
                                            </p:tgtEl>
                                            <p:attrNameLst>
                                              <p:attrName>ppt_w</p:attrName>
                                            </p:attrNameLst>
                                          </p:cBhvr>
                                          <p:tavLst>
                                            <p:tav tm="0">
                                              <p:val>
                                                <p:fltVal val="0"/>
                                              </p:val>
                                            </p:tav>
                                            <p:tav tm="100000">
                                              <p:val>
                                                <p:strVal val="#ppt_w"/>
                                              </p:val>
                                            </p:tav>
                                          </p:tavLst>
                                        </p:anim>
                                        <p:anim calcmode="lin" valueType="num">
                                          <p:cBhvr>
                                            <p:cTn id="243" dur="500" fill="hold"/>
                                            <p:tgtEl>
                                              <p:spTgt spid="121"/>
                                            </p:tgtEl>
                                            <p:attrNameLst>
                                              <p:attrName>ppt_h</p:attrName>
                                            </p:attrNameLst>
                                          </p:cBhvr>
                                          <p:tavLst>
                                            <p:tav tm="0">
                                              <p:val>
                                                <p:fltVal val="0"/>
                                              </p:val>
                                            </p:tav>
                                            <p:tav tm="100000">
                                              <p:val>
                                                <p:strVal val="#ppt_h"/>
                                              </p:val>
                                            </p:tav>
                                          </p:tavLst>
                                        </p:anim>
                                        <p:animEffect transition="in" filter="fade">
                                          <p:cBhvr>
                                            <p:cTn id="244" dur="500"/>
                                            <p:tgtEl>
                                              <p:spTgt spid="121"/>
                                            </p:tgtEl>
                                          </p:cBhvr>
                                        </p:animEffect>
                                      </p:childTnLst>
                                    </p:cTn>
                                  </p:par>
                                  <p:par>
                                    <p:cTn id="245" presetID="53" presetClass="entr" presetSubtype="16" fill="hold" grpId="0" nodeType="withEffect">
                                      <p:stCondLst>
                                        <p:cond delay="200"/>
                                      </p:stCondLst>
                                      <p:childTnLst>
                                        <p:set>
                                          <p:cBhvr>
                                            <p:cTn id="246" dur="1" fill="hold">
                                              <p:stCondLst>
                                                <p:cond delay="0"/>
                                              </p:stCondLst>
                                            </p:cTn>
                                            <p:tgtEl>
                                              <p:spTgt spid="122"/>
                                            </p:tgtEl>
                                            <p:attrNameLst>
                                              <p:attrName>style.visibility</p:attrName>
                                            </p:attrNameLst>
                                          </p:cBhvr>
                                          <p:to>
                                            <p:strVal val="visible"/>
                                          </p:to>
                                        </p:set>
                                        <p:anim calcmode="lin" valueType="num">
                                          <p:cBhvr>
                                            <p:cTn id="247" dur="500" fill="hold"/>
                                            <p:tgtEl>
                                              <p:spTgt spid="122"/>
                                            </p:tgtEl>
                                            <p:attrNameLst>
                                              <p:attrName>ppt_w</p:attrName>
                                            </p:attrNameLst>
                                          </p:cBhvr>
                                          <p:tavLst>
                                            <p:tav tm="0">
                                              <p:val>
                                                <p:fltVal val="0"/>
                                              </p:val>
                                            </p:tav>
                                            <p:tav tm="100000">
                                              <p:val>
                                                <p:strVal val="#ppt_w"/>
                                              </p:val>
                                            </p:tav>
                                          </p:tavLst>
                                        </p:anim>
                                        <p:anim calcmode="lin" valueType="num">
                                          <p:cBhvr>
                                            <p:cTn id="248" dur="500" fill="hold"/>
                                            <p:tgtEl>
                                              <p:spTgt spid="122"/>
                                            </p:tgtEl>
                                            <p:attrNameLst>
                                              <p:attrName>ppt_h</p:attrName>
                                            </p:attrNameLst>
                                          </p:cBhvr>
                                          <p:tavLst>
                                            <p:tav tm="0">
                                              <p:val>
                                                <p:fltVal val="0"/>
                                              </p:val>
                                            </p:tav>
                                            <p:tav tm="100000">
                                              <p:val>
                                                <p:strVal val="#ppt_h"/>
                                              </p:val>
                                            </p:tav>
                                          </p:tavLst>
                                        </p:anim>
                                        <p:animEffect transition="in" filter="fade">
                                          <p:cBhvr>
                                            <p:cTn id="249" dur="500"/>
                                            <p:tgtEl>
                                              <p:spTgt spid="122"/>
                                            </p:tgtEl>
                                          </p:cBhvr>
                                        </p:animEffect>
                                      </p:childTnLst>
                                    </p:cTn>
                                  </p:par>
                                  <p:par>
                                    <p:cTn id="250" presetID="53" presetClass="entr" presetSubtype="16" fill="hold" grpId="0" nodeType="withEffect">
                                      <p:stCondLst>
                                        <p:cond delay="200"/>
                                      </p:stCondLst>
                                      <p:childTnLst>
                                        <p:set>
                                          <p:cBhvr>
                                            <p:cTn id="251" dur="1" fill="hold">
                                              <p:stCondLst>
                                                <p:cond delay="0"/>
                                              </p:stCondLst>
                                            </p:cTn>
                                            <p:tgtEl>
                                              <p:spTgt spid="123"/>
                                            </p:tgtEl>
                                            <p:attrNameLst>
                                              <p:attrName>style.visibility</p:attrName>
                                            </p:attrNameLst>
                                          </p:cBhvr>
                                          <p:to>
                                            <p:strVal val="visible"/>
                                          </p:to>
                                        </p:set>
                                        <p:anim calcmode="lin" valueType="num">
                                          <p:cBhvr>
                                            <p:cTn id="252" dur="500" fill="hold"/>
                                            <p:tgtEl>
                                              <p:spTgt spid="123"/>
                                            </p:tgtEl>
                                            <p:attrNameLst>
                                              <p:attrName>ppt_w</p:attrName>
                                            </p:attrNameLst>
                                          </p:cBhvr>
                                          <p:tavLst>
                                            <p:tav tm="0">
                                              <p:val>
                                                <p:fltVal val="0"/>
                                              </p:val>
                                            </p:tav>
                                            <p:tav tm="100000">
                                              <p:val>
                                                <p:strVal val="#ppt_w"/>
                                              </p:val>
                                            </p:tav>
                                          </p:tavLst>
                                        </p:anim>
                                        <p:anim calcmode="lin" valueType="num">
                                          <p:cBhvr>
                                            <p:cTn id="253" dur="500" fill="hold"/>
                                            <p:tgtEl>
                                              <p:spTgt spid="123"/>
                                            </p:tgtEl>
                                            <p:attrNameLst>
                                              <p:attrName>ppt_h</p:attrName>
                                            </p:attrNameLst>
                                          </p:cBhvr>
                                          <p:tavLst>
                                            <p:tav tm="0">
                                              <p:val>
                                                <p:fltVal val="0"/>
                                              </p:val>
                                            </p:tav>
                                            <p:tav tm="100000">
                                              <p:val>
                                                <p:strVal val="#ppt_h"/>
                                              </p:val>
                                            </p:tav>
                                          </p:tavLst>
                                        </p:anim>
                                        <p:animEffect transition="in" filter="fade">
                                          <p:cBhvr>
                                            <p:cTn id="2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40"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6500"/>
                                </p:stCondLst>
                                <p:childTnLst>
                                  <p:par>
                                    <p:cTn id="54" presetID="23" presetClass="entr" presetSubtype="52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 calcmode="lin" valueType="num">
                                          <p:cBhvr>
                                            <p:cTn id="58" dur="500" fill="hold"/>
                                            <p:tgtEl>
                                              <p:spTgt spid="63"/>
                                            </p:tgtEl>
                                            <p:attrNameLst>
                                              <p:attrName>ppt_x</p:attrName>
                                            </p:attrNameLst>
                                          </p:cBhvr>
                                          <p:tavLst>
                                            <p:tav tm="0">
                                              <p:val>
                                                <p:fltVal val="0.5"/>
                                              </p:val>
                                            </p:tav>
                                            <p:tav tm="100000">
                                              <p:val>
                                                <p:strVal val="#ppt_x"/>
                                              </p:val>
                                            </p:tav>
                                          </p:tavLst>
                                        </p:anim>
                                        <p:anim calcmode="lin" valueType="num">
                                          <p:cBhvr>
                                            <p:cTn id="59" dur="500" fill="hold"/>
                                            <p:tgtEl>
                                              <p:spTgt spid="63"/>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 calcmode="lin" valueType="num">
                                          <p:cBhvr>
                                            <p:cTn id="64" dur="500" fill="hold"/>
                                            <p:tgtEl>
                                              <p:spTgt spid="66"/>
                                            </p:tgtEl>
                                            <p:attrNameLst>
                                              <p:attrName>ppt_x</p:attrName>
                                            </p:attrNameLst>
                                          </p:cBhvr>
                                          <p:tavLst>
                                            <p:tav tm="0">
                                              <p:val>
                                                <p:fltVal val="0.5"/>
                                              </p:val>
                                            </p:tav>
                                            <p:tav tm="100000">
                                              <p:val>
                                                <p:strVal val="#ppt_x"/>
                                              </p:val>
                                            </p:tav>
                                          </p:tavLst>
                                        </p:anim>
                                        <p:anim calcmode="lin" valueType="num">
                                          <p:cBhvr>
                                            <p:cTn id="65" dur="500" fill="hold"/>
                                            <p:tgtEl>
                                              <p:spTgt spid="66"/>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700"/>
                                      </p:stCondLst>
                                      <p:childTnLst>
                                        <p:set>
                                          <p:cBhvr>
                                            <p:cTn id="67" dur="1" fill="hold">
                                              <p:stCondLst>
                                                <p:cond delay="0"/>
                                              </p:stCondLst>
                                            </p:cTn>
                                            <p:tgtEl>
                                              <p:spTgt spid="69"/>
                                            </p:tgtEl>
                                            <p:attrNameLst>
                                              <p:attrName>style.visibility</p:attrName>
                                            </p:attrNameLst>
                                          </p:cBhvr>
                                          <p:to>
                                            <p:strVal val="visible"/>
                                          </p:to>
                                        </p:set>
                                        <p:anim calcmode="lin" valueType="num">
                                          <p:cBhvr>
                                            <p:cTn id="68" dur="500" fill="hold"/>
                                            <p:tgtEl>
                                              <p:spTgt spid="69"/>
                                            </p:tgtEl>
                                            <p:attrNameLst>
                                              <p:attrName>ppt_w</p:attrName>
                                            </p:attrNameLst>
                                          </p:cBhvr>
                                          <p:tavLst>
                                            <p:tav tm="0">
                                              <p:val>
                                                <p:fltVal val="0"/>
                                              </p:val>
                                            </p:tav>
                                            <p:tav tm="100000">
                                              <p:val>
                                                <p:strVal val="#ppt_w"/>
                                              </p:val>
                                            </p:tav>
                                          </p:tavLst>
                                        </p:anim>
                                        <p:anim calcmode="lin" valueType="num">
                                          <p:cBhvr>
                                            <p:cTn id="69" dur="500" fill="hold"/>
                                            <p:tgtEl>
                                              <p:spTgt spid="69"/>
                                            </p:tgtEl>
                                            <p:attrNameLst>
                                              <p:attrName>ppt_h</p:attrName>
                                            </p:attrNameLst>
                                          </p:cBhvr>
                                          <p:tavLst>
                                            <p:tav tm="0">
                                              <p:val>
                                                <p:fltVal val="0"/>
                                              </p:val>
                                            </p:tav>
                                            <p:tav tm="100000">
                                              <p:val>
                                                <p:strVal val="#ppt_h"/>
                                              </p:val>
                                            </p:tav>
                                          </p:tavLst>
                                        </p:anim>
                                        <p:anim calcmode="lin" valueType="num">
                                          <p:cBhvr>
                                            <p:cTn id="70" dur="500" fill="hold"/>
                                            <p:tgtEl>
                                              <p:spTgt spid="69"/>
                                            </p:tgtEl>
                                            <p:attrNameLst>
                                              <p:attrName>ppt_x</p:attrName>
                                            </p:attrNameLst>
                                          </p:cBhvr>
                                          <p:tavLst>
                                            <p:tav tm="0">
                                              <p:val>
                                                <p:fltVal val="0.5"/>
                                              </p:val>
                                            </p:tav>
                                            <p:tav tm="100000">
                                              <p:val>
                                                <p:strVal val="#ppt_x"/>
                                              </p:val>
                                            </p:tav>
                                          </p:tavLst>
                                        </p:anim>
                                        <p:anim calcmode="lin" valueType="num">
                                          <p:cBhvr>
                                            <p:cTn id="71" dur="500" fill="hold"/>
                                            <p:tgtEl>
                                              <p:spTgt spid="69"/>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72"/>
                                            </p:tgtEl>
                                            <p:attrNameLst>
                                              <p:attrName>style.visibility</p:attrName>
                                            </p:attrNameLst>
                                          </p:cBhvr>
                                          <p:to>
                                            <p:strVal val="visible"/>
                                          </p:to>
                                        </p:set>
                                        <p:anim calcmode="lin" valueType="num">
                                          <p:cBhvr>
                                            <p:cTn id="74" dur="500" fill="hold"/>
                                            <p:tgtEl>
                                              <p:spTgt spid="72"/>
                                            </p:tgtEl>
                                            <p:attrNameLst>
                                              <p:attrName>ppt_w</p:attrName>
                                            </p:attrNameLst>
                                          </p:cBhvr>
                                          <p:tavLst>
                                            <p:tav tm="0">
                                              <p:val>
                                                <p:fltVal val="0"/>
                                              </p:val>
                                            </p:tav>
                                            <p:tav tm="100000">
                                              <p:val>
                                                <p:strVal val="#ppt_w"/>
                                              </p:val>
                                            </p:tav>
                                          </p:tavLst>
                                        </p:anim>
                                        <p:anim calcmode="lin" valueType="num">
                                          <p:cBhvr>
                                            <p:cTn id="75" dur="500" fill="hold"/>
                                            <p:tgtEl>
                                              <p:spTgt spid="72"/>
                                            </p:tgtEl>
                                            <p:attrNameLst>
                                              <p:attrName>ppt_h</p:attrName>
                                            </p:attrNameLst>
                                          </p:cBhvr>
                                          <p:tavLst>
                                            <p:tav tm="0">
                                              <p:val>
                                                <p:fltVal val="0"/>
                                              </p:val>
                                            </p:tav>
                                            <p:tav tm="100000">
                                              <p:val>
                                                <p:strVal val="#ppt_h"/>
                                              </p:val>
                                            </p:tav>
                                          </p:tavLst>
                                        </p:anim>
                                        <p:anim calcmode="lin" valueType="num">
                                          <p:cBhvr>
                                            <p:cTn id="76" dur="500" fill="hold"/>
                                            <p:tgtEl>
                                              <p:spTgt spid="72"/>
                                            </p:tgtEl>
                                            <p:attrNameLst>
                                              <p:attrName>ppt_x</p:attrName>
                                            </p:attrNameLst>
                                          </p:cBhvr>
                                          <p:tavLst>
                                            <p:tav tm="0">
                                              <p:val>
                                                <p:fltVal val="0.5"/>
                                              </p:val>
                                            </p:tav>
                                            <p:tav tm="100000">
                                              <p:val>
                                                <p:strVal val="#ppt_x"/>
                                              </p:val>
                                            </p:tav>
                                          </p:tavLst>
                                        </p:anim>
                                        <p:anim calcmode="lin" valueType="num">
                                          <p:cBhvr>
                                            <p:cTn id="77" dur="500" fill="hold"/>
                                            <p:tgtEl>
                                              <p:spTgt spid="72"/>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100"/>
                                      </p:stCondLst>
                                      <p:childTnLst>
                                        <p:set>
                                          <p:cBhvr>
                                            <p:cTn id="79" dur="1" fill="hold">
                                              <p:stCondLst>
                                                <p:cond delay="0"/>
                                              </p:stCondLst>
                                            </p:cTn>
                                            <p:tgtEl>
                                              <p:spTgt spid="75"/>
                                            </p:tgtEl>
                                            <p:attrNameLst>
                                              <p:attrName>style.visibility</p:attrName>
                                            </p:attrNameLst>
                                          </p:cBhvr>
                                          <p:to>
                                            <p:strVal val="visible"/>
                                          </p:to>
                                        </p:set>
                                        <p:anim calcmode="lin" valueType="num">
                                          <p:cBhvr>
                                            <p:cTn id="80" dur="500" fill="hold"/>
                                            <p:tgtEl>
                                              <p:spTgt spid="75"/>
                                            </p:tgtEl>
                                            <p:attrNameLst>
                                              <p:attrName>ppt_w</p:attrName>
                                            </p:attrNameLst>
                                          </p:cBhvr>
                                          <p:tavLst>
                                            <p:tav tm="0">
                                              <p:val>
                                                <p:fltVal val="0"/>
                                              </p:val>
                                            </p:tav>
                                            <p:tav tm="100000">
                                              <p:val>
                                                <p:strVal val="#ppt_w"/>
                                              </p:val>
                                            </p:tav>
                                          </p:tavLst>
                                        </p:anim>
                                        <p:anim calcmode="lin" valueType="num">
                                          <p:cBhvr>
                                            <p:cTn id="81" dur="500" fill="hold"/>
                                            <p:tgtEl>
                                              <p:spTgt spid="75"/>
                                            </p:tgtEl>
                                            <p:attrNameLst>
                                              <p:attrName>ppt_h</p:attrName>
                                            </p:attrNameLst>
                                          </p:cBhvr>
                                          <p:tavLst>
                                            <p:tav tm="0">
                                              <p:val>
                                                <p:fltVal val="0"/>
                                              </p:val>
                                            </p:tav>
                                            <p:tav tm="100000">
                                              <p:val>
                                                <p:strVal val="#ppt_h"/>
                                              </p:val>
                                            </p:tav>
                                          </p:tavLst>
                                        </p:anim>
                                        <p:anim calcmode="lin" valueType="num">
                                          <p:cBhvr>
                                            <p:cTn id="82" dur="500" fill="hold"/>
                                            <p:tgtEl>
                                              <p:spTgt spid="75"/>
                                            </p:tgtEl>
                                            <p:attrNameLst>
                                              <p:attrName>ppt_x</p:attrName>
                                            </p:attrNameLst>
                                          </p:cBhvr>
                                          <p:tavLst>
                                            <p:tav tm="0">
                                              <p:val>
                                                <p:fltVal val="0.5"/>
                                              </p:val>
                                            </p:tav>
                                            <p:tav tm="100000">
                                              <p:val>
                                                <p:strVal val="#ppt_x"/>
                                              </p:val>
                                            </p:tav>
                                          </p:tavLst>
                                        </p:anim>
                                        <p:anim calcmode="lin" valueType="num">
                                          <p:cBhvr>
                                            <p:cTn id="83" dur="500" fill="hold"/>
                                            <p:tgtEl>
                                              <p:spTgt spid="75"/>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78"/>
                                            </p:tgtEl>
                                            <p:attrNameLst>
                                              <p:attrName>style.visibility</p:attrName>
                                            </p:attrNameLst>
                                          </p:cBhvr>
                                          <p:to>
                                            <p:strVal val="visible"/>
                                          </p:to>
                                        </p:set>
                                        <p:anim calcmode="lin" valueType="num">
                                          <p:cBhvr>
                                            <p:cTn id="86" dur="500" fill="hold"/>
                                            <p:tgtEl>
                                              <p:spTgt spid="78"/>
                                            </p:tgtEl>
                                            <p:attrNameLst>
                                              <p:attrName>ppt_w</p:attrName>
                                            </p:attrNameLst>
                                          </p:cBhvr>
                                          <p:tavLst>
                                            <p:tav tm="0">
                                              <p:val>
                                                <p:fltVal val="0"/>
                                              </p:val>
                                            </p:tav>
                                            <p:tav tm="100000">
                                              <p:val>
                                                <p:strVal val="#ppt_w"/>
                                              </p:val>
                                            </p:tav>
                                          </p:tavLst>
                                        </p:anim>
                                        <p:anim calcmode="lin" valueType="num">
                                          <p:cBhvr>
                                            <p:cTn id="87" dur="500" fill="hold"/>
                                            <p:tgtEl>
                                              <p:spTgt spid="78"/>
                                            </p:tgtEl>
                                            <p:attrNameLst>
                                              <p:attrName>ppt_h</p:attrName>
                                            </p:attrNameLst>
                                          </p:cBhvr>
                                          <p:tavLst>
                                            <p:tav tm="0">
                                              <p:val>
                                                <p:fltVal val="0"/>
                                              </p:val>
                                            </p:tav>
                                            <p:tav tm="100000">
                                              <p:val>
                                                <p:strVal val="#ppt_h"/>
                                              </p:val>
                                            </p:tav>
                                          </p:tavLst>
                                        </p:anim>
                                        <p:anim calcmode="lin" valueType="num">
                                          <p:cBhvr>
                                            <p:cTn id="88" dur="500" fill="hold"/>
                                            <p:tgtEl>
                                              <p:spTgt spid="78"/>
                                            </p:tgtEl>
                                            <p:attrNameLst>
                                              <p:attrName>ppt_x</p:attrName>
                                            </p:attrNameLst>
                                          </p:cBhvr>
                                          <p:tavLst>
                                            <p:tav tm="0">
                                              <p:val>
                                                <p:fltVal val="0.5"/>
                                              </p:val>
                                            </p:tav>
                                            <p:tav tm="100000">
                                              <p:val>
                                                <p:strVal val="#ppt_x"/>
                                              </p:val>
                                            </p:tav>
                                          </p:tavLst>
                                        </p:anim>
                                        <p:anim calcmode="lin" valueType="num">
                                          <p:cBhvr>
                                            <p:cTn id="89" dur="500" fill="hold"/>
                                            <p:tgtEl>
                                              <p:spTgt spid="78"/>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 calcmode="lin" valueType="num">
                                          <p:cBhvr>
                                            <p:cTn id="94" dur="500" fill="hold"/>
                                            <p:tgtEl>
                                              <p:spTgt spid="81"/>
                                            </p:tgtEl>
                                            <p:attrNameLst>
                                              <p:attrName>ppt_x</p:attrName>
                                            </p:attrNameLst>
                                          </p:cBhvr>
                                          <p:tavLst>
                                            <p:tav tm="0">
                                              <p:val>
                                                <p:fltVal val="0.5"/>
                                              </p:val>
                                            </p:tav>
                                            <p:tav tm="100000">
                                              <p:val>
                                                <p:strVal val="#ppt_x"/>
                                              </p:val>
                                            </p:tav>
                                          </p:tavLst>
                                        </p:anim>
                                        <p:anim calcmode="lin" valueType="num">
                                          <p:cBhvr>
                                            <p:cTn id="95" dur="500" fill="hold"/>
                                            <p:tgtEl>
                                              <p:spTgt spid="81"/>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30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 calcmode="lin" valueType="num">
                                          <p:cBhvr>
                                            <p:cTn id="100" dur="500" fill="hold"/>
                                            <p:tgtEl>
                                              <p:spTgt spid="84"/>
                                            </p:tgtEl>
                                            <p:attrNameLst>
                                              <p:attrName>ppt_x</p:attrName>
                                            </p:attrNameLst>
                                          </p:cBhvr>
                                          <p:tavLst>
                                            <p:tav tm="0">
                                              <p:val>
                                                <p:fltVal val="0.5"/>
                                              </p:val>
                                            </p:tav>
                                            <p:tav tm="100000">
                                              <p:val>
                                                <p:strVal val="#ppt_x"/>
                                              </p:val>
                                            </p:tav>
                                          </p:tavLst>
                                        </p:anim>
                                        <p:anim calcmode="lin" valueType="num">
                                          <p:cBhvr>
                                            <p:cTn id="101" dur="500" fill="hold"/>
                                            <p:tgtEl>
                                              <p:spTgt spid="84"/>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87"/>
                                            </p:tgtEl>
                                            <p:attrNameLst>
                                              <p:attrName>style.visibility</p:attrName>
                                            </p:attrNameLst>
                                          </p:cBhvr>
                                          <p:to>
                                            <p:strVal val="visible"/>
                                          </p:to>
                                        </p:set>
                                        <p:anim calcmode="lin" valueType="num">
                                          <p:cBhvr>
                                            <p:cTn id="104" dur="500" fill="hold"/>
                                            <p:tgtEl>
                                              <p:spTgt spid="87"/>
                                            </p:tgtEl>
                                            <p:attrNameLst>
                                              <p:attrName>ppt_w</p:attrName>
                                            </p:attrNameLst>
                                          </p:cBhvr>
                                          <p:tavLst>
                                            <p:tav tm="0">
                                              <p:val>
                                                <p:fltVal val="0"/>
                                              </p:val>
                                            </p:tav>
                                            <p:tav tm="100000">
                                              <p:val>
                                                <p:strVal val="#ppt_w"/>
                                              </p:val>
                                            </p:tav>
                                          </p:tavLst>
                                        </p:anim>
                                        <p:anim calcmode="lin" valueType="num">
                                          <p:cBhvr>
                                            <p:cTn id="105" dur="500" fill="hold"/>
                                            <p:tgtEl>
                                              <p:spTgt spid="87"/>
                                            </p:tgtEl>
                                            <p:attrNameLst>
                                              <p:attrName>ppt_h</p:attrName>
                                            </p:attrNameLst>
                                          </p:cBhvr>
                                          <p:tavLst>
                                            <p:tav tm="0">
                                              <p:val>
                                                <p:fltVal val="0"/>
                                              </p:val>
                                            </p:tav>
                                            <p:tav tm="100000">
                                              <p:val>
                                                <p:strVal val="#ppt_h"/>
                                              </p:val>
                                            </p:tav>
                                          </p:tavLst>
                                        </p:anim>
                                        <p:anim calcmode="lin" valueType="num">
                                          <p:cBhvr>
                                            <p:cTn id="106" dur="500" fill="hold"/>
                                            <p:tgtEl>
                                              <p:spTgt spid="87"/>
                                            </p:tgtEl>
                                            <p:attrNameLst>
                                              <p:attrName>ppt_x</p:attrName>
                                            </p:attrNameLst>
                                          </p:cBhvr>
                                          <p:tavLst>
                                            <p:tav tm="0">
                                              <p:val>
                                                <p:fltVal val="0.5"/>
                                              </p:val>
                                            </p:tav>
                                            <p:tav tm="100000">
                                              <p:val>
                                                <p:strVal val="#ppt_x"/>
                                              </p:val>
                                            </p:tav>
                                          </p:tavLst>
                                        </p:anim>
                                        <p:anim calcmode="lin" valueType="num">
                                          <p:cBhvr>
                                            <p:cTn id="107" dur="500" fill="hold"/>
                                            <p:tgtEl>
                                              <p:spTgt spid="87"/>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90"/>
                                            </p:tgtEl>
                                            <p:attrNameLst>
                                              <p:attrName>style.visibility</p:attrName>
                                            </p:attrNameLst>
                                          </p:cBhvr>
                                          <p:to>
                                            <p:strVal val="visible"/>
                                          </p:to>
                                        </p:set>
                                        <p:anim calcmode="lin" valueType="num">
                                          <p:cBhvr>
                                            <p:cTn id="110" dur="500" fill="hold"/>
                                            <p:tgtEl>
                                              <p:spTgt spid="90"/>
                                            </p:tgtEl>
                                            <p:attrNameLst>
                                              <p:attrName>ppt_w</p:attrName>
                                            </p:attrNameLst>
                                          </p:cBhvr>
                                          <p:tavLst>
                                            <p:tav tm="0">
                                              <p:val>
                                                <p:fltVal val="0"/>
                                              </p:val>
                                            </p:tav>
                                            <p:tav tm="100000">
                                              <p:val>
                                                <p:strVal val="#ppt_w"/>
                                              </p:val>
                                            </p:tav>
                                          </p:tavLst>
                                        </p:anim>
                                        <p:anim calcmode="lin" valueType="num">
                                          <p:cBhvr>
                                            <p:cTn id="111" dur="500" fill="hold"/>
                                            <p:tgtEl>
                                              <p:spTgt spid="90"/>
                                            </p:tgtEl>
                                            <p:attrNameLst>
                                              <p:attrName>ppt_h</p:attrName>
                                            </p:attrNameLst>
                                          </p:cBhvr>
                                          <p:tavLst>
                                            <p:tav tm="0">
                                              <p:val>
                                                <p:fltVal val="0"/>
                                              </p:val>
                                            </p:tav>
                                            <p:tav tm="100000">
                                              <p:val>
                                                <p:strVal val="#ppt_h"/>
                                              </p:val>
                                            </p:tav>
                                          </p:tavLst>
                                        </p:anim>
                                        <p:anim calcmode="lin" valueType="num">
                                          <p:cBhvr>
                                            <p:cTn id="112" dur="500" fill="hold"/>
                                            <p:tgtEl>
                                              <p:spTgt spid="90"/>
                                            </p:tgtEl>
                                            <p:attrNameLst>
                                              <p:attrName>ppt_x</p:attrName>
                                            </p:attrNameLst>
                                          </p:cBhvr>
                                          <p:tavLst>
                                            <p:tav tm="0">
                                              <p:val>
                                                <p:fltVal val="0.5"/>
                                              </p:val>
                                            </p:tav>
                                            <p:tav tm="100000">
                                              <p:val>
                                                <p:strVal val="#ppt_x"/>
                                              </p:val>
                                            </p:tav>
                                          </p:tavLst>
                                        </p:anim>
                                        <p:anim calcmode="lin" valueType="num">
                                          <p:cBhvr>
                                            <p:cTn id="113" dur="500" fill="hold"/>
                                            <p:tgtEl>
                                              <p:spTgt spid="90"/>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300"/>
                                      </p:stCondLst>
                                      <p:childTnLst>
                                        <p:set>
                                          <p:cBhvr>
                                            <p:cTn id="115" dur="1" fill="hold">
                                              <p:stCondLst>
                                                <p:cond delay="0"/>
                                              </p:stCondLst>
                                            </p:cTn>
                                            <p:tgtEl>
                                              <p:spTgt spid="93"/>
                                            </p:tgtEl>
                                            <p:attrNameLst>
                                              <p:attrName>style.visibility</p:attrName>
                                            </p:attrNameLst>
                                          </p:cBhvr>
                                          <p:to>
                                            <p:strVal val="visible"/>
                                          </p:to>
                                        </p:set>
                                        <p:anim calcmode="lin" valueType="num">
                                          <p:cBhvr>
                                            <p:cTn id="116" dur="500" fill="hold"/>
                                            <p:tgtEl>
                                              <p:spTgt spid="93"/>
                                            </p:tgtEl>
                                            <p:attrNameLst>
                                              <p:attrName>ppt_w</p:attrName>
                                            </p:attrNameLst>
                                          </p:cBhvr>
                                          <p:tavLst>
                                            <p:tav tm="0">
                                              <p:val>
                                                <p:fltVal val="0"/>
                                              </p:val>
                                            </p:tav>
                                            <p:tav tm="100000">
                                              <p:val>
                                                <p:strVal val="#ppt_w"/>
                                              </p:val>
                                            </p:tav>
                                          </p:tavLst>
                                        </p:anim>
                                        <p:anim calcmode="lin" valueType="num">
                                          <p:cBhvr>
                                            <p:cTn id="117" dur="500" fill="hold"/>
                                            <p:tgtEl>
                                              <p:spTgt spid="93"/>
                                            </p:tgtEl>
                                            <p:attrNameLst>
                                              <p:attrName>ppt_h</p:attrName>
                                            </p:attrNameLst>
                                          </p:cBhvr>
                                          <p:tavLst>
                                            <p:tav tm="0">
                                              <p:val>
                                                <p:fltVal val="0"/>
                                              </p:val>
                                            </p:tav>
                                            <p:tav tm="100000">
                                              <p:val>
                                                <p:strVal val="#ppt_h"/>
                                              </p:val>
                                            </p:tav>
                                          </p:tavLst>
                                        </p:anim>
                                        <p:anim calcmode="lin" valueType="num">
                                          <p:cBhvr>
                                            <p:cTn id="118" dur="500" fill="hold"/>
                                            <p:tgtEl>
                                              <p:spTgt spid="93"/>
                                            </p:tgtEl>
                                            <p:attrNameLst>
                                              <p:attrName>ppt_x</p:attrName>
                                            </p:attrNameLst>
                                          </p:cBhvr>
                                          <p:tavLst>
                                            <p:tav tm="0">
                                              <p:val>
                                                <p:fltVal val="0.5"/>
                                              </p:val>
                                            </p:tav>
                                            <p:tav tm="100000">
                                              <p:val>
                                                <p:strVal val="#ppt_x"/>
                                              </p:val>
                                            </p:tav>
                                          </p:tavLst>
                                        </p:anim>
                                        <p:anim calcmode="lin" valueType="num">
                                          <p:cBhvr>
                                            <p:cTn id="119" dur="500" fill="hold"/>
                                            <p:tgtEl>
                                              <p:spTgt spid="93"/>
                                            </p:tgtEl>
                                            <p:attrNameLst>
                                              <p:attrName>ppt_y</p:attrName>
                                            </p:attrNameLst>
                                          </p:cBhvr>
                                          <p:tavLst>
                                            <p:tav tm="0">
                                              <p:val>
                                                <p:fltVal val="0.5"/>
                                              </p:val>
                                            </p:tav>
                                            <p:tav tm="100000">
                                              <p:val>
                                                <p:strVal val="#ppt_y"/>
                                              </p:val>
                                            </p:tav>
                                          </p:tavLst>
                                        </p:anim>
                                      </p:childTnLst>
                                    </p:cTn>
                                  </p:par>
                                  <p:par>
                                    <p:cTn id="120" presetID="23" presetClass="entr" presetSubtype="528" fill="hold" nodeType="withEffect">
                                      <p:stCondLst>
                                        <p:cond delay="600"/>
                                      </p:stCondLst>
                                      <p:childTnLst>
                                        <p:set>
                                          <p:cBhvr>
                                            <p:cTn id="121" dur="1" fill="hold">
                                              <p:stCondLst>
                                                <p:cond delay="0"/>
                                              </p:stCondLst>
                                            </p:cTn>
                                            <p:tgtEl>
                                              <p:spTgt spid="96"/>
                                            </p:tgtEl>
                                            <p:attrNameLst>
                                              <p:attrName>style.visibility</p:attrName>
                                            </p:attrNameLst>
                                          </p:cBhvr>
                                          <p:to>
                                            <p:strVal val="visible"/>
                                          </p:to>
                                        </p:set>
                                        <p:anim calcmode="lin" valueType="num">
                                          <p:cBhvr>
                                            <p:cTn id="122" dur="500" fill="hold"/>
                                            <p:tgtEl>
                                              <p:spTgt spid="96"/>
                                            </p:tgtEl>
                                            <p:attrNameLst>
                                              <p:attrName>ppt_w</p:attrName>
                                            </p:attrNameLst>
                                          </p:cBhvr>
                                          <p:tavLst>
                                            <p:tav tm="0">
                                              <p:val>
                                                <p:fltVal val="0"/>
                                              </p:val>
                                            </p:tav>
                                            <p:tav tm="100000">
                                              <p:val>
                                                <p:strVal val="#ppt_w"/>
                                              </p:val>
                                            </p:tav>
                                          </p:tavLst>
                                        </p:anim>
                                        <p:anim calcmode="lin" valueType="num">
                                          <p:cBhvr>
                                            <p:cTn id="123" dur="500" fill="hold"/>
                                            <p:tgtEl>
                                              <p:spTgt spid="96"/>
                                            </p:tgtEl>
                                            <p:attrNameLst>
                                              <p:attrName>ppt_h</p:attrName>
                                            </p:attrNameLst>
                                          </p:cBhvr>
                                          <p:tavLst>
                                            <p:tav tm="0">
                                              <p:val>
                                                <p:fltVal val="0"/>
                                              </p:val>
                                            </p:tav>
                                            <p:tav tm="100000">
                                              <p:val>
                                                <p:strVal val="#ppt_h"/>
                                              </p:val>
                                            </p:tav>
                                          </p:tavLst>
                                        </p:anim>
                                        <p:anim calcmode="lin" valueType="num">
                                          <p:cBhvr>
                                            <p:cTn id="124" dur="500" fill="hold"/>
                                            <p:tgtEl>
                                              <p:spTgt spid="96"/>
                                            </p:tgtEl>
                                            <p:attrNameLst>
                                              <p:attrName>ppt_x</p:attrName>
                                            </p:attrNameLst>
                                          </p:cBhvr>
                                          <p:tavLst>
                                            <p:tav tm="0">
                                              <p:val>
                                                <p:fltVal val="0.5"/>
                                              </p:val>
                                            </p:tav>
                                            <p:tav tm="100000">
                                              <p:val>
                                                <p:strVal val="#ppt_x"/>
                                              </p:val>
                                            </p:tav>
                                          </p:tavLst>
                                        </p:anim>
                                        <p:anim calcmode="lin" valueType="num">
                                          <p:cBhvr>
                                            <p:cTn id="125" dur="500" fill="hold"/>
                                            <p:tgtEl>
                                              <p:spTgt spid="96"/>
                                            </p:tgtEl>
                                            <p:attrNameLst>
                                              <p:attrName>ppt_y</p:attrName>
                                            </p:attrNameLst>
                                          </p:cBhvr>
                                          <p:tavLst>
                                            <p:tav tm="0">
                                              <p:val>
                                                <p:fltVal val="0.5"/>
                                              </p:val>
                                            </p:tav>
                                            <p:tav tm="100000">
                                              <p:val>
                                                <p:strVal val="#ppt_y"/>
                                              </p:val>
                                            </p:tav>
                                          </p:tavLst>
                                        </p:anim>
                                      </p:childTnLst>
                                    </p:cTn>
                                  </p:par>
                                  <p:par>
                                    <p:cTn id="126" presetID="23" presetClass="entr" presetSubtype="528" fill="hold" nodeType="withEffect">
                                      <p:stCondLst>
                                        <p:cond delay="60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 calcmode="lin" valueType="num">
                                          <p:cBhvr>
                                            <p:cTn id="130" dur="500" fill="hold"/>
                                            <p:tgtEl>
                                              <p:spTgt spid="99"/>
                                            </p:tgtEl>
                                            <p:attrNameLst>
                                              <p:attrName>ppt_x</p:attrName>
                                            </p:attrNameLst>
                                          </p:cBhvr>
                                          <p:tavLst>
                                            <p:tav tm="0">
                                              <p:val>
                                                <p:fltVal val="0.5"/>
                                              </p:val>
                                            </p:tav>
                                            <p:tav tm="100000">
                                              <p:val>
                                                <p:strVal val="#ppt_x"/>
                                              </p:val>
                                            </p:tav>
                                          </p:tavLst>
                                        </p:anim>
                                        <p:anim calcmode="lin" valueType="num">
                                          <p:cBhvr>
                                            <p:cTn id="131" dur="500" fill="hold"/>
                                            <p:tgtEl>
                                              <p:spTgt spid="99"/>
                                            </p:tgtEl>
                                            <p:attrNameLst>
                                              <p:attrName>ppt_y</p:attrName>
                                            </p:attrNameLst>
                                          </p:cBhvr>
                                          <p:tavLst>
                                            <p:tav tm="0">
                                              <p:val>
                                                <p:fltVal val="0.5"/>
                                              </p:val>
                                            </p:tav>
                                            <p:tav tm="100000">
                                              <p:val>
                                                <p:strVal val="#ppt_y"/>
                                              </p:val>
                                            </p:tav>
                                          </p:tavLst>
                                        </p:anim>
                                      </p:childTnLst>
                                    </p:cTn>
                                  </p:par>
                                  <p:par>
                                    <p:cTn id="132" presetID="26" presetClass="emph" presetSubtype="0" repeatCount="3000" fill="hold" nodeType="withEffect">
                                      <p:stCondLst>
                                        <p:cond delay="600"/>
                                      </p:stCondLst>
                                      <p:childTnLst>
                                        <p:animEffect transition="out" filter="fade">
                                          <p:cBhvr>
                                            <p:cTn id="133" dur="500" tmFilter="0, 0; .2, .5; .8, .5; 1, 0"/>
                                            <p:tgtEl>
                                              <p:spTgt spid="63"/>
                                            </p:tgtEl>
                                          </p:cBhvr>
                                        </p:animEffect>
                                        <p:animScale>
                                          <p:cBhvr>
                                            <p:cTn id="134" dur="250" autoRev="1" fill="hold"/>
                                            <p:tgtEl>
                                              <p:spTgt spid="63"/>
                                            </p:tgtEl>
                                          </p:cBhvr>
                                          <p:by x="105000" y="105000"/>
                                        </p:animScale>
                                      </p:childTnLst>
                                    </p:cTn>
                                  </p:par>
                                  <p:par>
                                    <p:cTn id="135" presetID="26" presetClass="emph" presetSubtype="0" repeatCount="3000" fill="hold" nodeType="withEffect">
                                      <p:stCondLst>
                                        <p:cond delay="710"/>
                                      </p:stCondLst>
                                      <p:childTnLst>
                                        <p:animEffect transition="out" filter="fade">
                                          <p:cBhvr>
                                            <p:cTn id="136" dur="500" tmFilter="0, 0; .2, .5; .8, .5; 1, 0"/>
                                            <p:tgtEl>
                                              <p:spTgt spid="84"/>
                                            </p:tgtEl>
                                          </p:cBhvr>
                                        </p:animEffect>
                                        <p:animScale>
                                          <p:cBhvr>
                                            <p:cTn id="137" dur="250" autoRev="1" fill="hold"/>
                                            <p:tgtEl>
                                              <p:spTgt spid="84"/>
                                            </p:tgtEl>
                                          </p:cBhvr>
                                          <p:by x="105000" y="105000"/>
                                        </p:animScale>
                                      </p:childTnLst>
                                    </p:cTn>
                                  </p:par>
                                  <p:par>
                                    <p:cTn id="138" presetID="26" presetClass="emph" presetSubtype="0" repeatCount="3000" fill="hold" nodeType="withEffect">
                                      <p:stCondLst>
                                        <p:cond delay="410"/>
                                      </p:stCondLst>
                                      <p:childTnLst>
                                        <p:animEffect transition="out" filter="fade">
                                          <p:cBhvr>
                                            <p:cTn id="139" dur="500" tmFilter="0, 0; .2, .5; .8, .5; 1, 0"/>
                                            <p:tgtEl>
                                              <p:spTgt spid="90"/>
                                            </p:tgtEl>
                                          </p:cBhvr>
                                        </p:animEffect>
                                        <p:animScale>
                                          <p:cBhvr>
                                            <p:cTn id="140" dur="250" autoRev="1" fill="hold"/>
                                            <p:tgtEl>
                                              <p:spTgt spid="90"/>
                                            </p:tgtEl>
                                          </p:cBhvr>
                                          <p:by x="105000" y="105000"/>
                                        </p:animScale>
                                      </p:childTnLst>
                                    </p:cTn>
                                  </p:par>
                                  <p:par>
                                    <p:cTn id="141" presetID="26" presetClass="emph" presetSubtype="0" repeatCount="3000" fill="hold" nodeType="withEffect">
                                      <p:stCondLst>
                                        <p:cond delay="810"/>
                                      </p:stCondLst>
                                      <p:childTnLst>
                                        <p:animEffect transition="out" filter="fade">
                                          <p:cBhvr>
                                            <p:cTn id="142" dur="500" tmFilter="0, 0; .2, .5; .8, .5; 1, 0"/>
                                            <p:tgtEl>
                                              <p:spTgt spid="93"/>
                                            </p:tgtEl>
                                          </p:cBhvr>
                                        </p:animEffect>
                                        <p:animScale>
                                          <p:cBhvr>
                                            <p:cTn id="143" dur="250" autoRev="1" fill="hold"/>
                                            <p:tgtEl>
                                              <p:spTgt spid="93"/>
                                            </p:tgtEl>
                                          </p:cBhvr>
                                          <p:by x="105000" y="105000"/>
                                        </p:animScale>
                                      </p:childTnLst>
                                    </p:cTn>
                                  </p:par>
                                </p:childTnLst>
                              </p:cTn>
                            </p:par>
                            <p:par>
                              <p:cTn id="144" fill="hold">
                                <p:stCondLst>
                                  <p:cond delay="8810"/>
                                </p:stCondLst>
                                <p:childTnLst>
                                  <p:par>
                                    <p:cTn id="145" presetID="53" presetClass="entr" presetSubtype="16"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 calcmode="lin" valueType="num">
                                          <p:cBhvr>
                                            <p:cTn id="147" dur="500" fill="hold"/>
                                            <p:tgtEl>
                                              <p:spTgt spid="102"/>
                                            </p:tgtEl>
                                            <p:attrNameLst>
                                              <p:attrName>ppt_w</p:attrName>
                                            </p:attrNameLst>
                                          </p:cBhvr>
                                          <p:tavLst>
                                            <p:tav tm="0">
                                              <p:val>
                                                <p:fltVal val="0"/>
                                              </p:val>
                                            </p:tav>
                                            <p:tav tm="100000">
                                              <p:val>
                                                <p:strVal val="#ppt_w"/>
                                              </p:val>
                                            </p:tav>
                                          </p:tavLst>
                                        </p:anim>
                                        <p:anim calcmode="lin" valueType="num">
                                          <p:cBhvr>
                                            <p:cTn id="148" dur="500" fill="hold"/>
                                            <p:tgtEl>
                                              <p:spTgt spid="102"/>
                                            </p:tgtEl>
                                            <p:attrNameLst>
                                              <p:attrName>ppt_h</p:attrName>
                                            </p:attrNameLst>
                                          </p:cBhvr>
                                          <p:tavLst>
                                            <p:tav tm="0">
                                              <p:val>
                                                <p:fltVal val="0"/>
                                              </p:val>
                                            </p:tav>
                                            <p:tav tm="100000">
                                              <p:val>
                                                <p:strVal val="#ppt_h"/>
                                              </p:val>
                                            </p:tav>
                                          </p:tavLst>
                                        </p:anim>
                                        <p:animEffect transition="in" filter="fade">
                                          <p:cBhvr>
                                            <p:cTn id="149" dur="500"/>
                                            <p:tgtEl>
                                              <p:spTgt spid="102"/>
                                            </p:tgtEl>
                                          </p:cBhvr>
                                        </p:animEffect>
                                      </p:childTnLst>
                                    </p:cTn>
                                  </p:par>
                                  <p:par>
                                    <p:cTn id="150" presetID="53" presetClass="entr" presetSubtype="16" fill="hold" grpId="0" nodeType="withEffect">
                                      <p:stCondLst>
                                        <p:cond delay="400"/>
                                      </p:stCondLst>
                                      <p:childTnLst>
                                        <p:set>
                                          <p:cBhvr>
                                            <p:cTn id="151" dur="1" fill="hold">
                                              <p:stCondLst>
                                                <p:cond delay="0"/>
                                              </p:stCondLst>
                                            </p:cTn>
                                            <p:tgtEl>
                                              <p:spTgt spid="103"/>
                                            </p:tgtEl>
                                            <p:attrNameLst>
                                              <p:attrName>style.visibility</p:attrName>
                                            </p:attrNameLst>
                                          </p:cBhvr>
                                          <p:to>
                                            <p:strVal val="visible"/>
                                          </p:to>
                                        </p:set>
                                        <p:anim calcmode="lin" valueType="num">
                                          <p:cBhvr>
                                            <p:cTn id="152" dur="500" fill="hold"/>
                                            <p:tgtEl>
                                              <p:spTgt spid="103"/>
                                            </p:tgtEl>
                                            <p:attrNameLst>
                                              <p:attrName>ppt_w</p:attrName>
                                            </p:attrNameLst>
                                          </p:cBhvr>
                                          <p:tavLst>
                                            <p:tav tm="0">
                                              <p:val>
                                                <p:fltVal val="0"/>
                                              </p:val>
                                            </p:tav>
                                            <p:tav tm="100000">
                                              <p:val>
                                                <p:strVal val="#ppt_w"/>
                                              </p:val>
                                            </p:tav>
                                          </p:tavLst>
                                        </p:anim>
                                        <p:anim calcmode="lin" valueType="num">
                                          <p:cBhvr>
                                            <p:cTn id="153" dur="500" fill="hold"/>
                                            <p:tgtEl>
                                              <p:spTgt spid="103"/>
                                            </p:tgtEl>
                                            <p:attrNameLst>
                                              <p:attrName>ppt_h</p:attrName>
                                            </p:attrNameLst>
                                          </p:cBhvr>
                                          <p:tavLst>
                                            <p:tav tm="0">
                                              <p:val>
                                                <p:fltVal val="0"/>
                                              </p:val>
                                            </p:tav>
                                            <p:tav tm="100000">
                                              <p:val>
                                                <p:strVal val="#ppt_h"/>
                                              </p:val>
                                            </p:tav>
                                          </p:tavLst>
                                        </p:anim>
                                        <p:animEffect transition="in" filter="fade">
                                          <p:cBhvr>
                                            <p:cTn id="154" dur="500"/>
                                            <p:tgtEl>
                                              <p:spTgt spid="103"/>
                                            </p:tgtEl>
                                          </p:cBhvr>
                                        </p:animEffect>
                                      </p:childTnLst>
                                    </p:cTn>
                                  </p:par>
                                  <p:par>
                                    <p:cTn id="155" presetID="53" presetClass="entr" presetSubtype="16" fill="hold" grpId="0" nodeType="withEffect">
                                      <p:stCondLst>
                                        <p:cond delay="200"/>
                                      </p:stCondLst>
                                      <p:childTnLst>
                                        <p:set>
                                          <p:cBhvr>
                                            <p:cTn id="156" dur="1" fill="hold">
                                              <p:stCondLst>
                                                <p:cond delay="0"/>
                                              </p:stCondLst>
                                            </p:cTn>
                                            <p:tgtEl>
                                              <p:spTgt spid="104"/>
                                            </p:tgtEl>
                                            <p:attrNameLst>
                                              <p:attrName>style.visibility</p:attrName>
                                            </p:attrNameLst>
                                          </p:cBhvr>
                                          <p:to>
                                            <p:strVal val="visible"/>
                                          </p:to>
                                        </p:set>
                                        <p:anim calcmode="lin" valueType="num">
                                          <p:cBhvr>
                                            <p:cTn id="157" dur="500" fill="hold"/>
                                            <p:tgtEl>
                                              <p:spTgt spid="104"/>
                                            </p:tgtEl>
                                            <p:attrNameLst>
                                              <p:attrName>ppt_w</p:attrName>
                                            </p:attrNameLst>
                                          </p:cBhvr>
                                          <p:tavLst>
                                            <p:tav tm="0">
                                              <p:val>
                                                <p:fltVal val="0"/>
                                              </p:val>
                                            </p:tav>
                                            <p:tav tm="100000">
                                              <p:val>
                                                <p:strVal val="#ppt_w"/>
                                              </p:val>
                                            </p:tav>
                                          </p:tavLst>
                                        </p:anim>
                                        <p:anim calcmode="lin" valueType="num">
                                          <p:cBhvr>
                                            <p:cTn id="158" dur="500" fill="hold"/>
                                            <p:tgtEl>
                                              <p:spTgt spid="104"/>
                                            </p:tgtEl>
                                            <p:attrNameLst>
                                              <p:attrName>ppt_h</p:attrName>
                                            </p:attrNameLst>
                                          </p:cBhvr>
                                          <p:tavLst>
                                            <p:tav tm="0">
                                              <p:val>
                                                <p:fltVal val="0"/>
                                              </p:val>
                                            </p:tav>
                                            <p:tav tm="100000">
                                              <p:val>
                                                <p:strVal val="#ppt_h"/>
                                              </p:val>
                                            </p:tav>
                                          </p:tavLst>
                                        </p:anim>
                                        <p:animEffect transition="in" filter="fade">
                                          <p:cBhvr>
                                            <p:cTn id="159" dur="500"/>
                                            <p:tgtEl>
                                              <p:spTgt spid="104"/>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05"/>
                                            </p:tgtEl>
                                            <p:attrNameLst>
                                              <p:attrName>style.visibility</p:attrName>
                                            </p:attrNameLst>
                                          </p:cBhvr>
                                          <p:to>
                                            <p:strVal val="visible"/>
                                          </p:to>
                                        </p:set>
                                        <p:anim calcmode="lin" valueType="num">
                                          <p:cBhvr>
                                            <p:cTn id="162" dur="500" fill="hold"/>
                                            <p:tgtEl>
                                              <p:spTgt spid="105"/>
                                            </p:tgtEl>
                                            <p:attrNameLst>
                                              <p:attrName>ppt_w</p:attrName>
                                            </p:attrNameLst>
                                          </p:cBhvr>
                                          <p:tavLst>
                                            <p:tav tm="0">
                                              <p:val>
                                                <p:fltVal val="0"/>
                                              </p:val>
                                            </p:tav>
                                            <p:tav tm="100000">
                                              <p:val>
                                                <p:strVal val="#ppt_w"/>
                                              </p:val>
                                            </p:tav>
                                          </p:tavLst>
                                        </p:anim>
                                        <p:anim calcmode="lin" valueType="num">
                                          <p:cBhvr>
                                            <p:cTn id="163" dur="500" fill="hold"/>
                                            <p:tgtEl>
                                              <p:spTgt spid="105"/>
                                            </p:tgtEl>
                                            <p:attrNameLst>
                                              <p:attrName>ppt_h</p:attrName>
                                            </p:attrNameLst>
                                          </p:cBhvr>
                                          <p:tavLst>
                                            <p:tav tm="0">
                                              <p:val>
                                                <p:fltVal val="0"/>
                                              </p:val>
                                            </p:tav>
                                            <p:tav tm="100000">
                                              <p:val>
                                                <p:strVal val="#ppt_h"/>
                                              </p:val>
                                            </p:tav>
                                          </p:tavLst>
                                        </p:anim>
                                        <p:animEffect transition="in" filter="fade">
                                          <p:cBhvr>
                                            <p:cTn id="164" dur="500"/>
                                            <p:tgtEl>
                                              <p:spTgt spid="105"/>
                                            </p:tgtEl>
                                          </p:cBhvr>
                                        </p:animEffect>
                                      </p:childTnLst>
                                    </p:cTn>
                                  </p:par>
                                  <p:par>
                                    <p:cTn id="165" presetID="53" presetClass="entr" presetSubtype="16" fill="hold" grpId="0" nodeType="withEffect">
                                      <p:stCondLst>
                                        <p:cond delay="400"/>
                                      </p:stCondLst>
                                      <p:childTnLst>
                                        <p:set>
                                          <p:cBhvr>
                                            <p:cTn id="166" dur="1" fill="hold">
                                              <p:stCondLst>
                                                <p:cond delay="0"/>
                                              </p:stCondLst>
                                            </p:cTn>
                                            <p:tgtEl>
                                              <p:spTgt spid="106"/>
                                            </p:tgtEl>
                                            <p:attrNameLst>
                                              <p:attrName>style.visibility</p:attrName>
                                            </p:attrNameLst>
                                          </p:cBhvr>
                                          <p:to>
                                            <p:strVal val="visible"/>
                                          </p:to>
                                        </p:set>
                                        <p:anim calcmode="lin" valueType="num">
                                          <p:cBhvr>
                                            <p:cTn id="167" dur="500" fill="hold"/>
                                            <p:tgtEl>
                                              <p:spTgt spid="106"/>
                                            </p:tgtEl>
                                            <p:attrNameLst>
                                              <p:attrName>ppt_w</p:attrName>
                                            </p:attrNameLst>
                                          </p:cBhvr>
                                          <p:tavLst>
                                            <p:tav tm="0">
                                              <p:val>
                                                <p:fltVal val="0"/>
                                              </p:val>
                                            </p:tav>
                                            <p:tav tm="100000">
                                              <p:val>
                                                <p:strVal val="#ppt_w"/>
                                              </p:val>
                                            </p:tav>
                                          </p:tavLst>
                                        </p:anim>
                                        <p:anim calcmode="lin" valueType="num">
                                          <p:cBhvr>
                                            <p:cTn id="168" dur="500" fill="hold"/>
                                            <p:tgtEl>
                                              <p:spTgt spid="106"/>
                                            </p:tgtEl>
                                            <p:attrNameLst>
                                              <p:attrName>ppt_h</p:attrName>
                                            </p:attrNameLst>
                                          </p:cBhvr>
                                          <p:tavLst>
                                            <p:tav tm="0">
                                              <p:val>
                                                <p:fltVal val="0"/>
                                              </p:val>
                                            </p:tav>
                                            <p:tav tm="100000">
                                              <p:val>
                                                <p:strVal val="#ppt_h"/>
                                              </p:val>
                                            </p:tav>
                                          </p:tavLst>
                                        </p:anim>
                                        <p:animEffect transition="in" filter="fade">
                                          <p:cBhvr>
                                            <p:cTn id="169" dur="500"/>
                                            <p:tgtEl>
                                              <p:spTgt spid="106"/>
                                            </p:tgtEl>
                                          </p:cBhvr>
                                        </p:animEffect>
                                      </p:childTnLst>
                                    </p:cTn>
                                  </p:par>
                                  <p:par>
                                    <p:cTn id="170" presetID="53" presetClass="entr" presetSubtype="16" fill="hold" grpId="0" nodeType="withEffect">
                                      <p:stCondLst>
                                        <p:cond delay="20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500" fill="hold"/>
                                            <p:tgtEl>
                                              <p:spTgt spid="107"/>
                                            </p:tgtEl>
                                            <p:attrNameLst>
                                              <p:attrName>ppt_w</p:attrName>
                                            </p:attrNameLst>
                                          </p:cBhvr>
                                          <p:tavLst>
                                            <p:tav tm="0">
                                              <p:val>
                                                <p:fltVal val="0"/>
                                              </p:val>
                                            </p:tav>
                                            <p:tav tm="100000">
                                              <p:val>
                                                <p:strVal val="#ppt_w"/>
                                              </p:val>
                                            </p:tav>
                                          </p:tavLst>
                                        </p:anim>
                                        <p:anim calcmode="lin" valueType="num">
                                          <p:cBhvr>
                                            <p:cTn id="173" dur="500" fill="hold"/>
                                            <p:tgtEl>
                                              <p:spTgt spid="107"/>
                                            </p:tgtEl>
                                            <p:attrNameLst>
                                              <p:attrName>ppt_h</p:attrName>
                                            </p:attrNameLst>
                                          </p:cBhvr>
                                          <p:tavLst>
                                            <p:tav tm="0">
                                              <p:val>
                                                <p:fltVal val="0"/>
                                              </p:val>
                                            </p:tav>
                                            <p:tav tm="100000">
                                              <p:val>
                                                <p:strVal val="#ppt_h"/>
                                              </p:val>
                                            </p:tav>
                                          </p:tavLst>
                                        </p:anim>
                                        <p:animEffect transition="in" filter="fade">
                                          <p:cBhvr>
                                            <p:cTn id="174" dur="500"/>
                                            <p:tgtEl>
                                              <p:spTgt spid="107"/>
                                            </p:tgtEl>
                                          </p:cBhvr>
                                        </p:animEffect>
                                      </p:childTnLst>
                                    </p:cTn>
                                  </p:par>
                                  <p:par>
                                    <p:cTn id="175" presetID="53" presetClass="entr" presetSubtype="16" fill="hold" grpId="0" nodeType="withEffect">
                                      <p:stCondLst>
                                        <p:cond delay="200"/>
                                      </p:stCondLst>
                                      <p:childTnLst>
                                        <p:set>
                                          <p:cBhvr>
                                            <p:cTn id="176" dur="1" fill="hold">
                                              <p:stCondLst>
                                                <p:cond delay="0"/>
                                              </p:stCondLst>
                                            </p:cTn>
                                            <p:tgtEl>
                                              <p:spTgt spid="108"/>
                                            </p:tgtEl>
                                            <p:attrNameLst>
                                              <p:attrName>style.visibility</p:attrName>
                                            </p:attrNameLst>
                                          </p:cBhvr>
                                          <p:to>
                                            <p:strVal val="visible"/>
                                          </p:to>
                                        </p:set>
                                        <p:anim calcmode="lin" valueType="num">
                                          <p:cBhvr>
                                            <p:cTn id="177" dur="500" fill="hold"/>
                                            <p:tgtEl>
                                              <p:spTgt spid="108"/>
                                            </p:tgtEl>
                                            <p:attrNameLst>
                                              <p:attrName>ppt_w</p:attrName>
                                            </p:attrNameLst>
                                          </p:cBhvr>
                                          <p:tavLst>
                                            <p:tav tm="0">
                                              <p:val>
                                                <p:fltVal val="0"/>
                                              </p:val>
                                            </p:tav>
                                            <p:tav tm="100000">
                                              <p:val>
                                                <p:strVal val="#ppt_w"/>
                                              </p:val>
                                            </p:tav>
                                          </p:tavLst>
                                        </p:anim>
                                        <p:anim calcmode="lin" valueType="num">
                                          <p:cBhvr>
                                            <p:cTn id="178" dur="500" fill="hold"/>
                                            <p:tgtEl>
                                              <p:spTgt spid="108"/>
                                            </p:tgtEl>
                                            <p:attrNameLst>
                                              <p:attrName>ppt_h</p:attrName>
                                            </p:attrNameLst>
                                          </p:cBhvr>
                                          <p:tavLst>
                                            <p:tav tm="0">
                                              <p:val>
                                                <p:fltVal val="0"/>
                                              </p:val>
                                            </p:tav>
                                            <p:tav tm="100000">
                                              <p:val>
                                                <p:strVal val="#ppt_h"/>
                                              </p:val>
                                            </p:tav>
                                          </p:tavLst>
                                        </p:anim>
                                        <p:animEffect transition="in" filter="fade">
                                          <p:cBhvr>
                                            <p:cTn id="179" dur="500"/>
                                            <p:tgtEl>
                                              <p:spTgt spid="10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 calcmode="lin" valueType="num">
                                          <p:cBhvr>
                                            <p:cTn id="182" dur="500" fill="hold"/>
                                            <p:tgtEl>
                                              <p:spTgt spid="109"/>
                                            </p:tgtEl>
                                            <p:attrNameLst>
                                              <p:attrName>ppt_w</p:attrName>
                                            </p:attrNameLst>
                                          </p:cBhvr>
                                          <p:tavLst>
                                            <p:tav tm="0">
                                              <p:val>
                                                <p:fltVal val="0"/>
                                              </p:val>
                                            </p:tav>
                                            <p:tav tm="100000">
                                              <p:val>
                                                <p:strVal val="#ppt_w"/>
                                              </p:val>
                                            </p:tav>
                                          </p:tavLst>
                                        </p:anim>
                                        <p:anim calcmode="lin" valueType="num">
                                          <p:cBhvr>
                                            <p:cTn id="183" dur="500" fill="hold"/>
                                            <p:tgtEl>
                                              <p:spTgt spid="109"/>
                                            </p:tgtEl>
                                            <p:attrNameLst>
                                              <p:attrName>ppt_h</p:attrName>
                                            </p:attrNameLst>
                                          </p:cBhvr>
                                          <p:tavLst>
                                            <p:tav tm="0">
                                              <p:val>
                                                <p:fltVal val="0"/>
                                              </p:val>
                                            </p:tav>
                                            <p:tav tm="100000">
                                              <p:val>
                                                <p:strVal val="#ppt_h"/>
                                              </p:val>
                                            </p:tav>
                                          </p:tavLst>
                                        </p:anim>
                                        <p:animEffect transition="in" filter="fade">
                                          <p:cBhvr>
                                            <p:cTn id="184" dur="500"/>
                                            <p:tgtEl>
                                              <p:spTgt spid="109"/>
                                            </p:tgtEl>
                                          </p:cBhvr>
                                        </p:animEffect>
                                      </p:childTnLst>
                                    </p:cTn>
                                  </p:par>
                                  <p:par>
                                    <p:cTn id="185" presetID="53" presetClass="entr" presetSubtype="16" fill="hold" grpId="0" nodeType="withEffect">
                                      <p:stCondLst>
                                        <p:cond delay="400"/>
                                      </p:stCondLst>
                                      <p:childTnLst>
                                        <p:set>
                                          <p:cBhvr>
                                            <p:cTn id="186" dur="1" fill="hold">
                                              <p:stCondLst>
                                                <p:cond delay="0"/>
                                              </p:stCondLst>
                                            </p:cTn>
                                            <p:tgtEl>
                                              <p:spTgt spid="110"/>
                                            </p:tgtEl>
                                            <p:attrNameLst>
                                              <p:attrName>style.visibility</p:attrName>
                                            </p:attrNameLst>
                                          </p:cBhvr>
                                          <p:to>
                                            <p:strVal val="visible"/>
                                          </p:to>
                                        </p:set>
                                        <p:anim calcmode="lin" valueType="num">
                                          <p:cBhvr>
                                            <p:cTn id="187" dur="500" fill="hold"/>
                                            <p:tgtEl>
                                              <p:spTgt spid="110"/>
                                            </p:tgtEl>
                                            <p:attrNameLst>
                                              <p:attrName>ppt_w</p:attrName>
                                            </p:attrNameLst>
                                          </p:cBhvr>
                                          <p:tavLst>
                                            <p:tav tm="0">
                                              <p:val>
                                                <p:fltVal val="0"/>
                                              </p:val>
                                            </p:tav>
                                            <p:tav tm="100000">
                                              <p:val>
                                                <p:strVal val="#ppt_w"/>
                                              </p:val>
                                            </p:tav>
                                          </p:tavLst>
                                        </p:anim>
                                        <p:anim calcmode="lin" valueType="num">
                                          <p:cBhvr>
                                            <p:cTn id="188" dur="500" fill="hold"/>
                                            <p:tgtEl>
                                              <p:spTgt spid="110"/>
                                            </p:tgtEl>
                                            <p:attrNameLst>
                                              <p:attrName>ppt_h</p:attrName>
                                            </p:attrNameLst>
                                          </p:cBhvr>
                                          <p:tavLst>
                                            <p:tav tm="0">
                                              <p:val>
                                                <p:fltVal val="0"/>
                                              </p:val>
                                            </p:tav>
                                            <p:tav tm="100000">
                                              <p:val>
                                                <p:strVal val="#ppt_h"/>
                                              </p:val>
                                            </p:tav>
                                          </p:tavLst>
                                        </p:anim>
                                        <p:animEffect transition="in" filter="fade">
                                          <p:cBhvr>
                                            <p:cTn id="189" dur="500"/>
                                            <p:tgtEl>
                                              <p:spTgt spid="110"/>
                                            </p:tgtEl>
                                          </p:cBhvr>
                                        </p:animEffect>
                                      </p:childTnLst>
                                    </p:cTn>
                                  </p:par>
                                  <p:par>
                                    <p:cTn id="190" presetID="53" presetClass="entr" presetSubtype="16" fill="hold" grpId="0" nodeType="withEffect">
                                      <p:stCondLst>
                                        <p:cond delay="200"/>
                                      </p:stCondLst>
                                      <p:childTnLst>
                                        <p:set>
                                          <p:cBhvr>
                                            <p:cTn id="191" dur="1" fill="hold">
                                              <p:stCondLst>
                                                <p:cond delay="0"/>
                                              </p:stCondLst>
                                            </p:cTn>
                                            <p:tgtEl>
                                              <p:spTgt spid="111"/>
                                            </p:tgtEl>
                                            <p:attrNameLst>
                                              <p:attrName>style.visibility</p:attrName>
                                            </p:attrNameLst>
                                          </p:cBhvr>
                                          <p:to>
                                            <p:strVal val="visible"/>
                                          </p:to>
                                        </p:set>
                                        <p:anim calcmode="lin" valueType="num">
                                          <p:cBhvr>
                                            <p:cTn id="192" dur="500" fill="hold"/>
                                            <p:tgtEl>
                                              <p:spTgt spid="111"/>
                                            </p:tgtEl>
                                            <p:attrNameLst>
                                              <p:attrName>ppt_w</p:attrName>
                                            </p:attrNameLst>
                                          </p:cBhvr>
                                          <p:tavLst>
                                            <p:tav tm="0">
                                              <p:val>
                                                <p:fltVal val="0"/>
                                              </p:val>
                                            </p:tav>
                                            <p:tav tm="100000">
                                              <p:val>
                                                <p:strVal val="#ppt_w"/>
                                              </p:val>
                                            </p:tav>
                                          </p:tavLst>
                                        </p:anim>
                                        <p:anim calcmode="lin" valueType="num">
                                          <p:cBhvr>
                                            <p:cTn id="193" dur="500" fill="hold"/>
                                            <p:tgtEl>
                                              <p:spTgt spid="111"/>
                                            </p:tgtEl>
                                            <p:attrNameLst>
                                              <p:attrName>ppt_h</p:attrName>
                                            </p:attrNameLst>
                                          </p:cBhvr>
                                          <p:tavLst>
                                            <p:tav tm="0">
                                              <p:val>
                                                <p:fltVal val="0"/>
                                              </p:val>
                                            </p:tav>
                                            <p:tav tm="100000">
                                              <p:val>
                                                <p:strVal val="#ppt_h"/>
                                              </p:val>
                                            </p:tav>
                                          </p:tavLst>
                                        </p:anim>
                                        <p:animEffect transition="in" filter="fade">
                                          <p:cBhvr>
                                            <p:cTn id="194" dur="500"/>
                                            <p:tgtEl>
                                              <p:spTgt spid="111"/>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112"/>
                                            </p:tgtEl>
                                            <p:attrNameLst>
                                              <p:attrName>style.visibility</p:attrName>
                                            </p:attrNameLst>
                                          </p:cBhvr>
                                          <p:to>
                                            <p:strVal val="visible"/>
                                          </p:to>
                                        </p:set>
                                        <p:anim calcmode="lin" valueType="num">
                                          <p:cBhvr>
                                            <p:cTn id="197" dur="500" fill="hold"/>
                                            <p:tgtEl>
                                              <p:spTgt spid="112"/>
                                            </p:tgtEl>
                                            <p:attrNameLst>
                                              <p:attrName>ppt_w</p:attrName>
                                            </p:attrNameLst>
                                          </p:cBhvr>
                                          <p:tavLst>
                                            <p:tav tm="0">
                                              <p:val>
                                                <p:fltVal val="0"/>
                                              </p:val>
                                            </p:tav>
                                            <p:tav tm="100000">
                                              <p:val>
                                                <p:strVal val="#ppt_w"/>
                                              </p:val>
                                            </p:tav>
                                          </p:tavLst>
                                        </p:anim>
                                        <p:anim calcmode="lin" valueType="num">
                                          <p:cBhvr>
                                            <p:cTn id="198" dur="500" fill="hold"/>
                                            <p:tgtEl>
                                              <p:spTgt spid="112"/>
                                            </p:tgtEl>
                                            <p:attrNameLst>
                                              <p:attrName>ppt_h</p:attrName>
                                            </p:attrNameLst>
                                          </p:cBhvr>
                                          <p:tavLst>
                                            <p:tav tm="0">
                                              <p:val>
                                                <p:fltVal val="0"/>
                                              </p:val>
                                            </p:tav>
                                            <p:tav tm="100000">
                                              <p:val>
                                                <p:strVal val="#ppt_h"/>
                                              </p:val>
                                            </p:tav>
                                          </p:tavLst>
                                        </p:anim>
                                        <p:animEffect transition="in" filter="fade">
                                          <p:cBhvr>
                                            <p:cTn id="199" dur="500"/>
                                            <p:tgtEl>
                                              <p:spTgt spid="112"/>
                                            </p:tgtEl>
                                          </p:cBhvr>
                                        </p:animEffect>
                                      </p:childTnLst>
                                    </p:cTn>
                                  </p:par>
                                  <p:par>
                                    <p:cTn id="200" presetID="53" presetClass="entr" presetSubtype="16" fill="hold" grpId="0" nodeType="withEffect">
                                      <p:stCondLst>
                                        <p:cond delay="400"/>
                                      </p:stCondLst>
                                      <p:childTnLst>
                                        <p:set>
                                          <p:cBhvr>
                                            <p:cTn id="201" dur="1" fill="hold">
                                              <p:stCondLst>
                                                <p:cond delay="0"/>
                                              </p:stCondLst>
                                            </p:cTn>
                                            <p:tgtEl>
                                              <p:spTgt spid="113"/>
                                            </p:tgtEl>
                                            <p:attrNameLst>
                                              <p:attrName>style.visibility</p:attrName>
                                            </p:attrNameLst>
                                          </p:cBhvr>
                                          <p:to>
                                            <p:strVal val="visible"/>
                                          </p:to>
                                        </p:set>
                                        <p:anim calcmode="lin" valueType="num">
                                          <p:cBhvr>
                                            <p:cTn id="202" dur="500" fill="hold"/>
                                            <p:tgtEl>
                                              <p:spTgt spid="113"/>
                                            </p:tgtEl>
                                            <p:attrNameLst>
                                              <p:attrName>ppt_w</p:attrName>
                                            </p:attrNameLst>
                                          </p:cBhvr>
                                          <p:tavLst>
                                            <p:tav tm="0">
                                              <p:val>
                                                <p:fltVal val="0"/>
                                              </p:val>
                                            </p:tav>
                                            <p:tav tm="100000">
                                              <p:val>
                                                <p:strVal val="#ppt_w"/>
                                              </p:val>
                                            </p:tav>
                                          </p:tavLst>
                                        </p:anim>
                                        <p:anim calcmode="lin" valueType="num">
                                          <p:cBhvr>
                                            <p:cTn id="203" dur="500" fill="hold"/>
                                            <p:tgtEl>
                                              <p:spTgt spid="113"/>
                                            </p:tgtEl>
                                            <p:attrNameLst>
                                              <p:attrName>ppt_h</p:attrName>
                                            </p:attrNameLst>
                                          </p:cBhvr>
                                          <p:tavLst>
                                            <p:tav tm="0">
                                              <p:val>
                                                <p:fltVal val="0"/>
                                              </p:val>
                                            </p:tav>
                                            <p:tav tm="100000">
                                              <p:val>
                                                <p:strVal val="#ppt_h"/>
                                              </p:val>
                                            </p:tav>
                                          </p:tavLst>
                                        </p:anim>
                                        <p:animEffect transition="in" filter="fade">
                                          <p:cBhvr>
                                            <p:cTn id="204" dur="500"/>
                                            <p:tgtEl>
                                              <p:spTgt spid="113"/>
                                            </p:tgtEl>
                                          </p:cBhvr>
                                        </p:animEffect>
                                      </p:childTnLst>
                                    </p:cTn>
                                  </p:par>
                                  <p:par>
                                    <p:cTn id="205" presetID="53" presetClass="entr" presetSubtype="16" fill="hold" grpId="0" nodeType="withEffect">
                                      <p:stCondLst>
                                        <p:cond delay="200"/>
                                      </p:stCondLst>
                                      <p:childTnLst>
                                        <p:set>
                                          <p:cBhvr>
                                            <p:cTn id="206" dur="1" fill="hold">
                                              <p:stCondLst>
                                                <p:cond delay="0"/>
                                              </p:stCondLst>
                                            </p:cTn>
                                            <p:tgtEl>
                                              <p:spTgt spid="114"/>
                                            </p:tgtEl>
                                            <p:attrNameLst>
                                              <p:attrName>style.visibility</p:attrName>
                                            </p:attrNameLst>
                                          </p:cBhvr>
                                          <p:to>
                                            <p:strVal val="visible"/>
                                          </p:to>
                                        </p:set>
                                        <p:anim calcmode="lin" valueType="num">
                                          <p:cBhvr>
                                            <p:cTn id="207" dur="500" fill="hold"/>
                                            <p:tgtEl>
                                              <p:spTgt spid="114"/>
                                            </p:tgtEl>
                                            <p:attrNameLst>
                                              <p:attrName>ppt_w</p:attrName>
                                            </p:attrNameLst>
                                          </p:cBhvr>
                                          <p:tavLst>
                                            <p:tav tm="0">
                                              <p:val>
                                                <p:fltVal val="0"/>
                                              </p:val>
                                            </p:tav>
                                            <p:tav tm="100000">
                                              <p:val>
                                                <p:strVal val="#ppt_w"/>
                                              </p:val>
                                            </p:tav>
                                          </p:tavLst>
                                        </p:anim>
                                        <p:anim calcmode="lin" valueType="num">
                                          <p:cBhvr>
                                            <p:cTn id="208" dur="500" fill="hold"/>
                                            <p:tgtEl>
                                              <p:spTgt spid="114"/>
                                            </p:tgtEl>
                                            <p:attrNameLst>
                                              <p:attrName>ppt_h</p:attrName>
                                            </p:attrNameLst>
                                          </p:cBhvr>
                                          <p:tavLst>
                                            <p:tav tm="0">
                                              <p:val>
                                                <p:fltVal val="0"/>
                                              </p:val>
                                            </p:tav>
                                            <p:tav tm="100000">
                                              <p:val>
                                                <p:strVal val="#ppt_h"/>
                                              </p:val>
                                            </p:tav>
                                          </p:tavLst>
                                        </p:anim>
                                        <p:animEffect transition="in" filter="fade">
                                          <p:cBhvr>
                                            <p:cTn id="209" dur="500"/>
                                            <p:tgtEl>
                                              <p:spTgt spid="114"/>
                                            </p:tgtEl>
                                          </p:cBhvr>
                                        </p:animEffect>
                                      </p:childTnLst>
                                    </p:cTn>
                                  </p:par>
                                  <p:par>
                                    <p:cTn id="210" presetID="53" presetClass="entr" presetSubtype="16" fill="hold" grpId="0" nodeType="withEffect">
                                      <p:stCondLst>
                                        <p:cond delay="200"/>
                                      </p:stCondLst>
                                      <p:childTnLst>
                                        <p:set>
                                          <p:cBhvr>
                                            <p:cTn id="211" dur="1" fill="hold">
                                              <p:stCondLst>
                                                <p:cond delay="0"/>
                                              </p:stCondLst>
                                            </p:cTn>
                                            <p:tgtEl>
                                              <p:spTgt spid="115"/>
                                            </p:tgtEl>
                                            <p:attrNameLst>
                                              <p:attrName>style.visibility</p:attrName>
                                            </p:attrNameLst>
                                          </p:cBhvr>
                                          <p:to>
                                            <p:strVal val="visible"/>
                                          </p:to>
                                        </p:set>
                                        <p:anim calcmode="lin" valueType="num">
                                          <p:cBhvr>
                                            <p:cTn id="212" dur="500" fill="hold"/>
                                            <p:tgtEl>
                                              <p:spTgt spid="115"/>
                                            </p:tgtEl>
                                            <p:attrNameLst>
                                              <p:attrName>ppt_w</p:attrName>
                                            </p:attrNameLst>
                                          </p:cBhvr>
                                          <p:tavLst>
                                            <p:tav tm="0">
                                              <p:val>
                                                <p:fltVal val="0"/>
                                              </p:val>
                                            </p:tav>
                                            <p:tav tm="100000">
                                              <p:val>
                                                <p:strVal val="#ppt_w"/>
                                              </p:val>
                                            </p:tav>
                                          </p:tavLst>
                                        </p:anim>
                                        <p:anim calcmode="lin" valueType="num">
                                          <p:cBhvr>
                                            <p:cTn id="213" dur="500" fill="hold"/>
                                            <p:tgtEl>
                                              <p:spTgt spid="115"/>
                                            </p:tgtEl>
                                            <p:attrNameLst>
                                              <p:attrName>ppt_h</p:attrName>
                                            </p:attrNameLst>
                                          </p:cBhvr>
                                          <p:tavLst>
                                            <p:tav tm="0">
                                              <p:val>
                                                <p:fltVal val="0"/>
                                              </p:val>
                                            </p:tav>
                                            <p:tav tm="100000">
                                              <p:val>
                                                <p:strVal val="#ppt_h"/>
                                              </p:val>
                                            </p:tav>
                                          </p:tavLst>
                                        </p:anim>
                                        <p:animEffect transition="in" filter="fade">
                                          <p:cBhvr>
                                            <p:cTn id="214" dur="500"/>
                                            <p:tgtEl>
                                              <p:spTgt spid="11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ppt_w</p:attrName>
                                            </p:attrNameLst>
                                          </p:cBhvr>
                                          <p:tavLst>
                                            <p:tav tm="0">
                                              <p:val>
                                                <p:fltVal val="0"/>
                                              </p:val>
                                            </p:tav>
                                            <p:tav tm="100000">
                                              <p:val>
                                                <p:strVal val="#ppt_w"/>
                                              </p:val>
                                            </p:tav>
                                          </p:tavLst>
                                        </p:anim>
                                        <p:anim calcmode="lin" valueType="num">
                                          <p:cBhvr>
                                            <p:cTn id="218" dur="500" fill="hold"/>
                                            <p:tgtEl>
                                              <p:spTgt spid="116"/>
                                            </p:tgtEl>
                                            <p:attrNameLst>
                                              <p:attrName>ppt_h</p:attrName>
                                            </p:attrNameLst>
                                          </p:cBhvr>
                                          <p:tavLst>
                                            <p:tav tm="0">
                                              <p:val>
                                                <p:fltVal val="0"/>
                                              </p:val>
                                            </p:tav>
                                            <p:tav tm="100000">
                                              <p:val>
                                                <p:strVal val="#ppt_h"/>
                                              </p:val>
                                            </p:tav>
                                          </p:tavLst>
                                        </p:anim>
                                        <p:animEffect transition="in" filter="fade">
                                          <p:cBhvr>
                                            <p:cTn id="219" dur="500"/>
                                            <p:tgtEl>
                                              <p:spTgt spid="116"/>
                                            </p:tgtEl>
                                          </p:cBhvr>
                                        </p:animEffect>
                                      </p:childTnLst>
                                    </p:cTn>
                                  </p:par>
                                  <p:par>
                                    <p:cTn id="220" presetID="53" presetClass="entr" presetSubtype="16" fill="hold" grpId="0" nodeType="withEffect">
                                      <p:stCondLst>
                                        <p:cond delay="400"/>
                                      </p:stCondLst>
                                      <p:childTnLst>
                                        <p:set>
                                          <p:cBhvr>
                                            <p:cTn id="221" dur="1" fill="hold">
                                              <p:stCondLst>
                                                <p:cond delay="0"/>
                                              </p:stCondLst>
                                            </p:cTn>
                                            <p:tgtEl>
                                              <p:spTgt spid="117"/>
                                            </p:tgtEl>
                                            <p:attrNameLst>
                                              <p:attrName>style.visibility</p:attrName>
                                            </p:attrNameLst>
                                          </p:cBhvr>
                                          <p:to>
                                            <p:strVal val="visible"/>
                                          </p:to>
                                        </p:set>
                                        <p:anim calcmode="lin" valueType="num">
                                          <p:cBhvr>
                                            <p:cTn id="222" dur="500" fill="hold"/>
                                            <p:tgtEl>
                                              <p:spTgt spid="117"/>
                                            </p:tgtEl>
                                            <p:attrNameLst>
                                              <p:attrName>ppt_w</p:attrName>
                                            </p:attrNameLst>
                                          </p:cBhvr>
                                          <p:tavLst>
                                            <p:tav tm="0">
                                              <p:val>
                                                <p:fltVal val="0"/>
                                              </p:val>
                                            </p:tav>
                                            <p:tav tm="100000">
                                              <p:val>
                                                <p:strVal val="#ppt_w"/>
                                              </p:val>
                                            </p:tav>
                                          </p:tavLst>
                                        </p:anim>
                                        <p:anim calcmode="lin" valueType="num">
                                          <p:cBhvr>
                                            <p:cTn id="223" dur="500" fill="hold"/>
                                            <p:tgtEl>
                                              <p:spTgt spid="117"/>
                                            </p:tgtEl>
                                            <p:attrNameLst>
                                              <p:attrName>ppt_h</p:attrName>
                                            </p:attrNameLst>
                                          </p:cBhvr>
                                          <p:tavLst>
                                            <p:tav tm="0">
                                              <p:val>
                                                <p:fltVal val="0"/>
                                              </p:val>
                                            </p:tav>
                                            <p:tav tm="100000">
                                              <p:val>
                                                <p:strVal val="#ppt_h"/>
                                              </p:val>
                                            </p:tav>
                                          </p:tavLst>
                                        </p:anim>
                                        <p:animEffect transition="in" filter="fade">
                                          <p:cBhvr>
                                            <p:cTn id="224" dur="500"/>
                                            <p:tgtEl>
                                              <p:spTgt spid="117"/>
                                            </p:tgtEl>
                                          </p:cBhvr>
                                        </p:animEffect>
                                      </p:childTnLst>
                                    </p:cTn>
                                  </p:par>
                                  <p:par>
                                    <p:cTn id="225" presetID="53" presetClass="entr" presetSubtype="16" fill="hold" grpId="0" nodeType="withEffect">
                                      <p:stCondLst>
                                        <p:cond delay="20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500" fill="hold"/>
                                            <p:tgtEl>
                                              <p:spTgt spid="118"/>
                                            </p:tgtEl>
                                            <p:attrNameLst>
                                              <p:attrName>ppt_w</p:attrName>
                                            </p:attrNameLst>
                                          </p:cBhvr>
                                          <p:tavLst>
                                            <p:tav tm="0">
                                              <p:val>
                                                <p:fltVal val="0"/>
                                              </p:val>
                                            </p:tav>
                                            <p:tav tm="100000">
                                              <p:val>
                                                <p:strVal val="#ppt_w"/>
                                              </p:val>
                                            </p:tav>
                                          </p:tavLst>
                                        </p:anim>
                                        <p:anim calcmode="lin" valueType="num">
                                          <p:cBhvr>
                                            <p:cTn id="228" dur="500" fill="hold"/>
                                            <p:tgtEl>
                                              <p:spTgt spid="118"/>
                                            </p:tgtEl>
                                            <p:attrNameLst>
                                              <p:attrName>ppt_h</p:attrName>
                                            </p:attrNameLst>
                                          </p:cBhvr>
                                          <p:tavLst>
                                            <p:tav tm="0">
                                              <p:val>
                                                <p:fltVal val="0"/>
                                              </p:val>
                                            </p:tav>
                                            <p:tav tm="100000">
                                              <p:val>
                                                <p:strVal val="#ppt_h"/>
                                              </p:val>
                                            </p:tav>
                                          </p:tavLst>
                                        </p:anim>
                                        <p:animEffect transition="in" filter="fade">
                                          <p:cBhvr>
                                            <p:cTn id="229" dur="500"/>
                                            <p:tgtEl>
                                              <p:spTgt spid="118"/>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19"/>
                                            </p:tgtEl>
                                            <p:attrNameLst>
                                              <p:attrName>style.visibility</p:attrName>
                                            </p:attrNameLst>
                                          </p:cBhvr>
                                          <p:to>
                                            <p:strVal val="visible"/>
                                          </p:to>
                                        </p:set>
                                        <p:anim calcmode="lin" valueType="num">
                                          <p:cBhvr>
                                            <p:cTn id="232" dur="500" fill="hold"/>
                                            <p:tgtEl>
                                              <p:spTgt spid="119"/>
                                            </p:tgtEl>
                                            <p:attrNameLst>
                                              <p:attrName>ppt_w</p:attrName>
                                            </p:attrNameLst>
                                          </p:cBhvr>
                                          <p:tavLst>
                                            <p:tav tm="0">
                                              <p:val>
                                                <p:fltVal val="0"/>
                                              </p:val>
                                            </p:tav>
                                            <p:tav tm="100000">
                                              <p:val>
                                                <p:strVal val="#ppt_w"/>
                                              </p:val>
                                            </p:tav>
                                          </p:tavLst>
                                        </p:anim>
                                        <p:anim calcmode="lin" valueType="num">
                                          <p:cBhvr>
                                            <p:cTn id="233" dur="500" fill="hold"/>
                                            <p:tgtEl>
                                              <p:spTgt spid="119"/>
                                            </p:tgtEl>
                                            <p:attrNameLst>
                                              <p:attrName>ppt_h</p:attrName>
                                            </p:attrNameLst>
                                          </p:cBhvr>
                                          <p:tavLst>
                                            <p:tav tm="0">
                                              <p:val>
                                                <p:fltVal val="0"/>
                                              </p:val>
                                            </p:tav>
                                            <p:tav tm="100000">
                                              <p:val>
                                                <p:strVal val="#ppt_h"/>
                                              </p:val>
                                            </p:tav>
                                          </p:tavLst>
                                        </p:anim>
                                        <p:animEffect transition="in" filter="fade">
                                          <p:cBhvr>
                                            <p:cTn id="234" dur="500"/>
                                            <p:tgtEl>
                                              <p:spTgt spid="119"/>
                                            </p:tgtEl>
                                          </p:cBhvr>
                                        </p:animEffect>
                                      </p:childTnLst>
                                    </p:cTn>
                                  </p:par>
                                  <p:par>
                                    <p:cTn id="235" presetID="53" presetClass="entr" presetSubtype="16" fill="hold" grpId="0" nodeType="withEffect">
                                      <p:stCondLst>
                                        <p:cond delay="400"/>
                                      </p:stCondLst>
                                      <p:childTnLst>
                                        <p:set>
                                          <p:cBhvr>
                                            <p:cTn id="236" dur="1" fill="hold">
                                              <p:stCondLst>
                                                <p:cond delay="0"/>
                                              </p:stCondLst>
                                            </p:cTn>
                                            <p:tgtEl>
                                              <p:spTgt spid="120"/>
                                            </p:tgtEl>
                                            <p:attrNameLst>
                                              <p:attrName>style.visibility</p:attrName>
                                            </p:attrNameLst>
                                          </p:cBhvr>
                                          <p:to>
                                            <p:strVal val="visible"/>
                                          </p:to>
                                        </p:set>
                                        <p:anim calcmode="lin" valueType="num">
                                          <p:cBhvr>
                                            <p:cTn id="237" dur="500" fill="hold"/>
                                            <p:tgtEl>
                                              <p:spTgt spid="120"/>
                                            </p:tgtEl>
                                            <p:attrNameLst>
                                              <p:attrName>ppt_w</p:attrName>
                                            </p:attrNameLst>
                                          </p:cBhvr>
                                          <p:tavLst>
                                            <p:tav tm="0">
                                              <p:val>
                                                <p:fltVal val="0"/>
                                              </p:val>
                                            </p:tav>
                                            <p:tav tm="100000">
                                              <p:val>
                                                <p:strVal val="#ppt_w"/>
                                              </p:val>
                                            </p:tav>
                                          </p:tavLst>
                                        </p:anim>
                                        <p:anim calcmode="lin" valueType="num">
                                          <p:cBhvr>
                                            <p:cTn id="238" dur="500" fill="hold"/>
                                            <p:tgtEl>
                                              <p:spTgt spid="120"/>
                                            </p:tgtEl>
                                            <p:attrNameLst>
                                              <p:attrName>ppt_h</p:attrName>
                                            </p:attrNameLst>
                                          </p:cBhvr>
                                          <p:tavLst>
                                            <p:tav tm="0">
                                              <p:val>
                                                <p:fltVal val="0"/>
                                              </p:val>
                                            </p:tav>
                                            <p:tav tm="100000">
                                              <p:val>
                                                <p:strVal val="#ppt_h"/>
                                              </p:val>
                                            </p:tav>
                                          </p:tavLst>
                                        </p:anim>
                                        <p:animEffect transition="in" filter="fade">
                                          <p:cBhvr>
                                            <p:cTn id="239" dur="500"/>
                                            <p:tgtEl>
                                              <p:spTgt spid="120"/>
                                            </p:tgtEl>
                                          </p:cBhvr>
                                        </p:animEffect>
                                      </p:childTnLst>
                                    </p:cTn>
                                  </p:par>
                                  <p:par>
                                    <p:cTn id="240" presetID="53" presetClass="entr" presetSubtype="16" fill="hold" grpId="0" nodeType="withEffect">
                                      <p:stCondLst>
                                        <p:cond delay="200"/>
                                      </p:stCondLst>
                                      <p:childTnLst>
                                        <p:set>
                                          <p:cBhvr>
                                            <p:cTn id="241" dur="1" fill="hold">
                                              <p:stCondLst>
                                                <p:cond delay="0"/>
                                              </p:stCondLst>
                                            </p:cTn>
                                            <p:tgtEl>
                                              <p:spTgt spid="121"/>
                                            </p:tgtEl>
                                            <p:attrNameLst>
                                              <p:attrName>style.visibility</p:attrName>
                                            </p:attrNameLst>
                                          </p:cBhvr>
                                          <p:to>
                                            <p:strVal val="visible"/>
                                          </p:to>
                                        </p:set>
                                        <p:anim calcmode="lin" valueType="num">
                                          <p:cBhvr>
                                            <p:cTn id="242" dur="500" fill="hold"/>
                                            <p:tgtEl>
                                              <p:spTgt spid="121"/>
                                            </p:tgtEl>
                                            <p:attrNameLst>
                                              <p:attrName>ppt_w</p:attrName>
                                            </p:attrNameLst>
                                          </p:cBhvr>
                                          <p:tavLst>
                                            <p:tav tm="0">
                                              <p:val>
                                                <p:fltVal val="0"/>
                                              </p:val>
                                            </p:tav>
                                            <p:tav tm="100000">
                                              <p:val>
                                                <p:strVal val="#ppt_w"/>
                                              </p:val>
                                            </p:tav>
                                          </p:tavLst>
                                        </p:anim>
                                        <p:anim calcmode="lin" valueType="num">
                                          <p:cBhvr>
                                            <p:cTn id="243" dur="500" fill="hold"/>
                                            <p:tgtEl>
                                              <p:spTgt spid="121"/>
                                            </p:tgtEl>
                                            <p:attrNameLst>
                                              <p:attrName>ppt_h</p:attrName>
                                            </p:attrNameLst>
                                          </p:cBhvr>
                                          <p:tavLst>
                                            <p:tav tm="0">
                                              <p:val>
                                                <p:fltVal val="0"/>
                                              </p:val>
                                            </p:tav>
                                            <p:tav tm="100000">
                                              <p:val>
                                                <p:strVal val="#ppt_h"/>
                                              </p:val>
                                            </p:tav>
                                          </p:tavLst>
                                        </p:anim>
                                        <p:animEffect transition="in" filter="fade">
                                          <p:cBhvr>
                                            <p:cTn id="244" dur="500"/>
                                            <p:tgtEl>
                                              <p:spTgt spid="121"/>
                                            </p:tgtEl>
                                          </p:cBhvr>
                                        </p:animEffect>
                                      </p:childTnLst>
                                    </p:cTn>
                                  </p:par>
                                  <p:par>
                                    <p:cTn id="245" presetID="53" presetClass="entr" presetSubtype="16" fill="hold" grpId="0" nodeType="withEffect">
                                      <p:stCondLst>
                                        <p:cond delay="200"/>
                                      </p:stCondLst>
                                      <p:childTnLst>
                                        <p:set>
                                          <p:cBhvr>
                                            <p:cTn id="246" dur="1" fill="hold">
                                              <p:stCondLst>
                                                <p:cond delay="0"/>
                                              </p:stCondLst>
                                            </p:cTn>
                                            <p:tgtEl>
                                              <p:spTgt spid="122"/>
                                            </p:tgtEl>
                                            <p:attrNameLst>
                                              <p:attrName>style.visibility</p:attrName>
                                            </p:attrNameLst>
                                          </p:cBhvr>
                                          <p:to>
                                            <p:strVal val="visible"/>
                                          </p:to>
                                        </p:set>
                                        <p:anim calcmode="lin" valueType="num">
                                          <p:cBhvr>
                                            <p:cTn id="247" dur="500" fill="hold"/>
                                            <p:tgtEl>
                                              <p:spTgt spid="122"/>
                                            </p:tgtEl>
                                            <p:attrNameLst>
                                              <p:attrName>ppt_w</p:attrName>
                                            </p:attrNameLst>
                                          </p:cBhvr>
                                          <p:tavLst>
                                            <p:tav tm="0">
                                              <p:val>
                                                <p:fltVal val="0"/>
                                              </p:val>
                                            </p:tav>
                                            <p:tav tm="100000">
                                              <p:val>
                                                <p:strVal val="#ppt_w"/>
                                              </p:val>
                                            </p:tav>
                                          </p:tavLst>
                                        </p:anim>
                                        <p:anim calcmode="lin" valueType="num">
                                          <p:cBhvr>
                                            <p:cTn id="248" dur="500" fill="hold"/>
                                            <p:tgtEl>
                                              <p:spTgt spid="122"/>
                                            </p:tgtEl>
                                            <p:attrNameLst>
                                              <p:attrName>ppt_h</p:attrName>
                                            </p:attrNameLst>
                                          </p:cBhvr>
                                          <p:tavLst>
                                            <p:tav tm="0">
                                              <p:val>
                                                <p:fltVal val="0"/>
                                              </p:val>
                                            </p:tav>
                                            <p:tav tm="100000">
                                              <p:val>
                                                <p:strVal val="#ppt_h"/>
                                              </p:val>
                                            </p:tav>
                                          </p:tavLst>
                                        </p:anim>
                                        <p:animEffect transition="in" filter="fade">
                                          <p:cBhvr>
                                            <p:cTn id="249" dur="500"/>
                                            <p:tgtEl>
                                              <p:spTgt spid="122"/>
                                            </p:tgtEl>
                                          </p:cBhvr>
                                        </p:animEffect>
                                      </p:childTnLst>
                                    </p:cTn>
                                  </p:par>
                                  <p:par>
                                    <p:cTn id="250" presetID="53" presetClass="entr" presetSubtype="16" fill="hold" grpId="0" nodeType="withEffect">
                                      <p:stCondLst>
                                        <p:cond delay="200"/>
                                      </p:stCondLst>
                                      <p:childTnLst>
                                        <p:set>
                                          <p:cBhvr>
                                            <p:cTn id="251" dur="1" fill="hold">
                                              <p:stCondLst>
                                                <p:cond delay="0"/>
                                              </p:stCondLst>
                                            </p:cTn>
                                            <p:tgtEl>
                                              <p:spTgt spid="123"/>
                                            </p:tgtEl>
                                            <p:attrNameLst>
                                              <p:attrName>style.visibility</p:attrName>
                                            </p:attrNameLst>
                                          </p:cBhvr>
                                          <p:to>
                                            <p:strVal val="visible"/>
                                          </p:to>
                                        </p:set>
                                        <p:anim calcmode="lin" valueType="num">
                                          <p:cBhvr>
                                            <p:cTn id="252" dur="500" fill="hold"/>
                                            <p:tgtEl>
                                              <p:spTgt spid="123"/>
                                            </p:tgtEl>
                                            <p:attrNameLst>
                                              <p:attrName>ppt_w</p:attrName>
                                            </p:attrNameLst>
                                          </p:cBhvr>
                                          <p:tavLst>
                                            <p:tav tm="0">
                                              <p:val>
                                                <p:fltVal val="0"/>
                                              </p:val>
                                            </p:tav>
                                            <p:tav tm="100000">
                                              <p:val>
                                                <p:strVal val="#ppt_w"/>
                                              </p:val>
                                            </p:tav>
                                          </p:tavLst>
                                        </p:anim>
                                        <p:anim calcmode="lin" valueType="num">
                                          <p:cBhvr>
                                            <p:cTn id="253" dur="500" fill="hold"/>
                                            <p:tgtEl>
                                              <p:spTgt spid="123"/>
                                            </p:tgtEl>
                                            <p:attrNameLst>
                                              <p:attrName>ppt_h</p:attrName>
                                            </p:attrNameLst>
                                          </p:cBhvr>
                                          <p:tavLst>
                                            <p:tav tm="0">
                                              <p:val>
                                                <p:fltVal val="0"/>
                                              </p:val>
                                            </p:tav>
                                            <p:tav tm="100000">
                                              <p:val>
                                                <p:strVal val="#ppt_h"/>
                                              </p:val>
                                            </p:tav>
                                          </p:tavLst>
                                        </p:anim>
                                        <p:animEffect transition="in" filter="fade">
                                          <p:cBhvr>
                                            <p:cTn id="2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40"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4137671" cy="507835"/>
          </a:xfrm>
        </p:spPr>
        <p:txBody>
          <a:bodyPr/>
          <a:lstStyle/>
          <a:p>
            <a:pPr algn="l"/>
            <a:r>
              <a:rPr lang="en-US" altLang="zh-CN" dirty="0" smtClean="0"/>
              <a:t>1.1</a:t>
            </a:r>
            <a:r>
              <a:rPr lang="zh-CN" altLang="en-US" dirty="0" smtClean="0"/>
              <a:t>质量保证</a:t>
            </a:r>
            <a:r>
              <a:rPr lang="zh-CN" altLang="en-US" dirty="0"/>
              <a:t>体系建设基础</a:t>
            </a:r>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28" name="TextBox 27"/>
          <p:cNvSpPr txBox="1"/>
          <p:nvPr/>
        </p:nvSpPr>
        <p:spPr>
          <a:xfrm>
            <a:off x="3377786" y="3136670"/>
            <a:ext cx="1271977" cy="430986"/>
          </a:xfrm>
          <a:prstGeom prst="rect">
            <a:avLst/>
          </a:prstGeom>
          <a:noFill/>
        </p:spPr>
        <p:txBody>
          <a:bodyPr wrap="none" lIns="121917" tIns="60958" rIns="121917" bIns="60958" rtlCol="0">
            <a:spAutoFit/>
          </a:bodyPr>
          <a:lstStyle/>
          <a:p>
            <a:pPr algn="r"/>
            <a:r>
              <a:rPr lang="zh-CN" altLang="en-US" sz="2000" dirty="0">
                <a:solidFill>
                  <a:srgbClr val="0070C0"/>
                </a:solidFill>
                <a:latin typeface="微软雅黑" pitchFamily="34" charset="-122"/>
                <a:ea typeface="微软雅黑" pitchFamily="34" charset="-122"/>
              </a:rPr>
              <a:t>建立组织</a:t>
            </a:r>
          </a:p>
        </p:txBody>
      </p:sp>
      <p:sp>
        <p:nvSpPr>
          <p:cNvPr id="29" name="TextBox 28"/>
          <p:cNvSpPr txBox="1"/>
          <p:nvPr/>
        </p:nvSpPr>
        <p:spPr>
          <a:xfrm>
            <a:off x="2735715" y="4591394"/>
            <a:ext cx="1271977" cy="430986"/>
          </a:xfrm>
          <a:prstGeom prst="rect">
            <a:avLst/>
          </a:prstGeom>
          <a:noFill/>
        </p:spPr>
        <p:txBody>
          <a:bodyPr wrap="none" lIns="121917" tIns="60958" rIns="121917" bIns="60958" rtlCol="0">
            <a:spAutoFit/>
          </a:bodyPr>
          <a:lstStyle/>
          <a:p>
            <a:pPr algn="r"/>
            <a:r>
              <a:rPr lang="zh-CN" altLang="en-US" sz="2000" dirty="0">
                <a:solidFill>
                  <a:srgbClr val="0070C0"/>
                </a:solidFill>
                <a:latin typeface="微软雅黑" pitchFamily="34" charset="-122"/>
                <a:ea typeface="微软雅黑" pitchFamily="34" charset="-122"/>
              </a:rPr>
              <a:t>搭建平台</a:t>
            </a:r>
          </a:p>
        </p:txBody>
      </p:sp>
      <p:sp>
        <p:nvSpPr>
          <p:cNvPr id="30" name="TextBox 29"/>
          <p:cNvSpPr txBox="1"/>
          <p:nvPr/>
        </p:nvSpPr>
        <p:spPr>
          <a:xfrm>
            <a:off x="8435175" y="3118332"/>
            <a:ext cx="1272137" cy="430883"/>
          </a:xfrm>
          <a:prstGeom prst="rect">
            <a:avLst/>
          </a:prstGeom>
          <a:noFill/>
        </p:spPr>
        <p:txBody>
          <a:bodyPr wrap="none" lIns="121917" tIns="60958" rIns="121917" bIns="60958" rtlCol="0">
            <a:spAutoFit/>
          </a:bodyPr>
          <a:lstStyle/>
          <a:p>
            <a:pPr algn="r"/>
            <a:r>
              <a:rPr lang="zh-CN" altLang="en-US" sz="2000" dirty="0">
                <a:solidFill>
                  <a:srgbClr val="0070C0"/>
                </a:solidFill>
                <a:latin typeface="微软雅黑" pitchFamily="34" charset="-122"/>
                <a:ea typeface="微软雅黑" pitchFamily="34" charset="-122"/>
              </a:rPr>
              <a:t>完善制度</a:t>
            </a:r>
          </a:p>
        </p:txBody>
      </p:sp>
      <p:sp>
        <p:nvSpPr>
          <p:cNvPr id="31" name="TextBox 30"/>
          <p:cNvSpPr txBox="1"/>
          <p:nvPr/>
        </p:nvSpPr>
        <p:spPr>
          <a:xfrm>
            <a:off x="7802282" y="4595501"/>
            <a:ext cx="1272137" cy="430883"/>
          </a:xfrm>
          <a:prstGeom prst="rect">
            <a:avLst/>
          </a:prstGeom>
          <a:noFill/>
        </p:spPr>
        <p:txBody>
          <a:bodyPr wrap="none" lIns="121917" tIns="60958" rIns="121917" bIns="60958" rtlCol="0">
            <a:spAutoFit/>
          </a:bodyPr>
          <a:lstStyle/>
          <a:p>
            <a:pPr algn="r"/>
            <a:r>
              <a:rPr lang="zh-CN" altLang="en-US" sz="2000" dirty="0">
                <a:solidFill>
                  <a:srgbClr val="0070C0"/>
                </a:solidFill>
                <a:latin typeface="微软雅黑" pitchFamily="34" charset="-122"/>
                <a:ea typeface="微软雅黑" pitchFamily="34" charset="-122"/>
              </a:rPr>
              <a:t>人人参与</a:t>
            </a:r>
          </a:p>
        </p:txBody>
      </p:sp>
      <p:sp>
        <p:nvSpPr>
          <p:cNvPr id="32" name="椭圆 34"/>
          <p:cNvSpPr/>
          <p:nvPr/>
        </p:nvSpPr>
        <p:spPr>
          <a:xfrm rot="16200000">
            <a:off x="5092625" y="2813343"/>
            <a:ext cx="1222015" cy="15710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itchFamily="34" charset="-122"/>
              <a:ea typeface="微软雅黑" pitchFamily="34" charset="-122"/>
            </a:endParaRPr>
          </a:p>
        </p:txBody>
      </p:sp>
      <p:grpSp>
        <p:nvGrpSpPr>
          <p:cNvPr id="33" name="组合 32"/>
          <p:cNvGrpSpPr/>
          <p:nvPr/>
        </p:nvGrpSpPr>
        <p:grpSpPr>
          <a:xfrm rot="5400000">
            <a:off x="7013788" y="2779488"/>
            <a:ext cx="1203905" cy="1563588"/>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itchFamily="34" charset="-122"/>
                <a:ea typeface="微软雅黑" pitchFamily="34" charset="-122"/>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itchFamily="34" charset="-122"/>
                <a:ea typeface="微软雅黑" pitchFamily="34" charset="-122"/>
              </a:endParaRPr>
            </a:p>
          </p:txBody>
        </p:sp>
      </p:grpSp>
      <p:sp>
        <p:nvSpPr>
          <p:cNvPr id="36" name="椭圆 34"/>
          <p:cNvSpPr/>
          <p:nvPr/>
        </p:nvSpPr>
        <p:spPr>
          <a:xfrm rot="5400000">
            <a:off x="6242289" y="4265528"/>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itchFamily="34" charset="-122"/>
              <a:ea typeface="微软雅黑" pitchFamily="34" charset="-122"/>
            </a:endParaRPr>
          </a:p>
        </p:txBody>
      </p:sp>
      <p:grpSp>
        <p:nvGrpSpPr>
          <p:cNvPr id="37" name="组合 36"/>
          <p:cNvGrpSpPr/>
          <p:nvPr/>
        </p:nvGrpSpPr>
        <p:grpSpPr>
          <a:xfrm rot="16200000">
            <a:off x="4372913" y="4233910"/>
            <a:ext cx="1203905" cy="1563588"/>
            <a:chOff x="4020870" y="2194485"/>
            <a:chExt cx="1102258" cy="1432090"/>
          </a:xfrm>
          <a:effectLst>
            <a:outerShdw blurRad="444500" dist="254000" dir="8100000" algn="tr" rotWithShape="0">
              <a:prstClr val="black">
                <a:alpha val="50000"/>
              </a:prstClr>
            </a:outerShdw>
          </a:effectLst>
        </p:grpSpPr>
        <p:sp>
          <p:nvSpPr>
            <p:cNvPr id="3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itchFamily="34" charset="-122"/>
                <a:ea typeface="微软雅黑" pitchFamily="34" charset="-122"/>
              </a:endParaRPr>
            </a:p>
          </p:txBody>
        </p:sp>
        <p:sp>
          <p:nvSpPr>
            <p:cNvPr id="3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itchFamily="34" charset="-122"/>
                <a:ea typeface="微软雅黑" pitchFamily="34" charset="-122"/>
              </a:endParaRPr>
            </a:p>
          </p:txBody>
        </p:sp>
      </p:grpSp>
      <p:sp>
        <p:nvSpPr>
          <p:cNvPr id="40" name="TextBox 39"/>
          <p:cNvSpPr txBox="1"/>
          <p:nvPr/>
        </p:nvSpPr>
        <p:spPr>
          <a:xfrm>
            <a:off x="7779828" y="5046373"/>
            <a:ext cx="3901062" cy="353939"/>
          </a:xfrm>
          <a:prstGeom prst="rect">
            <a:avLst/>
          </a:prstGeom>
          <a:noFill/>
        </p:spPr>
        <p:txBody>
          <a:bodyPr wrap="none" lIns="121917" tIns="60958" rIns="121917" bIns="60958" rtlCol="0">
            <a:spAutoFit/>
          </a:bodyPr>
          <a:lstStyle/>
          <a:p>
            <a:pPr>
              <a:defRPr/>
            </a:pPr>
            <a:r>
              <a:rPr lang="zh-CN" altLang="en-US" sz="1500" dirty="0">
                <a:latin typeface="微软雅黑" pitchFamily="34" charset="-122"/>
                <a:ea typeface="微软雅黑" pitchFamily="34" charset="-122"/>
              </a:rPr>
              <a:t>推进多元主体共同治理，共建质量保证体系</a:t>
            </a:r>
            <a:endParaRPr lang="en-US" altLang="zh-CN" sz="1500" dirty="0">
              <a:latin typeface="微软雅黑" pitchFamily="34" charset="-122"/>
              <a:ea typeface="微软雅黑" pitchFamily="34" charset="-122"/>
            </a:endParaRPr>
          </a:p>
        </p:txBody>
      </p:sp>
      <p:sp>
        <p:nvSpPr>
          <p:cNvPr id="41" name="TextBox 40"/>
          <p:cNvSpPr txBox="1"/>
          <p:nvPr/>
        </p:nvSpPr>
        <p:spPr>
          <a:xfrm>
            <a:off x="886183" y="3595162"/>
            <a:ext cx="3901062" cy="353939"/>
          </a:xfrm>
          <a:prstGeom prst="rect">
            <a:avLst/>
          </a:prstGeom>
          <a:noFill/>
        </p:spPr>
        <p:txBody>
          <a:bodyPr wrap="none" lIns="121917" tIns="60958" rIns="121917" bIns="60958" rtlCol="0">
            <a:spAutoFit/>
          </a:bodyPr>
          <a:lstStyle/>
          <a:p>
            <a:pPr algn="r">
              <a:defRPr/>
            </a:pPr>
            <a:r>
              <a:rPr lang="zh-CN" altLang="en-US" sz="1500" dirty="0">
                <a:latin typeface="微软雅黑" pitchFamily="34" charset="-122"/>
                <a:ea typeface="微软雅黑" pitchFamily="34" charset="-122"/>
              </a:rPr>
              <a:t>建立质量保证组织体系，落实机构人员职责</a:t>
            </a:r>
            <a:endParaRPr lang="en-US" altLang="zh-CN" sz="1500" dirty="0">
              <a:latin typeface="微软雅黑" pitchFamily="34" charset="-122"/>
              <a:ea typeface="微软雅黑" pitchFamily="34" charset="-122"/>
            </a:endParaRPr>
          </a:p>
        </p:txBody>
      </p:sp>
      <p:sp>
        <p:nvSpPr>
          <p:cNvPr id="42" name="TextBox 41"/>
          <p:cNvSpPr txBox="1"/>
          <p:nvPr/>
        </p:nvSpPr>
        <p:spPr>
          <a:xfrm>
            <a:off x="245988" y="5041549"/>
            <a:ext cx="3901062" cy="353939"/>
          </a:xfrm>
          <a:prstGeom prst="rect">
            <a:avLst/>
          </a:prstGeom>
          <a:noFill/>
        </p:spPr>
        <p:txBody>
          <a:bodyPr wrap="none" lIns="121917" tIns="60958" rIns="121917" bIns="60958" rtlCol="0">
            <a:spAutoFit/>
          </a:bodyPr>
          <a:lstStyle/>
          <a:p>
            <a:pPr algn="r">
              <a:defRPr/>
            </a:pPr>
            <a:r>
              <a:rPr lang="zh-CN" altLang="en-US" sz="1500" dirty="0">
                <a:latin typeface="微软雅黑" pitchFamily="34" charset="-122"/>
                <a:ea typeface="微软雅黑" pitchFamily="34" charset="-122"/>
              </a:rPr>
              <a:t>建设教学状态数据平台，运用信息技术管理</a:t>
            </a:r>
            <a:endParaRPr lang="en-US" altLang="zh-CN" sz="1500" dirty="0">
              <a:latin typeface="微软雅黑" pitchFamily="34" charset="-122"/>
              <a:ea typeface="微软雅黑" pitchFamily="34" charset="-122"/>
            </a:endParaRPr>
          </a:p>
        </p:txBody>
      </p:sp>
      <p:sp>
        <p:nvSpPr>
          <p:cNvPr id="43" name="TextBox 42"/>
          <p:cNvSpPr txBox="1"/>
          <p:nvPr/>
        </p:nvSpPr>
        <p:spPr>
          <a:xfrm>
            <a:off x="8435176" y="3550867"/>
            <a:ext cx="3131620" cy="584771"/>
          </a:xfrm>
          <a:prstGeom prst="rect">
            <a:avLst/>
          </a:prstGeom>
          <a:noFill/>
        </p:spPr>
        <p:txBody>
          <a:bodyPr wrap="none" lIns="121917" tIns="60958" rIns="121917" bIns="60958" rtlCol="0">
            <a:spAutoFit/>
          </a:bodyPr>
          <a:lstStyle/>
          <a:p>
            <a:pPr>
              <a:defRPr/>
            </a:pPr>
            <a:r>
              <a:rPr lang="zh-CN" altLang="en-US" sz="1500" dirty="0">
                <a:latin typeface="微软雅黑" pitchFamily="34" charset="-122"/>
                <a:ea typeface="微软雅黑" pitchFamily="34" charset="-122"/>
              </a:rPr>
              <a:t>完善质量保证制度体系，确保</a:t>
            </a:r>
            <a:r>
              <a:rPr lang="zh-CN" altLang="en-US" sz="1500" dirty="0" smtClean="0">
                <a:latin typeface="微软雅黑" pitchFamily="34" charset="-122"/>
                <a:ea typeface="微软雅黑" pitchFamily="34" charset="-122"/>
              </a:rPr>
              <a:t>制度</a:t>
            </a:r>
            <a:endParaRPr lang="en-US" altLang="zh-CN" sz="1500" dirty="0" smtClean="0">
              <a:latin typeface="微软雅黑" pitchFamily="34" charset="-122"/>
              <a:ea typeface="微软雅黑" pitchFamily="34" charset="-122"/>
            </a:endParaRPr>
          </a:p>
          <a:p>
            <a:pPr>
              <a:defRPr/>
            </a:pPr>
            <a:r>
              <a:rPr lang="zh-CN" altLang="en-US" sz="1500" dirty="0" smtClean="0">
                <a:latin typeface="微软雅黑" pitchFamily="34" charset="-122"/>
                <a:ea typeface="微软雅黑" pitchFamily="34" charset="-122"/>
              </a:rPr>
              <a:t>落实</a:t>
            </a:r>
            <a:r>
              <a:rPr lang="zh-CN" altLang="en-US" sz="1500" dirty="0">
                <a:latin typeface="微软雅黑" pitchFamily="34" charset="-122"/>
                <a:ea typeface="微软雅黑" pitchFamily="34" charset="-122"/>
              </a:rPr>
              <a:t>到位</a:t>
            </a:r>
            <a:endParaRPr lang="en-US" altLang="zh-CN" sz="1500" dirty="0">
              <a:latin typeface="微软雅黑" pitchFamily="34" charset="-122"/>
              <a:ea typeface="微软雅黑" pitchFamily="34" charset="-122"/>
            </a:endParaRPr>
          </a:p>
        </p:txBody>
      </p:sp>
      <p:sp>
        <p:nvSpPr>
          <p:cNvPr id="44" name="TextBox 43"/>
          <p:cNvSpPr txBox="1"/>
          <p:nvPr/>
        </p:nvSpPr>
        <p:spPr>
          <a:xfrm>
            <a:off x="2875073" y="1677839"/>
            <a:ext cx="1271977" cy="430986"/>
          </a:xfrm>
          <a:prstGeom prst="rect">
            <a:avLst/>
          </a:prstGeom>
          <a:noFill/>
        </p:spPr>
        <p:txBody>
          <a:bodyPr wrap="none" lIns="121917" tIns="60958" rIns="121917" bIns="60958" rtlCol="0">
            <a:spAutoFit/>
          </a:bodyPr>
          <a:lstStyle/>
          <a:p>
            <a:pPr algn="r"/>
            <a:r>
              <a:rPr lang="zh-CN" altLang="en-US" sz="2000" dirty="0">
                <a:solidFill>
                  <a:srgbClr val="0070C0"/>
                </a:solidFill>
                <a:latin typeface="微软雅黑" pitchFamily="34" charset="-122"/>
                <a:ea typeface="微软雅黑" pitchFamily="34" charset="-122"/>
              </a:rPr>
              <a:t>更新理念</a:t>
            </a:r>
          </a:p>
        </p:txBody>
      </p:sp>
      <p:sp>
        <p:nvSpPr>
          <p:cNvPr id="45" name="TextBox 44"/>
          <p:cNvSpPr txBox="1"/>
          <p:nvPr/>
        </p:nvSpPr>
        <p:spPr>
          <a:xfrm>
            <a:off x="7772347" y="1724694"/>
            <a:ext cx="1272137" cy="430883"/>
          </a:xfrm>
          <a:prstGeom prst="rect">
            <a:avLst/>
          </a:prstGeom>
          <a:noFill/>
        </p:spPr>
        <p:txBody>
          <a:bodyPr wrap="none" lIns="121917" tIns="60958" rIns="121917" bIns="60958" rtlCol="0">
            <a:spAutoFit/>
          </a:bodyPr>
          <a:lstStyle/>
          <a:p>
            <a:pPr algn="r"/>
            <a:r>
              <a:rPr lang="zh-CN" altLang="en-US" sz="2000" dirty="0">
                <a:solidFill>
                  <a:srgbClr val="0070C0"/>
                </a:solidFill>
                <a:latin typeface="微软雅黑" pitchFamily="34" charset="-122"/>
                <a:ea typeface="微软雅黑" pitchFamily="34" charset="-122"/>
              </a:rPr>
              <a:t>制定规划</a:t>
            </a:r>
          </a:p>
        </p:txBody>
      </p:sp>
      <p:sp>
        <p:nvSpPr>
          <p:cNvPr id="46" name="椭圆 34"/>
          <p:cNvSpPr/>
          <p:nvPr/>
        </p:nvSpPr>
        <p:spPr>
          <a:xfrm rot="5400000">
            <a:off x="6263377" y="1384405"/>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itchFamily="34" charset="-122"/>
              <a:ea typeface="微软雅黑" pitchFamily="34" charset="-122"/>
            </a:endParaRPr>
          </a:p>
        </p:txBody>
      </p:sp>
      <p:grpSp>
        <p:nvGrpSpPr>
          <p:cNvPr id="47" name="组合 46"/>
          <p:cNvGrpSpPr/>
          <p:nvPr/>
        </p:nvGrpSpPr>
        <p:grpSpPr>
          <a:xfrm rot="16200000">
            <a:off x="4394001" y="1352787"/>
            <a:ext cx="1203905" cy="1563588"/>
            <a:chOff x="4020870" y="2194485"/>
            <a:chExt cx="1102258" cy="1432090"/>
          </a:xfrm>
          <a:effectLst>
            <a:outerShdw blurRad="444500" dist="254000" dir="8100000" algn="tr" rotWithShape="0">
              <a:prstClr val="black">
                <a:alpha val="50000"/>
              </a:prstClr>
            </a:outerShdw>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itchFamily="34" charset="-122"/>
                <a:ea typeface="微软雅黑" pitchFamily="34" charset="-122"/>
              </a:endParaRPr>
            </a:p>
          </p:txBody>
        </p:sp>
        <p:sp>
          <p:nvSpPr>
            <p:cNvPr id="4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itchFamily="34" charset="-122"/>
                <a:ea typeface="微软雅黑" pitchFamily="34" charset="-122"/>
              </a:endParaRPr>
            </a:p>
          </p:txBody>
        </p:sp>
      </p:grpSp>
      <p:sp>
        <p:nvSpPr>
          <p:cNvPr id="50" name="TextBox 49"/>
          <p:cNvSpPr txBox="1"/>
          <p:nvPr/>
        </p:nvSpPr>
        <p:spPr>
          <a:xfrm>
            <a:off x="7756455" y="2108825"/>
            <a:ext cx="3901062" cy="353939"/>
          </a:xfrm>
          <a:prstGeom prst="rect">
            <a:avLst/>
          </a:prstGeom>
          <a:noFill/>
        </p:spPr>
        <p:txBody>
          <a:bodyPr wrap="none" lIns="121917" tIns="60958" rIns="121917" bIns="60958" rtlCol="0">
            <a:spAutoFit/>
          </a:bodyPr>
          <a:lstStyle/>
          <a:p>
            <a:pPr>
              <a:defRPr/>
            </a:pPr>
            <a:r>
              <a:rPr lang="zh-CN" altLang="en-US" sz="1500" dirty="0">
                <a:latin typeface="微软雅黑" pitchFamily="34" charset="-122"/>
                <a:ea typeface="微软雅黑" pitchFamily="34" charset="-122"/>
              </a:rPr>
              <a:t>制定质量保证体系规划，明确建设目标任务</a:t>
            </a:r>
            <a:endParaRPr lang="en-US" altLang="zh-CN" sz="1500" dirty="0">
              <a:latin typeface="微软雅黑" pitchFamily="34" charset="-122"/>
              <a:ea typeface="微软雅黑" pitchFamily="34" charset="-122"/>
            </a:endParaRPr>
          </a:p>
        </p:txBody>
      </p:sp>
      <p:sp>
        <p:nvSpPr>
          <p:cNvPr id="51" name="TextBox 50"/>
          <p:cNvSpPr txBox="1"/>
          <p:nvPr/>
        </p:nvSpPr>
        <p:spPr>
          <a:xfrm>
            <a:off x="341986" y="2113170"/>
            <a:ext cx="3901062" cy="353939"/>
          </a:xfrm>
          <a:prstGeom prst="rect">
            <a:avLst/>
          </a:prstGeom>
          <a:noFill/>
        </p:spPr>
        <p:txBody>
          <a:bodyPr wrap="none" lIns="121917" tIns="60958" rIns="121917" bIns="60958" rtlCol="0">
            <a:spAutoFit/>
          </a:bodyPr>
          <a:lstStyle/>
          <a:p>
            <a:pPr algn="r">
              <a:defRPr/>
            </a:pPr>
            <a:r>
              <a:rPr lang="zh-CN" altLang="en-US" sz="1500" dirty="0">
                <a:latin typeface="微软雅黑" pitchFamily="34" charset="-122"/>
                <a:ea typeface="微软雅黑" pitchFamily="34" charset="-122"/>
              </a:rPr>
              <a:t>树立科学质量保证理念，培育特色质量文化</a:t>
            </a:r>
            <a:endParaRPr lang="en-US" altLang="zh-CN" sz="1500" dirty="0">
              <a:latin typeface="微软雅黑" pitchFamily="34" charset="-122"/>
              <a:ea typeface="微软雅黑" pitchFamily="34" charset="-122"/>
            </a:endParaRPr>
          </a:p>
        </p:txBody>
      </p:sp>
      <p:sp>
        <p:nvSpPr>
          <p:cNvPr id="52" name="KSO_Shape"/>
          <p:cNvSpPr>
            <a:spLocks/>
          </p:cNvSpPr>
          <p:nvPr/>
        </p:nvSpPr>
        <p:spPr bwMode="auto">
          <a:xfrm>
            <a:off x="4821502" y="1841960"/>
            <a:ext cx="737899" cy="6274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a:extLst/>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
        <p:nvSpPr>
          <p:cNvPr id="53" name="KSO_Shape"/>
          <p:cNvSpPr>
            <a:spLocks/>
          </p:cNvSpPr>
          <p:nvPr/>
        </p:nvSpPr>
        <p:spPr bwMode="auto">
          <a:xfrm>
            <a:off x="5567795" y="3242882"/>
            <a:ext cx="694248" cy="69565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sp>
        <p:nvSpPr>
          <p:cNvPr id="54" name="KSO_Shape"/>
          <p:cNvSpPr>
            <a:spLocks/>
          </p:cNvSpPr>
          <p:nvPr/>
        </p:nvSpPr>
        <p:spPr bwMode="auto">
          <a:xfrm>
            <a:off x="4814741" y="4722413"/>
            <a:ext cx="689633" cy="59444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0070C0"/>
          </a:solidFill>
          <a:ln>
            <a:noFill/>
          </a:ln>
          <a:extLst/>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sp>
        <p:nvSpPr>
          <p:cNvPr id="55" name="KSO_Shape"/>
          <p:cNvSpPr>
            <a:spLocks/>
          </p:cNvSpPr>
          <p:nvPr/>
        </p:nvSpPr>
        <p:spPr bwMode="auto">
          <a:xfrm>
            <a:off x="6318394" y="1895218"/>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
        <p:nvSpPr>
          <p:cNvPr id="56" name="KSO_Shape"/>
          <p:cNvSpPr>
            <a:spLocks/>
          </p:cNvSpPr>
          <p:nvPr/>
        </p:nvSpPr>
        <p:spPr bwMode="auto">
          <a:xfrm>
            <a:off x="7077824" y="3224544"/>
            <a:ext cx="697187" cy="6904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sp>
        <p:nvSpPr>
          <p:cNvPr id="57" name="KSO_Shape"/>
          <p:cNvSpPr/>
          <p:nvPr/>
        </p:nvSpPr>
        <p:spPr>
          <a:xfrm>
            <a:off x="6354897" y="4733405"/>
            <a:ext cx="640306" cy="64053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srgbClr val="FFFFFF"/>
              </a:solidFill>
              <a:ea typeface="微软雅黑" pitchFamily="34" charset="-122"/>
            </a:endParaRPr>
          </a:p>
        </p:txBody>
      </p:sp>
    </p:spTree>
    <p:extLst>
      <p:ext uri="{BB962C8B-B14F-4D97-AF65-F5344CB8AC3E}">
        <p14:creationId xmlns:p14="http://schemas.microsoft.com/office/powerpoint/2010/main" val="1272933389"/>
      </p:ext>
    </p:extLst>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 presetClass="entr" presetSubtype="8" fill="hold" nodeType="afterEffect" p14:presetBounceEnd="44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4000">
                                          <p:cBhvr additive="base">
                                            <p:cTn id="11" dur="500" fill="hold"/>
                                            <p:tgtEl>
                                              <p:spTgt spid="47"/>
                                            </p:tgtEl>
                                            <p:attrNameLst>
                                              <p:attrName>ppt_x</p:attrName>
                                            </p:attrNameLst>
                                          </p:cBhvr>
                                          <p:tavLst>
                                            <p:tav tm="0">
                                              <p:val>
                                                <p:strVal val="0-#ppt_w/2"/>
                                              </p:val>
                                            </p:tav>
                                            <p:tav tm="100000">
                                              <p:val>
                                                <p:strVal val="#ppt_x"/>
                                              </p:val>
                                            </p:tav>
                                          </p:tavLst>
                                        </p:anim>
                                        <p:anim calcmode="lin" valueType="num" p14:bounceEnd="44000">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300"/>
                                            <p:tgtEl>
                                              <p:spTgt spid="51"/>
                                            </p:tgtEl>
                                            <p:attrNameLst>
                                              <p:attrName>ppt_x</p:attrName>
                                            </p:attrNameLst>
                                          </p:cBhvr>
                                          <p:tavLst>
                                            <p:tav tm="0">
                                              <p:val>
                                                <p:strVal val="#ppt_x-#ppt_w*1.125000"/>
                                              </p:val>
                                            </p:tav>
                                            <p:tav tm="100000">
                                              <p:val>
                                                <p:strVal val="#ppt_x"/>
                                              </p:val>
                                            </p:tav>
                                          </p:tavLst>
                                        </p:anim>
                                        <p:animEffect transition="in" filter="wipe(right)">
                                          <p:cBhvr>
                                            <p:cTn id="16" dur="300"/>
                                            <p:tgtEl>
                                              <p:spTgt spid="51"/>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00"/>
                                            <p:tgtEl>
                                              <p:spTgt spid="44"/>
                                            </p:tgtEl>
                                            <p:attrNameLst>
                                              <p:attrName>ppt_x</p:attrName>
                                            </p:attrNameLst>
                                          </p:cBhvr>
                                          <p:tavLst>
                                            <p:tav tm="0">
                                              <p:val>
                                                <p:strVal val="#ppt_x-#ppt_w*1.125000"/>
                                              </p:val>
                                            </p:tav>
                                            <p:tav tm="100000">
                                              <p:val>
                                                <p:strVal val="#ppt_x"/>
                                              </p:val>
                                            </p:tav>
                                          </p:tavLst>
                                        </p:anim>
                                        <p:animEffect transition="in" filter="wipe(right)">
                                          <p:cBhvr>
                                            <p:cTn id="20" dur="300"/>
                                            <p:tgtEl>
                                              <p:spTgt spid="44"/>
                                            </p:tgtEl>
                                          </p:cBhvr>
                                        </p:animEffect>
                                      </p:childTnLst>
                                    </p:cTn>
                                  </p:par>
                                </p:childTnLst>
                              </p:cTn>
                            </p:par>
                            <p:par>
                              <p:cTn id="21" fill="hold">
                                <p:stCondLst>
                                  <p:cond delay="1000"/>
                                </p:stCondLst>
                                <p:childTnLst>
                                  <p:par>
                                    <p:cTn id="22" presetID="2" presetClass="entr" presetSubtype="2" fill="hold" grpId="0" nodeType="afterEffect" p14:presetBounceEnd="44000">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14:bounceEnd="44000">
                                          <p:cBhvr additive="base">
                                            <p:cTn id="24" dur="500" fill="hold"/>
                                            <p:tgtEl>
                                              <p:spTgt spid="46"/>
                                            </p:tgtEl>
                                            <p:attrNameLst>
                                              <p:attrName>ppt_x</p:attrName>
                                            </p:attrNameLst>
                                          </p:cBhvr>
                                          <p:tavLst>
                                            <p:tav tm="0">
                                              <p:val>
                                                <p:strVal val="1+#ppt_w/2"/>
                                              </p:val>
                                            </p:tav>
                                            <p:tav tm="100000">
                                              <p:val>
                                                <p:strVal val="#ppt_x"/>
                                              </p:val>
                                            </p:tav>
                                          </p:tavLst>
                                        </p:anim>
                                        <p:anim calcmode="lin" valueType="num" p14:bounceEnd="44000">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300"/>
                                            <p:tgtEl>
                                              <p:spTgt spid="45"/>
                                            </p:tgtEl>
                                            <p:attrNameLst>
                                              <p:attrName>ppt_x</p:attrName>
                                            </p:attrNameLst>
                                          </p:cBhvr>
                                          <p:tavLst>
                                            <p:tav tm="0">
                                              <p:val>
                                                <p:strVal val="#ppt_x+#ppt_w*1.125000"/>
                                              </p:val>
                                            </p:tav>
                                            <p:tav tm="100000">
                                              <p:val>
                                                <p:strVal val="#ppt_x"/>
                                              </p:val>
                                            </p:tav>
                                          </p:tavLst>
                                        </p:anim>
                                        <p:animEffect transition="in" filter="wipe(left)">
                                          <p:cBhvr>
                                            <p:cTn id="29" dur="300"/>
                                            <p:tgtEl>
                                              <p:spTgt spid="45"/>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ppt_x</p:attrName>
                                            </p:attrNameLst>
                                          </p:cBhvr>
                                          <p:tavLst>
                                            <p:tav tm="0">
                                              <p:val>
                                                <p:strVal val="#ppt_x+#ppt_w*1.125000"/>
                                              </p:val>
                                            </p:tav>
                                            <p:tav tm="100000">
                                              <p:val>
                                                <p:strVal val="#ppt_x"/>
                                              </p:val>
                                            </p:tav>
                                          </p:tavLst>
                                        </p:anim>
                                        <p:animEffect transition="in" filter="wipe(left)">
                                          <p:cBhvr>
                                            <p:cTn id="33" dur="300"/>
                                            <p:tgtEl>
                                              <p:spTgt spid="50"/>
                                            </p:tgtEl>
                                          </p:cBhvr>
                                        </p:animEffect>
                                      </p:childTnLst>
                                    </p:cTn>
                                  </p:par>
                                </p:childTnLst>
                              </p:cTn>
                            </p:par>
                            <p:par>
                              <p:cTn id="34" fill="hold">
                                <p:stCondLst>
                                  <p:cond delay="1500"/>
                                </p:stCondLst>
                                <p:childTnLst>
                                  <p:par>
                                    <p:cTn id="35" presetID="2" presetClass="entr" presetSubtype="8" fill="hold" grpId="0" nodeType="afterEffect" p14:presetBounceEnd="44000">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14:bounceEnd="44000">
                                          <p:cBhvr additive="base">
                                            <p:cTn id="37" dur="500" fill="hold"/>
                                            <p:tgtEl>
                                              <p:spTgt spid="32"/>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300"/>
                                            <p:tgtEl>
                                              <p:spTgt spid="28"/>
                                            </p:tgtEl>
                                            <p:attrNameLst>
                                              <p:attrName>ppt_x</p:attrName>
                                            </p:attrNameLst>
                                          </p:cBhvr>
                                          <p:tavLst>
                                            <p:tav tm="0">
                                              <p:val>
                                                <p:strVal val="#ppt_x-#ppt_w*1.125000"/>
                                              </p:val>
                                            </p:tav>
                                            <p:tav tm="100000">
                                              <p:val>
                                                <p:strVal val="#ppt_x"/>
                                              </p:val>
                                            </p:tav>
                                          </p:tavLst>
                                        </p:anim>
                                        <p:animEffect transition="in" filter="wipe(right)">
                                          <p:cBhvr>
                                            <p:cTn id="42" dur="300"/>
                                            <p:tgtEl>
                                              <p:spTgt spid="28"/>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p:tgtEl>
                                              <p:spTgt spid="41"/>
                                            </p:tgtEl>
                                            <p:attrNameLst>
                                              <p:attrName>ppt_x</p:attrName>
                                            </p:attrNameLst>
                                          </p:cBhvr>
                                          <p:tavLst>
                                            <p:tav tm="0">
                                              <p:val>
                                                <p:strVal val="#ppt_x-#ppt_w*1.125000"/>
                                              </p:val>
                                            </p:tav>
                                            <p:tav tm="100000">
                                              <p:val>
                                                <p:strVal val="#ppt_x"/>
                                              </p:val>
                                            </p:tav>
                                          </p:tavLst>
                                        </p:anim>
                                        <p:animEffect transition="in" filter="wipe(right)">
                                          <p:cBhvr>
                                            <p:cTn id="46" dur="300"/>
                                            <p:tgtEl>
                                              <p:spTgt spid="41"/>
                                            </p:tgtEl>
                                          </p:cBhvr>
                                        </p:animEffect>
                                      </p:childTnLst>
                                    </p:cTn>
                                  </p:par>
                                </p:childTnLst>
                              </p:cTn>
                            </p:par>
                            <p:par>
                              <p:cTn id="47" fill="hold">
                                <p:stCondLst>
                                  <p:cond delay="2000"/>
                                </p:stCondLst>
                                <p:childTnLst>
                                  <p:par>
                                    <p:cTn id="48" presetID="2" presetClass="entr" presetSubtype="2" fill="hold" nodeType="afterEffect" p14:presetBounceEnd="44000">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14:bounceEnd="44000">
                                          <p:cBhvr additive="base">
                                            <p:cTn id="50" dur="500" fill="hold"/>
                                            <p:tgtEl>
                                              <p:spTgt spid="33"/>
                                            </p:tgtEl>
                                            <p:attrNameLst>
                                              <p:attrName>ppt_x</p:attrName>
                                            </p:attrNameLst>
                                          </p:cBhvr>
                                          <p:tavLst>
                                            <p:tav tm="0">
                                              <p:val>
                                                <p:strVal val="1+#ppt_w/2"/>
                                              </p:val>
                                            </p:tav>
                                            <p:tav tm="100000">
                                              <p:val>
                                                <p:strVal val="#ppt_x"/>
                                              </p:val>
                                            </p:tav>
                                          </p:tavLst>
                                        </p:anim>
                                        <p:anim calcmode="lin" valueType="num" p14:bounceEnd="44000">
                                          <p:cBhvr additive="base">
                                            <p:cTn id="51" dur="500" fill="hold"/>
                                            <p:tgtEl>
                                              <p:spTgt spid="33"/>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300"/>
                                            <p:tgtEl>
                                              <p:spTgt spid="30"/>
                                            </p:tgtEl>
                                            <p:attrNameLst>
                                              <p:attrName>ppt_x</p:attrName>
                                            </p:attrNameLst>
                                          </p:cBhvr>
                                          <p:tavLst>
                                            <p:tav tm="0">
                                              <p:val>
                                                <p:strVal val="#ppt_x+#ppt_w*1.125000"/>
                                              </p:val>
                                            </p:tav>
                                            <p:tav tm="100000">
                                              <p:val>
                                                <p:strVal val="#ppt_x"/>
                                              </p:val>
                                            </p:tav>
                                          </p:tavLst>
                                        </p:anim>
                                        <p:animEffect transition="in" filter="wipe(left)">
                                          <p:cBhvr>
                                            <p:cTn id="55" dur="300"/>
                                            <p:tgtEl>
                                              <p:spTgt spid="30"/>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300"/>
                                            <p:tgtEl>
                                              <p:spTgt spid="43"/>
                                            </p:tgtEl>
                                            <p:attrNameLst>
                                              <p:attrName>ppt_x</p:attrName>
                                            </p:attrNameLst>
                                          </p:cBhvr>
                                          <p:tavLst>
                                            <p:tav tm="0">
                                              <p:val>
                                                <p:strVal val="#ppt_x+#ppt_w*1.125000"/>
                                              </p:val>
                                            </p:tav>
                                            <p:tav tm="100000">
                                              <p:val>
                                                <p:strVal val="#ppt_x"/>
                                              </p:val>
                                            </p:tav>
                                          </p:tavLst>
                                        </p:anim>
                                        <p:animEffect transition="in" filter="wipe(left)">
                                          <p:cBhvr>
                                            <p:cTn id="59" dur="300"/>
                                            <p:tgtEl>
                                              <p:spTgt spid="43"/>
                                            </p:tgtEl>
                                          </p:cBhvr>
                                        </p:animEffect>
                                      </p:childTnLst>
                                    </p:cTn>
                                  </p:par>
                                </p:childTnLst>
                              </p:cTn>
                            </p:par>
                            <p:par>
                              <p:cTn id="60" fill="hold">
                                <p:stCondLst>
                                  <p:cond delay="2500"/>
                                </p:stCondLst>
                                <p:childTnLst>
                                  <p:par>
                                    <p:cTn id="61" presetID="2" presetClass="entr" presetSubtype="8" fill="hold" nodeType="afterEffect" p14:presetBounceEnd="44000">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14:bounceEnd="44000">
                                          <p:cBhvr additive="base">
                                            <p:cTn id="63" dur="500" fill="hold"/>
                                            <p:tgtEl>
                                              <p:spTgt spid="37"/>
                                            </p:tgtEl>
                                            <p:attrNameLst>
                                              <p:attrName>ppt_x</p:attrName>
                                            </p:attrNameLst>
                                          </p:cBhvr>
                                          <p:tavLst>
                                            <p:tav tm="0">
                                              <p:val>
                                                <p:strVal val="0-#ppt_w/2"/>
                                              </p:val>
                                            </p:tav>
                                            <p:tav tm="100000">
                                              <p:val>
                                                <p:strVal val="#ppt_x"/>
                                              </p:val>
                                            </p:tav>
                                          </p:tavLst>
                                        </p:anim>
                                        <p:anim calcmode="lin" valueType="num" p14:bounceEnd="44000">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300"/>
                                            <p:tgtEl>
                                              <p:spTgt spid="42"/>
                                            </p:tgtEl>
                                            <p:attrNameLst>
                                              <p:attrName>ppt_x</p:attrName>
                                            </p:attrNameLst>
                                          </p:cBhvr>
                                          <p:tavLst>
                                            <p:tav tm="0">
                                              <p:val>
                                                <p:strVal val="#ppt_x-#ppt_w*1.125000"/>
                                              </p:val>
                                            </p:tav>
                                            <p:tav tm="100000">
                                              <p:val>
                                                <p:strVal val="#ppt_x"/>
                                              </p:val>
                                            </p:tav>
                                          </p:tavLst>
                                        </p:anim>
                                        <p:animEffect transition="in" filter="wipe(right)">
                                          <p:cBhvr>
                                            <p:cTn id="68" dur="300"/>
                                            <p:tgtEl>
                                              <p:spTgt spid="42"/>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300"/>
                                            <p:tgtEl>
                                              <p:spTgt spid="29"/>
                                            </p:tgtEl>
                                            <p:attrNameLst>
                                              <p:attrName>ppt_x</p:attrName>
                                            </p:attrNameLst>
                                          </p:cBhvr>
                                          <p:tavLst>
                                            <p:tav tm="0">
                                              <p:val>
                                                <p:strVal val="#ppt_x-#ppt_w*1.125000"/>
                                              </p:val>
                                            </p:tav>
                                            <p:tav tm="100000">
                                              <p:val>
                                                <p:strVal val="#ppt_x"/>
                                              </p:val>
                                            </p:tav>
                                          </p:tavLst>
                                        </p:anim>
                                        <p:animEffect transition="in" filter="wipe(right)">
                                          <p:cBhvr>
                                            <p:cTn id="72" dur="300"/>
                                            <p:tgtEl>
                                              <p:spTgt spid="29"/>
                                            </p:tgtEl>
                                          </p:cBhvr>
                                        </p:animEffect>
                                      </p:childTnLst>
                                    </p:cTn>
                                  </p:par>
                                </p:childTnLst>
                              </p:cTn>
                            </p:par>
                            <p:par>
                              <p:cTn id="73" fill="hold">
                                <p:stCondLst>
                                  <p:cond delay="3000"/>
                                </p:stCondLst>
                                <p:childTnLst>
                                  <p:par>
                                    <p:cTn id="74" presetID="2" presetClass="entr" presetSubtype="2" fill="hold" grpId="0" nodeType="afterEffect" p14:presetBounceEnd="44000">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14:bounceEnd="44000">
                                          <p:cBhvr additive="base">
                                            <p:cTn id="76" dur="500" fill="hold"/>
                                            <p:tgtEl>
                                              <p:spTgt spid="36"/>
                                            </p:tgtEl>
                                            <p:attrNameLst>
                                              <p:attrName>ppt_x</p:attrName>
                                            </p:attrNameLst>
                                          </p:cBhvr>
                                          <p:tavLst>
                                            <p:tav tm="0">
                                              <p:val>
                                                <p:strVal val="1+#ppt_w/2"/>
                                              </p:val>
                                            </p:tav>
                                            <p:tav tm="100000">
                                              <p:val>
                                                <p:strVal val="#ppt_x"/>
                                              </p:val>
                                            </p:tav>
                                          </p:tavLst>
                                        </p:anim>
                                        <p:anim calcmode="lin" valueType="num" p14:bounceEnd="44000">
                                          <p:cBhvr additive="base">
                                            <p:cTn id="77" dur="500" fill="hold"/>
                                            <p:tgtEl>
                                              <p:spTgt spid="36"/>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300"/>
                                            <p:tgtEl>
                                              <p:spTgt spid="31"/>
                                            </p:tgtEl>
                                            <p:attrNameLst>
                                              <p:attrName>ppt_x</p:attrName>
                                            </p:attrNameLst>
                                          </p:cBhvr>
                                          <p:tavLst>
                                            <p:tav tm="0">
                                              <p:val>
                                                <p:strVal val="#ppt_x+#ppt_w*1.125000"/>
                                              </p:val>
                                            </p:tav>
                                            <p:tav tm="100000">
                                              <p:val>
                                                <p:strVal val="#ppt_x"/>
                                              </p:val>
                                            </p:tav>
                                          </p:tavLst>
                                        </p:anim>
                                        <p:animEffect transition="in" filter="wipe(left)">
                                          <p:cBhvr>
                                            <p:cTn id="81" dur="300"/>
                                            <p:tgtEl>
                                              <p:spTgt spid="31"/>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300"/>
                                            <p:tgtEl>
                                              <p:spTgt spid="40"/>
                                            </p:tgtEl>
                                            <p:attrNameLst>
                                              <p:attrName>ppt_x</p:attrName>
                                            </p:attrNameLst>
                                          </p:cBhvr>
                                          <p:tavLst>
                                            <p:tav tm="0">
                                              <p:val>
                                                <p:strVal val="#ppt_x+#ppt_w*1.125000"/>
                                              </p:val>
                                            </p:tav>
                                            <p:tav tm="100000">
                                              <p:val>
                                                <p:strVal val="#ppt_x"/>
                                              </p:val>
                                            </p:tav>
                                          </p:tavLst>
                                        </p:anim>
                                        <p:animEffect transition="in" filter="wipe(left)">
                                          <p:cBhvr>
                                            <p:cTn id="85" dur="300"/>
                                            <p:tgtEl>
                                              <p:spTgt spid="40"/>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anim calcmode="lin" valueType="num">
                                          <p:cBhvr>
                                            <p:cTn id="92" dur="500" fill="hold"/>
                                            <p:tgtEl>
                                              <p:spTgt spid="55"/>
                                            </p:tgtEl>
                                            <p:attrNameLst>
                                              <p:attrName>ppt_x</p:attrName>
                                            </p:attrNameLst>
                                          </p:cBhvr>
                                          <p:tavLst>
                                            <p:tav tm="0">
                                              <p:val>
                                                <p:fltVal val="0.5"/>
                                              </p:val>
                                            </p:tav>
                                            <p:tav tm="100000">
                                              <p:val>
                                                <p:strVal val="#ppt_x"/>
                                              </p:val>
                                            </p:tav>
                                          </p:tavLst>
                                        </p:anim>
                                        <p:anim calcmode="lin" valueType="num">
                                          <p:cBhvr>
                                            <p:cTn id="93" dur="500" fill="hold"/>
                                            <p:tgtEl>
                                              <p:spTgt spid="55"/>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anim calcmode="lin" valueType="num">
                                          <p:cBhvr>
                                            <p:cTn id="99" dur="500" fill="hold"/>
                                            <p:tgtEl>
                                              <p:spTgt spid="52"/>
                                            </p:tgtEl>
                                            <p:attrNameLst>
                                              <p:attrName>ppt_x</p:attrName>
                                            </p:attrNameLst>
                                          </p:cBhvr>
                                          <p:tavLst>
                                            <p:tav tm="0">
                                              <p:val>
                                                <p:fltVal val="0.5"/>
                                              </p:val>
                                            </p:tav>
                                            <p:tav tm="100000">
                                              <p:val>
                                                <p:strVal val="#ppt_x"/>
                                              </p:val>
                                            </p:tav>
                                          </p:tavLst>
                                        </p:anim>
                                        <p:anim calcmode="lin" valueType="num">
                                          <p:cBhvr>
                                            <p:cTn id="100" dur="500" fill="hold"/>
                                            <p:tgtEl>
                                              <p:spTgt spid="52"/>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anim calcmode="lin" valueType="num">
                                          <p:cBhvr>
                                            <p:cTn id="106" dur="500" fill="hold"/>
                                            <p:tgtEl>
                                              <p:spTgt spid="53"/>
                                            </p:tgtEl>
                                            <p:attrNameLst>
                                              <p:attrName>ppt_x</p:attrName>
                                            </p:attrNameLst>
                                          </p:cBhvr>
                                          <p:tavLst>
                                            <p:tav tm="0">
                                              <p:val>
                                                <p:fltVal val="0.5"/>
                                              </p:val>
                                            </p:tav>
                                            <p:tav tm="100000">
                                              <p:val>
                                                <p:strVal val="#ppt_x"/>
                                              </p:val>
                                            </p:tav>
                                          </p:tavLst>
                                        </p:anim>
                                        <p:anim calcmode="lin" valueType="num">
                                          <p:cBhvr>
                                            <p:cTn id="107" dur="500" fill="hold"/>
                                            <p:tgtEl>
                                              <p:spTgt spid="53"/>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anim calcmode="lin" valueType="num">
                                          <p:cBhvr>
                                            <p:cTn id="113" dur="500" fill="hold"/>
                                            <p:tgtEl>
                                              <p:spTgt spid="54"/>
                                            </p:tgtEl>
                                            <p:attrNameLst>
                                              <p:attrName>ppt_x</p:attrName>
                                            </p:attrNameLst>
                                          </p:cBhvr>
                                          <p:tavLst>
                                            <p:tav tm="0">
                                              <p:val>
                                                <p:fltVal val="0.5"/>
                                              </p:val>
                                            </p:tav>
                                            <p:tav tm="100000">
                                              <p:val>
                                                <p:strVal val="#ppt_x"/>
                                              </p:val>
                                            </p:tav>
                                          </p:tavLst>
                                        </p:anim>
                                        <p:anim calcmode="lin" valueType="num">
                                          <p:cBhvr>
                                            <p:cTn id="114" dur="500" fill="hold"/>
                                            <p:tgtEl>
                                              <p:spTgt spid="5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500" fill="hold"/>
                                            <p:tgtEl>
                                              <p:spTgt spid="57"/>
                                            </p:tgtEl>
                                            <p:attrNameLst>
                                              <p:attrName>ppt_w</p:attrName>
                                            </p:attrNameLst>
                                          </p:cBhvr>
                                          <p:tavLst>
                                            <p:tav tm="0">
                                              <p:val>
                                                <p:fltVal val="0"/>
                                              </p:val>
                                            </p:tav>
                                            <p:tav tm="100000">
                                              <p:val>
                                                <p:strVal val="#ppt_w"/>
                                              </p:val>
                                            </p:tav>
                                          </p:tavLst>
                                        </p:anim>
                                        <p:anim calcmode="lin" valueType="num">
                                          <p:cBhvr>
                                            <p:cTn id="125" dur="500" fill="hold"/>
                                            <p:tgtEl>
                                              <p:spTgt spid="57"/>
                                            </p:tgtEl>
                                            <p:attrNameLst>
                                              <p:attrName>ppt_h</p:attrName>
                                            </p:attrNameLst>
                                          </p:cBhvr>
                                          <p:tavLst>
                                            <p:tav tm="0">
                                              <p:val>
                                                <p:fltVal val="0"/>
                                              </p:val>
                                            </p:tav>
                                            <p:tav tm="100000">
                                              <p:val>
                                                <p:strVal val="#ppt_h"/>
                                              </p:val>
                                            </p:tav>
                                          </p:tavLst>
                                        </p:anim>
                                        <p:animEffect transition="in" filter="fade">
                                          <p:cBhvr>
                                            <p:cTn id="126" dur="500"/>
                                            <p:tgtEl>
                                              <p:spTgt spid="57"/>
                                            </p:tgtEl>
                                          </p:cBhvr>
                                        </p:animEffect>
                                        <p:anim calcmode="lin" valueType="num">
                                          <p:cBhvr>
                                            <p:cTn id="127" dur="500" fill="hold"/>
                                            <p:tgtEl>
                                              <p:spTgt spid="57"/>
                                            </p:tgtEl>
                                            <p:attrNameLst>
                                              <p:attrName>ppt_x</p:attrName>
                                            </p:attrNameLst>
                                          </p:cBhvr>
                                          <p:tavLst>
                                            <p:tav tm="0">
                                              <p:val>
                                                <p:fltVal val="0.5"/>
                                              </p:val>
                                            </p:tav>
                                            <p:tav tm="100000">
                                              <p:val>
                                                <p:strVal val="#ppt_x"/>
                                              </p:val>
                                            </p:tav>
                                          </p:tavLst>
                                        </p:anim>
                                        <p:anim calcmode="lin" valueType="num">
                                          <p:cBhvr>
                                            <p:cTn id="128"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28" grpId="0"/>
          <p:bldP spid="29" grpId="0"/>
          <p:bldP spid="30" grpId="0"/>
          <p:bldP spid="31" grpId="0"/>
          <p:bldP spid="32" grpId="0" animBg="1"/>
          <p:bldP spid="36" grpId="0" animBg="1"/>
          <p:bldP spid="40" grpId="0"/>
          <p:bldP spid="41" grpId="0"/>
          <p:bldP spid="42" grpId="0"/>
          <p:bldP spid="43" grpId="0"/>
          <p:bldP spid="44" grpId="0"/>
          <p:bldP spid="45" grpId="0"/>
          <p:bldP spid="46" grpId="0" animBg="1"/>
          <p:bldP spid="50" grpId="0"/>
          <p:bldP spid="51" grpId="0"/>
          <p:bldP spid="52" grpId="0" animBg="1"/>
          <p:bldP spid="53" grpId="0" animBg="1"/>
          <p:bldP spid="54" grpId="0" animBg="1"/>
          <p:bldP spid="55" grpId="0" animBg="1"/>
          <p:bldP spid="56"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300"/>
                                            <p:tgtEl>
                                              <p:spTgt spid="51"/>
                                            </p:tgtEl>
                                            <p:attrNameLst>
                                              <p:attrName>ppt_x</p:attrName>
                                            </p:attrNameLst>
                                          </p:cBhvr>
                                          <p:tavLst>
                                            <p:tav tm="0">
                                              <p:val>
                                                <p:strVal val="#ppt_x-#ppt_w*1.125000"/>
                                              </p:val>
                                            </p:tav>
                                            <p:tav tm="100000">
                                              <p:val>
                                                <p:strVal val="#ppt_x"/>
                                              </p:val>
                                            </p:tav>
                                          </p:tavLst>
                                        </p:anim>
                                        <p:animEffect transition="in" filter="wipe(right)">
                                          <p:cBhvr>
                                            <p:cTn id="16" dur="300"/>
                                            <p:tgtEl>
                                              <p:spTgt spid="51"/>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00"/>
                                            <p:tgtEl>
                                              <p:spTgt spid="44"/>
                                            </p:tgtEl>
                                            <p:attrNameLst>
                                              <p:attrName>ppt_x</p:attrName>
                                            </p:attrNameLst>
                                          </p:cBhvr>
                                          <p:tavLst>
                                            <p:tav tm="0">
                                              <p:val>
                                                <p:strVal val="#ppt_x-#ppt_w*1.125000"/>
                                              </p:val>
                                            </p:tav>
                                            <p:tav tm="100000">
                                              <p:val>
                                                <p:strVal val="#ppt_x"/>
                                              </p:val>
                                            </p:tav>
                                          </p:tavLst>
                                        </p:anim>
                                        <p:animEffect transition="in" filter="wipe(right)">
                                          <p:cBhvr>
                                            <p:cTn id="20" dur="300"/>
                                            <p:tgtEl>
                                              <p:spTgt spid="44"/>
                                            </p:tgtEl>
                                          </p:cBhvr>
                                        </p:animEffect>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300"/>
                                            <p:tgtEl>
                                              <p:spTgt spid="45"/>
                                            </p:tgtEl>
                                            <p:attrNameLst>
                                              <p:attrName>ppt_x</p:attrName>
                                            </p:attrNameLst>
                                          </p:cBhvr>
                                          <p:tavLst>
                                            <p:tav tm="0">
                                              <p:val>
                                                <p:strVal val="#ppt_x+#ppt_w*1.125000"/>
                                              </p:val>
                                            </p:tav>
                                            <p:tav tm="100000">
                                              <p:val>
                                                <p:strVal val="#ppt_x"/>
                                              </p:val>
                                            </p:tav>
                                          </p:tavLst>
                                        </p:anim>
                                        <p:animEffect transition="in" filter="wipe(left)">
                                          <p:cBhvr>
                                            <p:cTn id="29" dur="300"/>
                                            <p:tgtEl>
                                              <p:spTgt spid="45"/>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ppt_x</p:attrName>
                                            </p:attrNameLst>
                                          </p:cBhvr>
                                          <p:tavLst>
                                            <p:tav tm="0">
                                              <p:val>
                                                <p:strVal val="#ppt_x+#ppt_w*1.125000"/>
                                              </p:val>
                                            </p:tav>
                                            <p:tav tm="100000">
                                              <p:val>
                                                <p:strVal val="#ppt_x"/>
                                              </p:val>
                                            </p:tav>
                                          </p:tavLst>
                                        </p:anim>
                                        <p:animEffect transition="in" filter="wipe(left)">
                                          <p:cBhvr>
                                            <p:cTn id="33" dur="300"/>
                                            <p:tgtEl>
                                              <p:spTgt spid="50"/>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300"/>
                                            <p:tgtEl>
                                              <p:spTgt spid="28"/>
                                            </p:tgtEl>
                                            <p:attrNameLst>
                                              <p:attrName>ppt_x</p:attrName>
                                            </p:attrNameLst>
                                          </p:cBhvr>
                                          <p:tavLst>
                                            <p:tav tm="0">
                                              <p:val>
                                                <p:strVal val="#ppt_x-#ppt_w*1.125000"/>
                                              </p:val>
                                            </p:tav>
                                            <p:tav tm="100000">
                                              <p:val>
                                                <p:strVal val="#ppt_x"/>
                                              </p:val>
                                            </p:tav>
                                          </p:tavLst>
                                        </p:anim>
                                        <p:animEffect transition="in" filter="wipe(right)">
                                          <p:cBhvr>
                                            <p:cTn id="42" dur="300"/>
                                            <p:tgtEl>
                                              <p:spTgt spid="28"/>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p:tgtEl>
                                              <p:spTgt spid="41"/>
                                            </p:tgtEl>
                                            <p:attrNameLst>
                                              <p:attrName>ppt_x</p:attrName>
                                            </p:attrNameLst>
                                          </p:cBhvr>
                                          <p:tavLst>
                                            <p:tav tm="0">
                                              <p:val>
                                                <p:strVal val="#ppt_x-#ppt_w*1.125000"/>
                                              </p:val>
                                            </p:tav>
                                            <p:tav tm="100000">
                                              <p:val>
                                                <p:strVal val="#ppt_x"/>
                                              </p:val>
                                            </p:tav>
                                          </p:tavLst>
                                        </p:anim>
                                        <p:animEffect transition="in" filter="wipe(right)">
                                          <p:cBhvr>
                                            <p:cTn id="46" dur="300"/>
                                            <p:tgtEl>
                                              <p:spTgt spid="41"/>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300"/>
                                            <p:tgtEl>
                                              <p:spTgt spid="30"/>
                                            </p:tgtEl>
                                            <p:attrNameLst>
                                              <p:attrName>ppt_x</p:attrName>
                                            </p:attrNameLst>
                                          </p:cBhvr>
                                          <p:tavLst>
                                            <p:tav tm="0">
                                              <p:val>
                                                <p:strVal val="#ppt_x+#ppt_w*1.125000"/>
                                              </p:val>
                                            </p:tav>
                                            <p:tav tm="100000">
                                              <p:val>
                                                <p:strVal val="#ppt_x"/>
                                              </p:val>
                                            </p:tav>
                                          </p:tavLst>
                                        </p:anim>
                                        <p:animEffect transition="in" filter="wipe(left)">
                                          <p:cBhvr>
                                            <p:cTn id="55" dur="300"/>
                                            <p:tgtEl>
                                              <p:spTgt spid="30"/>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300"/>
                                            <p:tgtEl>
                                              <p:spTgt spid="43"/>
                                            </p:tgtEl>
                                            <p:attrNameLst>
                                              <p:attrName>ppt_x</p:attrName>
                                            </p:attrNameLst>
                                          </p:cBhvr>
                                          <p:tavLst>
                                            <p:tav tm="0">
                                              <p:val>
                                                <p:strVal val="#ppt_x+#ppt_w*1.125000"/>
                                              </p:val>
                                            </p:tav>
                                            <p:tav tm="100000">
                                              <p:val>
                                                <p:strVal val="#ppt_x"/>
                                              </p:val>
                                            </p:tav>
                                          </p:tavLst>
                                        </p:anim>
                                        <p:animEffect transition="in" filter="wipe(left)">
                                          <p:cBhvr>
                                            <p:cTn id="59" dur="300"/>
                                            <p:tgtEl>
                                              <p:spTgt spid="43"/>
                                            </p:tgtEl>
                                          </p:cBhvr>
                                        </p:animEffect>
                                      </p:childTnLst>
                                    </p:cTn>
                                  </p:par>
                                </p:childTnLst>
                              </p:cTn>
                            </p:par>
                            <p:par>
                              <p:cTn id="60" fill="hold">
                                <p:stCondLst>
                                  <p:cond delay="2500"/>
                                </p:stCondLst>
                                <p:childTnLst>
                                  <p:par>
                                    <p:cTn id="61" presetID="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0-#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300"/>
                                            <p:tgtEl>
                                              <p:spTgt spid="42"/>
                                            </p:tgtEl>
                                            <p:attrNameLst>
                                              <p:attrName>ppt_x</p:attrName>
                                            </p:attrNameLst>
                                          </p:cBhvr>
                                          <p:tavLst>
                                            <p:tav tm="0">
                                              <p:val>
                                                <p:strVal val="#ppt_x-#ppt_w*1.125000"/>
                                              </p:val>
                                            </p:tav>
                                            <p:tav tm="100000">
                                              <p:val>
                                                <p:strVal val="#ppt_x"/>
                                              </p:val>
                                            </p:tav>
                                          </p:tavLst>
                                        </p:anim>
                                        <p:animEffect transition="in" filter="wipe(right)">
                                          <p:cBhvr>
                                            <p:cTn id="68" dur="300"/>
                                            <p:tgtEl>
                                              <p:spTgt spid="42"/>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300"/>
                                            <p:tgtEl>
                                              <p:spTgt spid="29"/>
                                            </p:tgtEl>
                                            <p:attrNameLst>
                                              <p:attrName>ppt_x</p:attrName>
                                            </p:attrNameLst>
                                          </p:cBhvr>
                                          <p:tavLst>
                                            <p:tav tm="0">
                                              <p:val>
                                                <p:strVal val="#ppt_x-#ppt_w*1.125000"/>
                                              </p:val>
                                            </p:tav>
                                            <p:tav tm="100000">
                                              <p:val>
                                                <p:strVal val="#ppt_x"/>
                                              </p:val>
                                            </p:tav>
                                          </p:tavLst>
                                        </p:anim>
                                        <p:animEffect transition="in" filter="wipe(right)">
                                          <p:cBhvr>
                                            <p:cTn id="72" dur="300"/>
                                            <p:tgtEl>
                                              <p:spTgt spid="29"/>
                                            </p:tgtEl>
                                          </p:cBhvr>
                                        </p:animEffect>
                                      </p:childTnLst>
                                    </p:cTn>
                                  </p:par>
                                </p:childTnLst>
                              </p:cTn>
                            </p:par>
                            <p:par>
                              <p:cTn id="73" fill="hold">
                                <p:stCondLst>
                                  <p:cond delay="3000"/>
                                </p:stCondLst>
                                <p:childTnLst>
                                  <p:par>
                                    <p:cTn id="74" presetID="2" presetClass="entr" presetSubtype="2"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1+#ppt_w/2"/>
                                              </p:val>
                                            </p:tav>
                                            <p:tav tm="100000">
                                              <p:val>
                                                <p:strVal val="#ppt_x"/>
                                              </p:val>
                                            </p:tav>
                                          </p:tavLst>
                                        </p:anim>
                                        <p:anim calcmode="lin" valueType="num">
                                          <p:cBhvr additive="base">
                                            <p:cTn id="77" dur="500" fill="hold"/>
                                            <p:tgtEl>
                                              <p:spTgt spid="36"/>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300"/>
                                            <p:tgtEl>
                                              <p:spTgt spid="31"/>
                                            </p:tgtEl>
                                            <p:attrNameLst>
                                              <p:attrName>ppt_x</p:attrName>
                                            </p:attrNameLst>
                                          </p:cBhvr>
                                          <p:tavLst>
                                            <p:tav tm="0">
                                              <p:val>
                                                <p:strVal val="#ppt_x+#ppt_w*1.125000"/>
                                              </p:val>
                                            </p:tav>
                                            <p:tav tm="100000">
                                              <p:val>
                                                <p:strVal val="#ppt_x"/>
                                              </p:val>
                                            </p:tav>
                                          </p:tavLst>
                                        </p:anim>
                                        <p:animEffect transition="in" filter="wipe(left)">
                                          <p:cBhvr>
                                            <p:cTn id="81" dur="300"/>
                                            <p:tgtEl>
                                              <p:spTgt spid="31"/>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300"/>
                                            <p:tgtEl>
                                              <p:spTgt spid="40"/>
                                            </p:tgtEl>
                                            <p:attrNameLst>
                                              <p:attrName>ppt_x</p:attrName>
                                            </p:attrNameLst>
                                          </p:cBhvr>
                                          <p:tavLst>
                                            <p:tav tm="0">
                                              <p:val>
                                                <p:strVal val="#ppt_x+#ppt_w*1.125000"/>
                                              </p:val>
                                            </p:tav>
                                            <p:tav tm="100000">
                                              <p:val>
                                                <p:strVal val="#ppt_x"/>
                                              </p:val>
                                            </p:tav>
                                          </p:tavLst>
                                        </p:anim>
                                        <p:animEffect transition="in" filter="wipe(left)">
                                          <p:cBhvr>
                                            <p:cTn id="85" dur="300"/>
                                            <p:tgtEl>
                                              <p:spTgt spid="40"/>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anim calcmode="lin" valueType="num">
                                          <p:cBhvr>
                                            <p:cTn id="92" dur="500" fill="hold"/>
                                            <p:tgtEl>
                                              <p:spTgt spid="55"/>
                                            </p:tgtEl>
                                            <p:attrNameLst>
                                              <p:attrName>ppt_x</p:attrName>
                                            </p:attrNameLst>
                                          </p:cBhvr>
                                          <p:tavLst>
                                            <p:tav tm="0">
                                              <p:val>
                                                <p:fltVal val="0.5"/>
                                              </p:val>
                                            </p:tav>
                                            <p:tav tm="100000">
                                              <p:val>
                                                <p:strVal val="#ppt_x"/>
                                              </p:val>
                                            </p:tav>
                                          </p:tavLst>
                                        </p:anim>
                                        <p:anim calcmode="lin" valueType="num">
                                          <p:cBhvr>
                                            <p:cTn id="93" dur="500" fill="hold"/>
                                            <p:tgtEl>
                                              <p:spTgt spid="55"/>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anim calcmode="lin" valueType="num">
                                          <p:cBhvr>
                                            <p:cTn id="99" dur="500" fill="hold"/>
                                            <p:tgtEl>
                                              <p:spTgt spid="52"/>
                                            </p:tgtEl>
                                            <p:attrNameLst>
                                              <p:attrName>ppt_x</p:attrName>
                                            </p:attrNameLst>
                                          </p:cBhvr>
                                          <p:tavLst>
                                            <p:tav tm="0">
                                              <p:val>
                                                <p:fltVal val="0.5"/>
                                              </p:val>
                                            </p:tav>
                                            <p:tav tm="100000">
                                              <p:val>
                                                <p:strVal val="#ppt_x"/>
                                              </p:val>
                                            </p:tav>
                                          </p:tavLst>
                                        </p:anim>
                                        <p:anim calcmode="lin" valueType="num">
                                          <p:cBhvr>
                                            <p:cTn id="100" dur="500" fill="hold"/>
                                            <p:tgtEl>
                                              <p:spTgt spid="52"/>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anim calcmode="lin" valueType="num">
                                          <p:cBhvr>
                                            <p:cTn id="106" dur="500" fill="hold"/>
                                            <p:tgtEl>
                                              <p:spTgt spid="53"/>
                                            </p:tgtEl>
                                            <p:attrNameLst>
                                              <p:attrName>ppt_x</p:attrName>
                                            </p:attrNameLst>
                                          </p:cBhvr>
                                          <p:tavLst>
                                            <p:tav tm="0">
                                              <p:val>
                                                <p:fltVal val="0.5"/>
                                              </p:val>
                                            </p:tav>
                                            <p:tav tm="100000">
                                              <p:val>
                                                <p:strVal val="#ppt_x"/>
                                              </p:val>
                                            </p:tav>
                                          </p:tavLst>
                                        </p:anim>
                                        <p:anim calcmode="lin" valueType="num">
                                          <p:cBhvr>
                                            <p:cTn id="107" dur="500" fill="hold"/>
                                            <p:tgtEl>
                                              <p:spTgt spid="53"/>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anim calcmode="lin" valueType="num">
                                          <p:cBhvr>
                                            <p:cTn id="113" dur="500" fill="hold"/>
                                            <p:tgtEl>
                                              <p:spTgt spid="54"/>
                                            </p:tgtEl>
                                            <p:attrNameLst>
                                              <p:attrName>ppt_x</p:attrName>
                                            </p:attrNameLst>
                                          </p:cBhvr>
                                          <p:tavLst>
                                            <p:tav tm="0">
                                              <p:val>
                                                <p:fltVal val="0.5"/>
                                              </p:val>
                                            </p:tav>
                                            <p:tav tm="100000">
                                              <p:val>
                                                <p:strVal val="#ppt_x"/>
                                              </p:val>
                                            </p:tav>
                                          </p:tavLst>
                                        </p:anim>
                                        <p:anim calcmode="lin" valueType="num">
                                          <p:cBhvr>
                                            <p:cTn id="114" dur="500" fill="hold"/>
                                            <p:tgtEl>
                                              <p:spTgt spid="5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500" fill="hold"/>
                                            <p:tgtEl>
                                              <p:spTgt spid="57"/>
                                            </p:tgtEl>
                                            <p:attrNameLst>
                                              <p:attrName>ppt_w</p:attrName>
                                            </p:attrNameLst>
                                          </p:cBhvr>
                                          <p:tavLst>
                                            <p:tav tm="0">
                                              <p:val>
                                                <p:fltVal val="0"/>
                                              </p:val>
                                            </p:tav>
                                            <p:tav tm="100000">
                                              <p:val>
                                                <p:strVal val="#ppt_w"/>
                                              </p:val>
                                            </p:tav>
                                          </p:tavLst>
                                        </p:anim>
                                        <p:anim calcmode="lin" valueType="num">
                                          <p:cBhvr>
                                            <p:cTn id="125" dur="500" fill="hold"/>
                                            <p:tgtEl>
                                              <p:spTgt spid="57"/>
                                            </p:tgtEl>
                                            <p:attrNameLst>
                                              <p:attrName>ppt_h</p:attrName>
                                            </p:attrNameLst>
                                          </p:cBhvr>
                                          <p:tavLst>
                                            <p:tav tm="0">
                                              <p:val>
                                                <p:fltVal val="0"/>
                                              </p:val>
                                            </p:tav>
                                            <p:tav tm="100000">
                                              <p:val>
                                                <p:strVal val="#ppt_h"/>
                                              </p:val>
                                            </p:tav>
                                          </p:tavLst>
                                        </p:anim>
                                        <p:animEffect transition="in" filter="fade">
                                          <p:cBhvr>
                                            <p:cTn id="126" dur="500"/>
                                            <p:tgtEl>
                                              <p:spTgt spid="57"/>
                                            </p:tgtEl>
                                          </p:cBhvr>
                                        </p:animEffect>
                                        <p:anim calcmode="lin" valueType="num">
                                          <p:cBhvr>
                                            <p:cTn id="127" dur="500" fill="hold"/>
                                            <p:tgtEl>
                                              <p:spTgt spid="57"/>
                                            </p:tgtEl>
                                            <p:attrNameLst>
                                              <p:attrName>ppt_x</p:attrName>
                                            </p:attrNameLst>
                                          </p:cBhvr>
                                          <p:tavLst>
                                            <p:tav tm="0">
                                              <p:val>
                                                <p:fltVal val="0.5"/>
                                              </p:val>
                                            </p:tav>
                                            <p:tav tm="100000">
                                              <p:val>
                                                <p:strVal val="#ppt_x"/>
                                              </p:val>
                                            </p:tav>
                                          </p:tavLst>
                                        </p:anim>
                                        <p:anim calcmode="lin" valueType="num">
                                          <p:cBhvr>
                                            <p:cTn id="128"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28" grpId="0"/>
          <p:bldP spid="29" grpId="0"/>
          <p:bldP spid="30" grpId="0"/>
          <p:bldP spid="31" grpId="0"/>
          <p:bldP spid="32" grpId="0" animBg="1"/>
          <p:bldP spid="36" grpId="0" animBg="1"/>
          <p:bldP spid="40" grpId="0"/>
          <p:bldP spid="41" grpId="0"/>
          <p:bldP spid="42" grpId="0"/>
          <p:bldP spid="43" grpId="0"/>
          <p:bldP spid="44" grpId="0"/>
          <p:bldP spid="45" grpId="0"/>
          <p:bldP spid="46" grpId="0" animBg="1"/>
          <p:bldP spid="50" grpId="0"/>
          <p:bldP spid="51" grpId="0"/>
          <p:bldP spid="52" grpId="0" animBg="1"/>
          <p:bldP spid="53" grpId="0" animBg="1"/>
          <p:bldP spid="54" grpId="0" animBg="1"/>
          <p:bldP spid="55" grpId="0" animBg="1"/>
          <p:bldP spid="56" grpId="0" animBg="1"/>
          <p:bldP spid="5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522666" cy="507835"/>
          </a:xfrm>
        </p:spPr>
        <p:txBody>
          <a:bodyPr/>
          <a:lstStyle/>
          <a:p>
            <a:pPr algn="l"/>
            <a:r>
              <a:rPr lang="en-US" altLang="zh-CN" dirty="0" smtClean="0"/>
              <a:t>1.2</a:t>
            </a:r>
            <a:r>
              <a:rPr lang="zh-CN" altLang="en-US" dirty="0"/>
              <a:t>质量保证</a:t>
            </a:r>
            <a:r>
              <a:rPr lang="zh-CN" altLang="en-US" dirty="0" smtClean="0"/>
              <a:t>体系建设意义（作用）</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112" name="组合 111"/>
          <p:cNvGrpSpPr/>
          <p:nvPr/>
        </p:nvGrpSpPr>
        <p:grpSpPr>
          <a:xfrm>
            <a:off x="867039" y="2286304"/>
            <a:ext cx="2803905" cy="2747497"/>
            <a:chOff x="304800" y="673100"/>
            <a:chExt cx="4133087" cy="4049939"/>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14" name="椭圆 113"/>
            <p:cNvSpPr/>
            <p:nvPr/>
          </p:nvSpPr>
          <p:spPr>
            <a:xfrm>
              <a:off x="612013" y="897165"/>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cxnSp>
        <p:nvCxnSpPr>
          <p:cNvPr id="115" name="直接连接符 114"/>
          <p:cNvCxnSpPr>
            <a:endCxn id="119" idx="3"/>
          </p:cNvCxnSpPr>
          <p:nvPr/>
        </p:nvCxnSpPr>
        <p:spPr>
          <a:xfrm flipV="1">
            <a:off x="3715651" y="1855809"/>
            <a:ext cx="1012197" cy="188024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45" idx="6"/>
            <a:endCxn id="137" idx="3"/>
          </p:cNvCxnSpPr>
          <p:nvPr/>
        </p:nvCxnSpPr>
        <p:spPr>
          <a:xfrm>
            <a:off x="3715651" y="3661673"/>
            <a:ext cx="1012197" cy="207249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45" idx="6"/>
            <a:endCxn id="131" idx="3"/>
          </p:cNvCxnSpPr>
          <p:nvPr/>
        </p:nvCxnSpPr>
        <p:spPr>
          <a:xfrm>
            <a:off x="3715651" y="3661673"/>
            <a:ext cx="1012197" cy="79130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45" idx="6"/>
            <a:endCxn id="125" idx="3"/>
          </p:cNvCxnSpPr>
          <p:nvPr/>
        </p:nvCxnSpPr>
        <p:spPr>
          <a:xfrm flipV="1">
            <a:off x="3715651" y="3152177"/>
            <a:ext cx="1012197" cy="509496"/>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19" name="六边形 118"/>
          <p:cNvSpPr/>
          <p:nvPr/>
        </p:nvSpPr>
        <p:spPr>
          <a:xfrm>
            <a:off x="4727848" y="1351753"/>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p:cNvGrpSpPr/>
          <p:nvPr/>
        </p:nvGrpSpPr>
        <p:grpSpPr>
          <a:xfrm rot="16200000">
            <a:off x="5039715" y="1195966"/>
            <a:ext cx="1134781" cy="1280370"/>
            <a:chOff x="8439634" y="3544648"/>
            <a:chExt cx="1611146" cy="1817848"/>
          </a:xfrm>
        </p:grpSpPr>
        <p:sp>
          <p:nvSpPr>
            <p:cNvPr id="121"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2"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23" name="文本框 37"/>
          <p:cNvSpPr>
            <a:spLocks noChangeArrowheads="1"/>
          </p:cNvSpPr>
          <p:nvPr/>
        </p:nvSpPr>
        <p:spPr bwMode="auto">
          <a:xfrm>
            <a:off x="5420705" y="1677260"/>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1</a:t>
            </a:r>
            <a:endParaRPr lang="zh-CN" altLang="en-US" sz="1600" b="1" dirty="0">
              <a:solidFill>
                <a:schemeClr val="bg1"/>
              </a:solidFill>
              <a:sym typeface="微软雅黑" pitchFamily="34" charset="-122"/>
            </a:endParaRPr>
          </a:p>
        </p:txBody>
      </p:sp>
      <p:sp>
        <p:nvSpPr>
          <p:cNvPr id="124" name="文本1"/>
          <p:cNvSpPr>
            <a:spLocks noChangeArrowheads="1"/>
          </p:cNvSpPr>
          <p:nvPr/>
        </p:nvSpPr>
        <p:spPr bwMode="gray">
          <a:xfrm>
            <a:off x="6247291" y="1511960"/>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有利于促进高职院校建立人才培养质量制度保证体系</a:t>
            </a:r>
            <a:endParaRPr lang="zh-CN" altLang="en-US" sz="1600" dirty="0">
              <a:latin typeface="微软雅黑" pitchFamily="34" charset="-122"/>
              <a:ea typeface="微软雅黑" pitchFamily="34" charset="-122"/>
            </a:endParaRPr>
          </a:p>
        </p:txBody>
      </p:sp>
      <p:sp>
        <p:nvSpPr>
          <p:cNvPr id="125" name="六边形 124"/>
          <p:cNvSpPr/>
          <p:nvPr/>
        </p:nvSpPr>
        <p:spPr>
          <a:xfrm>
            <a:off x="4727848" y="264812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p:cNvGrpSpPr/>
          <p:nvPr/>
        </p:nvGrpSpPr>
        <p:grpSpPr>
          <a:xfrm rot="16200000">
            <a:off x="5039715" y="2492334"/>
            <a:ext cx="1134781" cy="1280370"/>
            <a:chOff x="8439634" y="3544648"/>
            <a:chExt cx="1611146" cy="1817848"/>
          </a:xfrm>
        </p:grpSpPr>
        <p:sp>
          <p:nvSpPr>
            <p:cNvPr id="12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29" name="文本框 37"/>
          <p:cNvSpPr>
            <a:spLocks noChangeArrowheads="1"/>
          </p:cNvSpPr>
          <p:nvPr/>
        </p:nvSpPr>
        <p:spPr bwMode="auto">
          <a:xfrm>
            <a:off x="5420705" y="297362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2</a:t>
            </a:r>
            <a:endParaRPr lang="zh-CN" altLang="en-US" sz="1600" b="1" dirty="0">
              <a:solidFill>
                <a:schemeClr val="bg1"/>
              </a:solidFill>
              <a:sym typeface="微软雅黑" pitchFamily="34" charset="-122"/>
            </a:endParaRPr>
          </a:p>
        </p:txBody>
      </p:sp>
      <p:sp>
        <p:nvSpPr>
          <p:cNvPr id="130" name="文本1"/>
          <p:cNvSpPr>
            <a:spLocks noChangeArrowheads="1"/>
          </p:cNvSpPr>
          <p:nvPr/>
        </p:nvSpPr>
        <p:spPr bwMode="gray">
          <a:xfrm>
            <a:off x="6247291" y="280832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有利于提高人才培养质量保证成效</a:t>
            </a:r>
            <a:endParaRPr lang="zh-CN" altLang="en-US" sz="1600" dirty="0">
              <a:latin typeface="微软雅黑" pitchFamily="34" charset="-122"/>
              <a:ea typeface="微软雅黑" pitchFamily="34" charset="-122"/>
            </a:endParaRPr>
          </a:p>
        </p:txBody>
      </p:sp>
      <p:sp>
        <p:nvSpPr>
          <p:cNvPr id="131" name="六边形 130"/>
          <p:cNvSpPr/>
          <p:nvPr/>
        </p:nvSpPr>
        <p:spPr>
          <a:xfrm>
            <a:off x="4727848" y="3948920"/>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rot="16200000">
            <a:off x="5039715" y="3793133"/>
            <a:ext cx="1134781" cy="1280370"/>
            <a:chOff x="8439634" y="3544648"/>
            <a:chExt cx="1611146" cy="1817848"/>
          </a:xfrm>
        </p:grpSpPr>
        <p:sp>
          <p:nvSpPr>
            <p:cNvPr id="133"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4"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35" name="文本框 37"/>
          <p:cNvSpPr>
            <a:spLocks noChangeArrowheads="1"/>
          </p:cNvSpPr>
          <p:nvPr/>
        </p:nvSpPr>
        <p:spPr bwMode="auto">
          <a:xfrm>
            <a:off x="5420705" y="4274427"/>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3</a:t>
            </a:r>
            <a:endParaRPr lang="zh-CN" altLang="en-US" sz="1600" b="1" dirty="0">
              <a:solidFill>
                <a:schemeClr val="bg1"/>
              </a:solidFill>
              <a:sym typeface="微软雅黑" pitchFamily="34" charset="-122"/>
            </a:endParaRPr>
          </a:p>
        </p:txBody>
      </p:sp>
      <p:sp>
        <p:nvSpPr>
          <p:cNvPr id="136" name="文本1"/>
          <p:cNvSpPr>
            <a:spLocks noChangeArrowheads="1"/>
          </p:cNvSpPr>
          <p:nvPr/>
        </p:nvSpPr>
        <p:spPr bwMode="gray">
          <a:xfrm>
            <a:off x="6247291" y="4109127"/>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有利于促进高职院校强化质量意识</a:t>
            </a:r>
            <a:endParaRPr lang="zh-CN" altLang="zh-CN" sz="1600" b="0" dirty="0">
              <a:latin typeface="微软雅黑" pitchFamily="34" charset="-122"/>
              <a:ea typeface="微软雅黑" pitchFamily="34" charset="-122"/>
            </a:endParaRPr>
          </a:p>
        </p:txBody>
      </p:sp>
      <p:sp>
        <p:nvSpPr>
          <p:cNvPr id="137" name="六边形 136"/>
          <p:cNvSpPr/>
          <p:nvPr/>
        </p:nvSpPr>
        <p:spPr>
          <a:xfrm>
            <a:off x="4727848" y="523011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8" name="组合 137"/>
          <p:cNvGrpSpPr/>
          <p:nvPr/>
        </p:nvGrpSpPr>
        <p:grpSpPr>
          <a:xfrm rot="16200000">
            <a:off x="5039715" y="5074324"/>
            <a:ext cx="1134781" cy="1280370"/>
            <a:chOff x="8439634" y="3544648"/>
            <a:chExt cx="1611146" cy="1817848"/>
          </a:xfrm>
        </p:grpSpPr>
        <p:sp>
          <p:nvSpPr>
            <p:cNvPr id="139"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0"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41" name="文本框 37"/>
          <p:cNvSpPr>
            <a:spLocks noChangeArrowheads="1"/>
          </p:cNvSpPr>
          <p:nvPr/>
        </p:nvSpPr>
        <p:spPr bwMode="auto">
          <a:xfrm>
            <a:off x="5312503" y="5555618"/>
            <a:ext cx="589203"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4-6</a:t>
            </a:r>
            <a:endParaRPr lang="zh-CN" altLang="en-US" sz="1600" b="1" dirty="0">
              <a:solidFill>
                <a:schemeClr val="bg1"/>
              </a:solidFill>
              <a:sym typeface="微软雅黑" pitchFamily="34" charset="-122"/>
            </a:endParaRPr>
          </a:p>
        </p:txBody>
      </p:sp>
      <p:sp>
        <p:nvSpPr>
          <p:cNvPr id="142" name="文本1"/>
          <p:cNvSpPr>
            <a:spLocks noChangeArrowheads="1"/>
          </p:cNvSpPr>
          <p:nvPr/>
        </p:nvSpPr>
        <p:spPr bwMode="gray">
          <a:xfrm>
            <a:off x="6247291" y="539031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有利于促进高职院校完善治理</a:t>
            </a:r>
            <a:r>
              <a:rPr lang="zh-CN" altLang="en-US" sz="1600" dirty="0" smtClean="0">
                <a:latin typeface="微软雅黑" pitchFamily="34" charset="-122"/>
                <a:ea typeface="微软雅黑" pitchFamily="34" charset="-122"/>
              </a:rPr>
              <a:t>结构</a:t>
            </a:r>
            <a:endParaRPr lang="en-US" altLang="zh-CN" sz="1600" dirty="0" smtClean="0">
              <a:latin typeface="微软雅黑" pitchFamily="34" charset="-122"/>
              <a:ea typeface="微软雅黑" pitchFamily="34" charset="-122"/>
            </a:endParaRPr>
          </a:p>
          <a:p>
            <a:pPr defTabSz="1218895">
              <a:lnSpc>
                <a:spcPct val="120000"/>
              </a:lnSpc>
              <a:defRPr/>
            </a:pPr>
            <a:r>
              <a:rPr lang="zh-CN" altLang="zh-CN" sz="1600" dirty="0"/>
              <a:t>有利于推进学校信息化</a:t>
            </a:r>
            <a:r>
              <a:rPr lang="zh-CN" altLang="zh-CN" sz="1600" dirty="0" smtClean="0"/>
              <a:t>进程</a:t>
            </a:r>
            <a:endParaRPr lang="en-US" altLang="zh-CN" sz="1600" dirty="0" smtClean="0"/>
          </a:p>
          <a:p>
            <a:pPr defTabSz="1218895">
              <a:lnSpc>
                <a:spcPct val="120000"/>
              </a:lnSpc>
              <a:defRPr/>
            </a:pPr>
            <a:r>
              <a:rPr lang="zh-CN" altLang="zh-CN" sz="1600" dirty="0"/>
              <a:t>有利于</a:t>
            </a:r>
            <a:r>
              <a:rPr lang="zh-CN" altLang="zh-CN" sz="1600" dirty="0" smtClean="0"/>
              <a:t>运用数据</a:t>
            </a:r>
            <a:r>
              <a:rPr lang="zh-CN" altLang="zh-CN" sz="1600" dirty="0"/>
              <a:t>加强人才培养质量监测与预警</a:t>
            </a:r>
            <a:endParaRPr lang="zh-CN" altLang="en-US" sz="1600" dirty="0">
              <a:latin typeface="微软雅黑" pitchFamily="34" charset="-122"/>
              <a:ea typeface="微软雅黑" pitchFamily="34" charset="-122"/>
            </a:endParaRPr>
          </a:p>
        </p:txBody>
      </p:sp>
      <p:grpSp>
        <p:nvGrpSpPr>
          <p:cNvPr id="143" name="组合 142"/>
          <p:cNvGrpSpPr/>
          <p:nvPr/>
        </p:nvGrpSpPr>
        <p:grpSpPr>
          <a:xfrm>
            <a:off x="867038" y="2237368"/>
            <a:ext cx="2848613" cy="2848610"/>
            <a:chOff x="1752735" y="879940"/>
            <a:chExt cx="2070478" cy="2070476"/>
          </a:xfrm>
        </p:grpSpPr>
        <p:sp>
          <p:nvSpPr>
            <p:cNvPr id="144" name="同心圆 143"/>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45" name="同心圆 144"/>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grpSp>
      <p:pic>
        <p:nvPicPr>
          <p:cNvPr id="14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60205">
            <a:off x="1003349" y="2453887"/>
            <a:ext cx="2541228" cy="256433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48" name="TextBox 147"/>
          <p:cNvSpPr txBox="1"/>
          <p:nvPr/>
        </p:nvSpPr>
        <p:spPr>
          <a:xfrm>
            <a:off x="1347384" y="3518352"/>
            <a:ext cx="1867502" cy="415498"/>
          </a:xfrm>
          <a:prstGeom prst="rect">
            <a:avLst/>
          </a:prstGeom>
          <a:noFill/>
        </p:spPr>
        <p:txBody>
          <a:bodyPr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建设意义</a:t>
            </a:r>
            <a:endParaRPr lang="en-US" altLang="zh-CN"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23479690"/>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4137671" cy="923334"/>
          </a:xfrm>
        </p:spPr>
        <p:txBody>
          <a:bodyPr/>
          <a:lstStyle/>
          <a:p>
            <a:pPr algn="l"/>
            <a:r>
              <a:rPr lang="en-US" altLang="zh-CN" dirty="0" smtClean="0"/>
              <a:t>1.3</a:t>
            </a:r>
            <a:r>
              <a:rPr lang="zh-CN" altLang="en-US" dirty="0" smtClean="0"/>
              <a:t>质量保证</a:t>
            </a:r>
            <a:r>
              <a:rPr lang="zh-CN" altLang="en-US" dirty="0"/>
              <a:t>体系运行关键</a:t>
            </a:r>
            <a:br>
              <a:rPr lang="zh-CN" altLang="en-US" dirty="0"/>
            </a:b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8" name="组合 57"/>
          <p:cNvGrpSpPr/>
          <p:nvPr/>
        </p:nvGrpSpPr>
        <p:grpSpPr>
          <a:xfrm>
            <a:off x="867039" y="2286304"/>
            <a:ext cx="2713957" cy="2713957"/>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0" name="椭圆 5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cxnSp>
        <p:nvCxnSpPr>
          <p:cNvPr id="61" name="直接连接符 60"/>
          <p:cNvCxnSpPr>
            <a:endCxn id="65" idx="3"/>
          </p:cNvCxnSpPr>
          <p:nvPr/>
        </p:nvCxnSpPr>
        <p:spPr>
          <a:xfrm flipV="1">
            <a:off x="3715651" y="1855809"/>
            <a:ext cx="1012197" cy="188024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93" idx="6"/>
            <a:endCxn id="83" idx="3"/>
          </p:cNvCxnSpPr>
          <p:nvPr/>
        </p:nvCxnSpPr>
        <p:spPr>
          <a:xfrm>
            <a:off x="3715651" y="3661673"/>
            <a:ext cx="1012197" cy="207249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93" idx="6"/>
            <a:endCxn id="77" idx="3"/>
          </p:cNvCxnSpPr>
          <p:nvPr/>
        </p:nvCxnSpPr>
        <p:spPr>
          <a:xfrm>
            <a:off x="3715651" y="3661673"/>
            <a:ext cx="1012197" cy="79130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93" idx="6"/>
            <a:endCxn id="71" idx="3"/>
          </p:cNvCxnSpPr>
          <p:nvPr/>
        </p:nvCxnSpPr>
        <p:spPr>
          <a:xfrm flipV="1">
            <a:off x="3715651" y="3152177"/>
            <a:ext cx="1012197" cy="509496"/>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5" name="六边形 64"/>
          <p:cNvSpPr/>
          <p:nvPr/>
        </p:nvSpPr>
        <p:spPr>
          <a:xfrm>
            <a:off x="4727848" y="1351753"/>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rot="16200000">
            <a:off x="5039715" y="1195966"/>
            <a:ext cx="1134781" cy="1280370"/>
            <a:chOff x="8439634" y="3544648"/>
            <a:chExt cx="1611146" cy="1817848"/>
          </a:xfrm>
        </p:grpSpPr>
        <p:sp>
          <p:nvSpPr>
            <p:cNvPr id="6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9" name="文本框 37"/>
          <p:cNvSpPr>
            <a:spLocks noChangeArrowheads="1"/>
          </p:cNvSpPr>
          <p:nvPr/>
        </p:nvSpPr>
        <p:spPr bwMode="auto">
          <a:xfrm>
            <a:off x="5420705" y="1677260"/>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1</a:t>
            </a:r>
            <a:endParaRPr lang="zh-CN" altLang="en-US" sz="1600" b="1" dirty="0">
              <a:solidFill>
                <a:schemeClr val="bg1"/>
              </a:solidFill>
              <a:sym typeface="微软雅黑" pitchFamily="34" charset="-122"/>
            </a:endParaRPr>
          </a:p>
        </p:txBody>
      </p:sp>
      <p:sp>
        <p:nvSpPr>
          <p:cNvPr id="70" name="文本1"/>
          <p:cNvSpPr>
            <a:spLocks noChangeArrowheads="1"/>
          </p:cNvSpPr>
          <p:nvPr/>
        </p:nvSpPr>
        <p:spPr bwMode="gray">
          <a:xfrm>
            <a:off x="6247291" y="1511960"/>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制定</a:t>
            </a:r>
            <a:r>
              <a:rPr lang="zh-CN" altLang="en-US" sz="1600" b="1" dirty="0">
                <a:solidFill>
                  <a:srgbClr val="0070C0"/>
                </a:solidFill>
                <a:latin typeface="微软雅黑" pitchFamily="34" charset="-122"/>
                <a:ea typeface="微软雅黑" pitchFamily="34" charset="-122"/>
              </a:rPr>
              <a:t>质量目标标准</a:t>
            </a:r>
            <a:r>
              <a:rPr lang="zh-CN" altLang="en-US" sz="1600" dirty="0">
                <a:latin typeface="微软雅黑" pitchFamily="34" charset="-122"/>
                <a:ea typeface="微软雅黑" pitchFamily="34" charset="-122"/>
              </a:rPr>
              <a:t>，形成纵横衔接的目标链标准链</a:t>
            </a:r>
          </a:p>
        </p:txBody>
      </p:sp>
      <p:sp>
        <p:nvSpPr>
          <p:cNvPr id="71" name="六边形 70"/>
          <p:cNvSpPr/>
          <p:nvPr/>
        </p:nvSpPr>
        <p:spPr>
          <a:xfrm>
            <a:off x="4727848" y="264812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rot="16200000">
            <a:off x="5039715" y="2492334"/>
            <a:ext cx="1134781" cy="1280370"/>
            <a:chOff x="8439634" y="3544648"/>
            <a:chExt cx="1611146" cy="1817848"/>
          </a:xfrm>
        </p:grpSpPr>
        <p:sp>
          <p:nvSpPr>
            <p:cNvPr id="73"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75" name="文本框 37"/>
          <p:cNvSpPr>
            <a:spLocks noChangeArrowheads="1"/>
          </p:cNvSpPr>
          <p:nvPr/>
        </p:nvSpPr>
        <p:spPr bwMode="auto">
          <a:xfrm>
            <a:off x="5420705" y="297362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2</a:t>
            </a:r>
            <a:endParaRPr lang="zh-CN" altLang="en-US" sz="1600" b="1" dirty="0">
              <a:solidFill>
                <a:schemeClr val="bg1"/>
              </a:solidFill>
              <a:sym typeface="微软雅黑" pitchFamily="34" charset="-122"/>
            </a:endParaRPr>
          </a:p>
        </p:txBody>
      </p:sp>
      <p:sp>
        <p:nvSpPr>
          <p:cNvPr id="76" name="文本1"/>
          <p:cNvSpPr>
            <a:spLocks noChangeArrowheads="1"/>
          </p:cNvSpPr>
          <p:nvPr/>
        </p:nvSpPr>
        <p:spPr bwMode="gray">
          <a:xfrm>
            <a:off x="6247291" y="280832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构建</a:t>
            </a:r>
            <a:r>
              <a:rPr lang="zh-CN" altLang="en-US" sz="1600" b="1" dirty="0">
                <a:solidFill>
                  <a:srgbClr val="0070C0"/>
                </a:solidFill>
                <a:latin typeface="微软雅黑" pitchFamily="34" charset="-122"/>
                <a:ea typeface="微软雅黑" pitchFamily="34" charset="-122"/>
              </a:rPr>
              <a:t>质量改进螺旋</a:t>
            </a:r>
            <a:r>
              <a:rPr lang="zh-CN" altLang="en-US" sz="1600" dirty="0">
                <a:latin typeface="微软雅黑" pitchFamily="34" charset="-122"/>
                <a:ea typeface="微软雅黑" pitchFamily="34" charset="-122"/>
              </a:rPr>
              <a:t>，形成大环套小环的阶梯式提升</a:t>
            </a:r>
          </a:p>
        </p:txBody>
      </p:sp>
      <p:sp>
        <p:nvSpPr>
          <p:cNvPr id="77" name="六边形 76"/>
          <p:cNvSpPr/>
          <p:nvPr/>
        </p:nvSpPr>
        <p:spPr>
          <a:xfrm>
            <a:off x="4727848" y="3948920"/>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rot="16200000">
            <a:off x="5039715" y="3793133"/>
            <a:ext cx="1134781" cy="1280370"/>
            <a:chOff x="8439634" y="3544648"/>
            <a:chExt cx="1611146" cy="1817848"/>
          </a:xfrm>
        </p:grpSpPr>
        <p:sp>
          <p:nvSpPr>
            <p:cNvPr id="79"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1" name="文本框 37"/>
          <p:cNvSpPr>
            <a:spLocks noChangeArrowheads="1"/>
          </p:cNvSpPr>
          <p:nvPr/>
        </p:nvSpPr>
        <p:spPr bwMode="auto">
          <a:xfrm>
            <a:off x="5420705" y="4274427"/>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3</a:t>
            </a:r>
            <a:endParaRPr lang="zh-CN" altLang="en-US" sz="1600" b="1" dirty="0">
              <a:solidFill>
                <a:schemeClr val="bg1"/>
              </a:solidFill>
              <a:sym typeface="微软雅黑" pitchFamily="34" charset="-122"/>
            </a:endParaRPr>
          </a:p>
        </p:txBody>
      </p:sp>
      <p:sp>
        <p:nvSpPr>
          <p:cNvPr id="82" name="文本1"/>
          <p:cNvSpPr>
            <a:spLocks noChangeArrowheads="1"/>
          </p:cNvSpPr>
          <p:nvPr/>
        </p:nvSpPr>
        <p:spPr bwMode="gray">
          <a:xfrm>
            <a:off x="6247291" y="4109127"/>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运用</a:t>
            </a:r>
            <a:r>
              <a:rPr lang="zh-CN" altLang="en-US" sz="1600" b="1" dirty="0">
                <a:solidFill>
                  <a:srgbClr val="0070C0"/>
                </a:solidFill>
                <a:latin typeface="微软雅黑" pitchFamily="34" charset="-122"/>
                <a:ea typeface="微软雅黑" pitchFamily="34" charset="-122"/>
              </a:rPr>
              <a:t>知识管理理论</a:t>
            </a:r>
            <a:r>
              <a:rPr lang="zh-CN" altLang="en-US" sz="1600" dirty="0">
                <a:latin typeface="微软雅黑" pitchFamily="34" charset="-122"/>
                <a:ea typeface="微软雅黑" pitchFamily="34" charset="-122"/>
              </a:rPr>
              <a:t>，形成进质量提升持续创新机制</a:t>
            </a:r>
            <a:endParaRPr lang="zh-CN" altLang="zh-CN" sz="1600" b="0" dirty="0">
              <a:latin typeface="微软雅黑" pitchFamily="34" charset="-122"/>
              <a:ea typeface="微软雅黑" pitchFamily="34" charset="-122"/>
            </a:endParaRPr>
          </a:p>
        </p:txBody>
      </p:sp>
      <p:sp>
        <p:nvSpPr>
          <p:cNvPr id="83" name="六边形 82"/>
          <p:cNvSpPr/>
          <p:nvPr/>
        </p:nvSpPr>
        <p:spPr>
          <a:xfrm>
            <a:off x="4727848" y="523011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rot="16200000">
            <a:off x="5039715" y="5074324"/>
            <a:ext cx="1134781" cy="1280370"/>
            <a:chOff x="8439634" y="3544648"/>
            <a:chExt cx="1611146" cy="1817848"/>
          </a:xfrm>
        </p:grpSpPr>
        <p:sp>
          <p:nvSpPr>
            <p:cNvPr id="86"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5"/>
            <p:cNvSpPr>
              <a:spLocks/>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8" name="文本框 37"/>
          <p:cNvSpPr>
            <a:spLocks noChangeArrowheads="1"/>
          </p:cNvSpPr>
          <p:nvPr/>
        </p:nvSpPr>
        <p:spPr bwMode="auto">
          <a:xfrm>
            <a:off x="5420705" y="5555618"/>
            <a:ext cx="372798"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1600" b="1" dirty="0" smtClean="0">
                <a:solidFill>
                  <a:schemeClr val="bg1"/>
                </a:solidFill>
                <a:sym typeface="微软雅黑" pitchFamily="34" charset="-122"/>
              </a:rPr>
              <a:t>4</a:t>
            </a:r>
            <a:endParaRPr lang="zh-CN" altLang="en-US" sz="1600" b="1" dirty="0">
              <a:solidFill>
                <a:schemeClr val="bg1"/>
              </a:solidFill>
              <a:sym typeface="微软雅黑" pitchFamily="34" charset="-122"/>
            </a:endParaRPr>
          </a:p>
        </p:txBody>
      </p:sp>
      <p:sp>
        <p:nvSpPr>
          <p:cNvPr id="89" name="文本1"/>
          <p:cNvSpPr>
            <a:spLocks noChangeArrowheads="1"/>
          </p:cNvSpPr>
          <p:nvPr/>
        </p:nvSpPr>
        <p:spPr bwMode="gray">
          <a:xfrm>
            <a:off x="6247291" y="5390318"/>
            <a:ext cx="4961415" cy="721236"/>
          </a:xfrm>
          <a:prstGeom prst="roundRect">
            <a:avLst>
              <a:gd name="adj" fmla="val 0"/>
            </a:avLst>
          </a:prstGeom>
          <a:noFill/>
          <a:ln w="28575" cap="flat" cmpd="sng" algn="ctr">
            <a:noFill/>
            <a:prstDash val="solid"/>
          </a:ln>
          <a:effectLst/>
          <a:ex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600" dirty="0">
                <a:latin typeface="微软雅黑" pitchFamily="34" charset="-122"/>
                <a:ea typeface="微软雅黑" pitchFamily="34" charset="-122"/>
              </a:rPr>
              <a:t>激发</a:t>
            </a:r>
            <a:r>
              <a:rPr lang="zh-CN" altLang="en-US" sz="1600" b="1" dirty="0">
                <a:solidFill>
                  <a:srgbClr val="0070C0"/>
                </a:solidFill>
                <a:latin typeface="微软雅黑" pitchFamily="34" charset="-122"/>
                <a:ea typeface="微软雅黑" pitchFamily="34" charset="-122"/>
              </a:rPr>
              <a:t>主体内生动力</a:t>
            </a:r>
            <a:r>
              <a:rPr lang="zh-CN" altLang="en-US" sz="1600" dirty="0">
                <a:latin typeface="微软雅黑" pitchFamily="34" charset="-122"/>
                <a:ea typeface="微软雅黑" pitchFamily="34" charset="-122"/>
              </a:rPr>
              <a:t>，形成组织和个人主动改进机制</a:t>
            </a:r>
          </a:p>
        </p:txBody>
      </p:sp>
      <p:pic>
        <p:nvPicPr>
          <p:cNvPr id="9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60205">
            <a:off x="940020" y="2431926"/>
            <a:ext cx="2541228" cy="256433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nvGrpSpPr>
          <p:cNvPr id="91" name="组合 90"/>
          <p:cNvGrpSpPr/>
          <p:nvPr/>
        </p:nvGrpSpPr>
        <p:grpSpPr>
          <a:xfrm>
            <a:off x="867038" y="2237368"/>
            <a:ext cx="2848613" cy="2848610"/>
            <a:chOff x="1752735" y="879940"/>
            <a:chExt cx="2070478" cy="2070476"/>
          </a:xfrm>
        </p:grpSpPr>
        <p:sp>
          <p:nvSpPr>
            <p:cNvPr id="92" name="同心圆 91"/>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3" name="同心圆 92"/>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grpSp>
      <p:sp>
        <p:nvSpPr>
          <p:cNvPr id="94" name="TextBox 93"/>
          <p:cNvSpPr txBox="1"/>
          <p:nvPr/>
        </p:nvSpPr>
        <p:spPr>
          <a:xfrm>
            <a:off x="1336834" y="3457022"/>
            <a:ext cx="1867502" cy="415498"/>
          </a:xfrm>
          <a:prstGeom prst="rect">
            <a:avLst/>
          </a:prstGeom>
          <a:noFill/>
        </p:spPr>
        <p:txBody>
          <a:bodyPr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运行关键</a:t>
            </a:r>
            <a:endParaRPr lang="en-US" altLang="zh-CN"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09089840"/>
      </p:ext>
    </p:extLst>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p:stCondLst>
                                  <p:cond delay="3000"/>
                                </p:stCondLst>
                                <p:childTnLst>
                                  <p:par>
                                    <p:cTn id="35" presetID="2" presetClass="entr" presetSubtype="2" fill="hold" nodeType="afterEffect" p14:presetBounceEnd="48000">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14:bounceEnd="48000">
                                          <p:cBhvr additive="base">
                                            <p:cTn id="37" dur="500" fill="hold"/>
                                            <p:tgtEl>
                                              <p:spTgt spid="66"/>
                                            </p:tgtEl>
                                            <p:attrNameLst>
                                              <p:attrName>ppt_x</p:attrName>
                                            </p:attrNameLst>
                                          </p:cBhvr>
                                          <p:tavLst>
                                            <p:tav tm="0">
                                              <p:val>
                                                <p:strVal val="1+#ppt_w/2"/>
                                              </p:val>
                                            </p:tav>
                                            <p:tav tm="100000">
                                              <p:val>
                                                <p:strVal val="#ppt_x"/>
                                              </p:val>
                                            </p:tav>
                                          </p:tavLst>
                                        </p:anim>
                                        <p:anim calcmode="lin" valueType="num" p14:bounceEnd="48000">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48000">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14:bounceEnd="48000">
                                          <p:cBhvr additive="base">
                                            <p:cTn id="41" dur="500" fill="hold"/>
                                            <p:tgtEl>
                                              <p:spTgt spid="65"/>
                                            </p:tgtEl>
                                            <p:attrNameLst>
                                              <p:attrName>ppt_x</p:attrName>
                                            </p:attrNameLst>
                                          </p:cBhvr>
                                          <p:tavLst>
                                            <p:tav tm="0">
                                              <p:val>
                                                <p:strVal val="1+#ppt_w/2"/>
                                              </p:val>
                                            </p:tav>
                                            <p:tav tm="100000">
                                              <p:val>
                                                <p:strVal val="#ppt_x"/>
                                              </p:val>
                                            </p:tav>
                                          </p:tavLst>
                                        </p:anim>
                                        <p:anim calcmode="lin" valueType="num" p14:bounceEnd="48000">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5000"/>
                                </p:stCondLst>
                                <p:childTnLst>
                                  <p:par>
                                    <p:cTn id="58" presetID="2" presetClass="entr" presetSubtype="2" fill="hold" nodeType="afterEffect" p14:presetBounceEnd="48000">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14:bounceEnd="48000">
                                          <p:cBhvr additive="base">
                                            <p:cTn id="60" dur="500" fill="hold"/>
                                            <p:tgtEl>
                                              <p:spTgt spid="72"/>
                                            </p:tgtEl>
                                            <p:attrNameLst>
                                              <p:attrName>ppt_x</p:attrName>
                                            </p:attrNameLst>
                                          </p:cBhvr>
                                          <p:tavLst>
                                            <p:tav tm="0">
                                              <p:val>
                                                <p:strVal val="1+#ppt_w/2"/>
                                              </p:val>
                                            </p:tav>
                                            <p:tav tm="100000">
                                              <p:val>
                                                <p:strVal val="#ppt_x"/>
                                              </p:val>
                                            </p:tav>
                                          </p:tavLst>
                                        </p:anim>
                                        <p:anim calcmode="lin" valueType="num" p14:bounceEnd="48000">
                                          <p:cBhvr additive="base">
                                            <p:cTn id="61" dur="50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14:presetBounceEnd="48000">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14:bounceEnd="48000">
                                          <p:cBhvr additive="base">
                                            <p:cTn id="64" dur="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65" dur="500" fill="hold"/>
                                            <p:tgtEl>
                                              <p:spTgt spid="7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7000"/>
                                </p:stCondLst>
                                <p:childTnLst>
                                  <p:par>
                                    <p:cTn id="81" presetID="2" presetClass="entr" presetSubtype="2" fill="hold" nodeType="afterEffect" p14:presetBounceEnd="48000">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14:bounceEnd="48000">
                                          <p:cBhvr additive="base">
                                            <p:cTn id="83" dur="500" fill="hold"/>
                                            <p:tgtEl>
                                              <p:spTgt spid="78"/>
                                            </p:tgtEl>
                                            <p:attrNameLst>
                                              <p:attrName>ppt_x</p:attrName>
                                            </p:attrNameLst>
                                          </p:cBhvr>
                                          <p:tavLst>
                                            <p:tav tm="0">
                                              <p:val>
                                                <p:strVal val="1+#ppt_w/2"/>
                                              </p:val>
                                            </p:tav>
                                            <p:tav tm="100000">
                                              <p:val>
                                                <p:strVal val="#ppt_x"/>
                                              </p:val>
                                            </p:tav>
                                          </p:tavLst>
                                        </p:anim>
                                        <p:anim calcmode="lin" valueType="num" p14:bounceEnd="48000">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48000">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14:bounceEnd="48000">
                                          <p:cBhvr additive="base">
                                            <p:cTn id="87" dur="500" fill="hold"/>
                                            <p:tgtEl>
                                              <p:spTgt spid="77"/>
                                            </p:tgtEl>
                                            <p:attrNameLst>
                                              <p:attrName>ppt_x</p:attrName>
                                            </p:attrNameLst>
                                          </p:cBhvr>
                                          <p:tavLst>
                                            <p:tav tm="0">
                                              <p:val>
                                                <p:strVal val="1+#ppt_w/2"/>
                                              </p:val>
                                            </p:tav>
                                            <p:tav tm="100000">
                                              <p:val>
                                                <p:strVal val="#ppt_x"/>
                                              </p:val>
                                            </p:tav>
                                          </p:tavLst>
                                        </p:anim>
                                        <p:anim calcmode="lin" valueType="num" p14:bounceEnd="48000">
                                          <p:cBhvr additive="base">
                                            <p:cTn id="88" dur="500" fill="hold"/>
                                            <p:tgtEl>
                                              <p:spTgt spid="77"/>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9000"/>
                                </p:stCondLst>
                                <p:childTnLst>
                                  <p:par>
                                    <p:cTn id="104" presetID="2" presetClass="entr" presetSubtype="2" fill="hold" nodeType="afterEffect" p14:presetBounceEnd="48000">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14:bounceEnd="48000">
                                          <p:cBhvr additive="base">
                                            <p:cTn id="106" dur="500" fill="hold"/>
                                            <p:tgtEl>
                                              <p:spTgt spid="84"/>
                                            </p:tgtEl>
                                            <p:attrNameLst>
                                              <p:attrName>ppt_x</p:attrName>
                                            </p:attrNameLst>
                                          </p:cBhvr>
                                          <p:tavLst>
                                            <p:tav tm="0">
                                              <p:val>
                                                <p:strVal val="1+#ppt_w/2"/>
                                              </p:val>
                                            </p:tav>
                                            <p:tav tm="100000">
                                              <p:val>
                                                <p:strVal val="#ppt_x"/>
                                              </p:val>
                                            </p:tav>
                                          </p:tavLst>
                                        </p:anim>
                                        <p:anim calcmode="lin" valueType="num" p14:bounceEnd="48000">
                                          <p:cBhvr additive="base">
                                            <p:cTn id="107" dur="500" fill="hold"/>
                                            <p:tgtEl>
                                              <p:spTgt spid="8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14:presetBounceEnd="48000">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14:bounceEnd="48000">
                                          <p:cBhvr additive="base">
                                            <p:cTn id="110" dur="500" fill="hold"/>
                                            <p:tgtEl>
                                              <p:spTgt spid="83"/>
                                            </p:tgtEl>
                                            <p:attrNameLst>
                                              <p:attrName>ppt_x</p:attrName>
                                            </p:attrNameLst>
                                          </p:cBhvr>
                                          <p:tavLst>
                                            <p:tav tm="0">
                                              <p:val>
                                                <p:strVal val="1+#ppt_w/2"/>
                                              </p:val>
                                            </p:tav>
                                            <p:tav tm="100000">
                                              <p:val>
                                                <p:strVal val="#ppt_x"/>
                                              </p:val>
                                            </p:tav>
                                          </p:tavLst>
                                        </p:anim>
                                        <p:anim calcmode="lin" valueType="num" p14:bounceEnd="48000">
                                          <p:cBhvr additive="base">
                                            <p:cTn id="111" dur="500" fill="hold"/>
                                            <p:tgtEl>
                                              <p:spTgt spid="8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5" grpId="0" animBg="1"/>
          <p:bldP spid="69" grpId="0"/>
          <p:bldP spid="70" grpId="0"/>
          <p:bldP spid="71" grpId="0" animBg="1"/>
          <p:bldP spid="75" grpId="0"/>
          <p:bldP spid="76" grpId="0"/>
          <p:bldP spid="77" grpId="0" animBg="1"/>
          <p:bldP spid="81" grpId="0"/>
          <p:bldP spid="82" grpId="0"/>
          <p:bldP spid="83" grpId="0" animBg="1"/>
          <p:bldP spid="88" grpId="0"/>
          <p:bldP spid="89" grpId="0"/>
          <p:bldP spid="9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1+#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5000"/>
                                </p:stCondLst>
                                <p:childTnLst>
                                  <p:par>
                                    <p:cTn id="58" presetID="2" presetClass="entr" presetSubtype="2"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1+#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1+#ppt_w/2"/>
                                              </p:val>
                                            </p:tav>
                                            <p:tav tm="100000">
                                              <p:val>
                                                <p:strVal val="#ppt_x"/>
                                              </p:val>
                                            </p:tav>
                                          </p:tavLst>
                                        </p:anim>
                                        <p:anim calcmode="lin" valueType="num">
                                          <p:cBhvr additive="base">
                                            <p:cTn id="65" dur="500" fill="hold"/>
                                            <p:tgtEl>
                                              <p:spTgt spid="7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7000"/>
                                </p:stCondLst>
                                <p:childTnLst>
                                  <p:par>
                                    <p:cTn id="81" presetID="2" presetClass="entr" presetSubtype="2" fill="hold"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fill="hold"/>
                                            <p:tgtEl>
                                              <p:spTgt spid="77"/>
                                            </p:tgtEl>
                                            <p:attrNameLst>
                                              <p:attrName>ppt_x</p:attrName>
                                            </p:attrNameLst>
                                          </p:cBhvr>
                                          <p:tavLst>
                                            <p:tav tm="0">
                                              <p:val>
                                                <p:strVal val="1+#ppt_w/2"/>
                                              </p:val>
                                            </p:tav>
                                            <p:tav tm="100000">
                                              <p:val>
                                                <p:strVal val="#ppt_x"/>
                                              </p:val>
                                            </p:tav>
                                          </p:tavLst>
                                        </p:anim>
                                        <p:anim calcmode="lin" valueType="num">
                                          <p:cBhvr additive="base">
                                            <p:cTn id="88" dur="500" fill="hold"/>
                                            <p:tgtEl>
                                              <p:spTgt spid="77"/>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8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500" fill="hold"/>
                                            <p:tgtEl>
                                              <p:spTgt spid="84"/>
                                            </p:tgtEl>
                                            <p:attrNameLst>
                                              <p:attrName>ppt_x</p:attrName>
                                            </p:attrNameLst>
                                          </p:cBhvr>
                                          <p:tavLst>
                                            <p:tav tm="0">
                                              <p:val>
                                                <p:strVal val="1+#ppt_w/2"/>
                                              </p:val>
                                            </p:tav>
                                            <p:tav tm="100000">
                                              <p:val>
                                                <p:strVal val="#ppt_x"/>
                                              </p:val>
                                            </p:tav>
                                          </p:tavLst>
                                        </p:anim>
                                        <p:anim calcmode="lin" valueType="num">
                                          <p:cBhvr additive="base">
                                            <p:cTn id="107" dur="500" fill="hold"/>
                                            <p:tgtEl>
                                              <p:spTgt spid="8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cBhvr additive="base">
                                            <p:cTn id="110" dur="500" fill="hold"/>
                                            <p:tgtEl>
                                              <p:spTgt spid="83"/>
                                            </p:tgtEl>
                                            <p:attrNameLst>
                                              <p:attrName>ppt_x</p:attrName>
                                            </p:attrNameLst>
                                          </p:cBhvr>
                                          <p:tavLst>
                                            <p:tav tm="0">
                                              <p:val>
                                                <p:strVal val="1+#ppt_w/2"/>
                                              </p:val>
                                            </p:tav>
                                            <p:tav tm="100000">
                                              <p:val>
                                                <p:strVal val="#ppt_x"/>
                                              </p:val>
                                            </p:tav>
                                          </p:tavLst>
                                        </p:anim>
                                        <p:anim calcmode="lin" valueType="num">
                                          <p:cBhvr additive="base">
                                            <p:cTn id="111" dur="500" fill="hold"/>
                                            <p:tgtEl>
                                              <p:spTgt spid="8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1000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5" grpId="0" animBg="1"/>
          <p:bldP spid="69" grpId="0"/>
          <p:bldP spid="70" grpId="0"/>
          <p:bldP spid="71" grpId="0" animBg="1"/>
          <p:bldP spid="75" grpId="0"/>
          <p:bldP spid="76" grpId="0"/>
          <p:bldP spid="77" grpId="0" animBg="1"/>
          <p:bldP spid="81" grpId="0"/>
          <p:bldP spid="82" grpId="0"/>
          <p:bldP spid="83" grpId="0" animBg="1"/>
          <p:bldP spid="88" grpId="0"/>
          <p:bldP spid="89" grpId="0"/>
          <p:bldP spid="9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4137671" cy="507835"/>
          </a:xfrm>
        </p:spPr>
        <p:txBody>
          <a:bodyPr/>
          <a:lstStyle/>
          <a:p>
            <a:pPr algn="l"/>
            <a:r>
              <a:rPr lang="en-US" altLang="zh-CN" dirty="0" smtClean="0"/>
              <a:t>1.4</a:t>
            </a:r>
            <a:r>
              <a:rPr lang="zh-CN" altLang="en-US" dirty="0" smtClean="0"/>
              <a:t>质量保证</a:t>
            </a:r>
            <a:r>
              <a:rPr lang="zh-CN" altLang="en-US" dirty="0"/>
              <a:t>体系工作重点</a:t>
            </a:r>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3" name="组合 2"/>
          <p:cNvGrpSpPr/>
          <p:nvPr/>
        </p:nvGrpSpPr>
        <p:grpSpPr>
          <a:xfrm>
            <a:off x="1721836" y="1336580"/>
            <a:ext cx="9341922" cy="4835250"/>
            <a:chOff x="1721836" y="1336580"/>
            <a:chExt cx="9341922" cy="4835250"/>
          </a:xfrm>
        </p:grpSpPr>
        <p:sp>
          <p:nvSpPr>
            <p:cNvPr id="118" name="任意多边形 117"/>
            <p:cNvSpPr/>
            <p:nvPr/>
          </p:nvSpPr>
          <p:spPr>
            <a:xfrm rot="19335404">
              <a:off x="1841995" y="1455253"/>
              <a:ext cx="4779576" cy="4716577"/>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127186 w 4779369"/>
                <a:gd name="connsiteY49" fmla="*/ 1193698 h 4714030"/>
                <a:gd name="connsiteX50" fmla="*/ 3336570 w 4779369"/>
                <a:gd name="connsiteY50" fmla="*/ 1239409 h 4714030"/>
                <a:gd name="connsiteX51" fmla="*/ 3545953 w 4779369"/>
                <a:gd name="connsiteY51" fmla="*/ 1193698 h 4714030"/>
                <a:gd name="connsiteX52" fmla="*/ 3604045 w 4779369"/>
                <a:gd name="connsiteY52" fmla="*/ 1161650 h 4714030"/>
                <a:gd name="connsiteX53" fmla="*/ 3667106 w 4779369"/>
                <a:gd name="connsiteY53" fmla="*/ 1060681 h 4714030"/>
                <a:gd name="connsiteX54" fmla="*/ 4538432 w 4779369"/>
                <a:gd name="connsiteY5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26960 w 4779369"/>
                <a:gd name="connsiteY9" fmla="*/ 1827523 h 4714030"/>
                <a:gd name="connsiteX10" fmla="*/ 3048503 w 4779369"/>
                <a:gd name="connsiteY10" fmla="*/ 2123573 h 4714030"/>
                <a:gd name="connsiteX11" fmla="*/ 2992344 w 4779369"/>
                <a:gd name="connsiteY11" fmla="*/ 2253828 h 4714030"/>
                <a:gd name="connsiteX12" fmla="*/ 2997806 w 4779369"/>
                <a:gd name="connsiteY12" fmla="*/ 2275931 h 4714030"/>
                <a:gd name="connsiteX13" fmla="*/ 3162873 w 4779369"/>
                <a:gd name="connsiteY13" fmla="*/ 2503824 h 4714030"/>
                <a:gd name="connsiteX14" fmla="*/ 3356427 w 4779369"/>
                <a:gd name="connsiteY14" fmla="*/ 2595846 h 4714030"/>
                <a:gd name="connsiteX15" fmla="*/ 3414277 w 4779369"/>
                <a:gd name="connsiteY15" fmla="*/ 2604863 h 4714030"/>
                <a:gd name="connsiteX16" fmla="*/ 3454240 w 4779369"/>
                <a:gd name="connsiteY16" fmla="*/ 2587267 h 4714030"/>
                <a:gd name="connsiteX17" fmla="*/ 4029121 w 4779369"/>
                <a:gd name="connsiteY17" fmla="*/ 2685987 h 4714030"/>
                <a:gd name="connsiteX18" fmla="*/ 4140072 w 4779369"/>
                <a:gd name="connsiteY18" fmla="*/ 3557314 h 4714030"/>
                <a:gd name="connsiteX19" fmla="*/ 3268745 w 4779369"/>
                <a:gd name="connsiteY19" fmla="*/ 3668264 h 4714030"/>
                <a:gd name="connsiteX20" fmla="*/ 3029106 w 4779369"/>
                <a:gd name="connsiteY20" fmla="*/ 3136468 h 4714030"/>
                <a:gd name="connsiteX21" fmla="*/ 3040867 w 4779369"/>
                <a:gd name="connsiteY21" fmla="*/ 3064259 h 4714030"/>
                <a:gd name="connsiteX22" fmla="*/ 3024015 w 4779369"/>
                <a:gd name="connsiteY22" fmla="*/ 3025265 h 4714030"/>
                <a:gd name="connsiteX23" fmla="*/ 2886424 w 4779369"/>
                <a:gd name="connsiteY23" fmla="*/ 2860950 h 4714030"/>
                <a:gd name="connsiteX24" fmla="*/ 2624436 w 4779369"/>
                <a:gd name="connsiteY24" fmla="*/ 2758262 h 4714030"/>
                <a:gd name="connsiteX25" fmla="*/ 2608775 w 4779369"/>
                <a:gd name="connsiteY25" fmla="*/ 2758435 h 4714030"/>
                <a:gd name="connsiteX26" fmla="*/ 2598603 w 4779369"/>
                <a:gd name="connsiteY26" fmla="*/ 2768115 h 4714030"/>
                <a:gd name="connsiteX27" fmla="*/ 2138389 w 4779369"/>
                <a:gd name="connsiteY27" fmla="*/ 3042691 h 4714030"/>
                <a:gd name="connsiteX28" fmla="*/ 2080005 w 4779369"/>
                <a:gd name="connsiteY28" fmla="*/ 3062295 h 4714030"/>
                <a:gd name="connsiteX29" fmla="*/ 2075740 w 4779369"/>
                <a:gd name="connsiteY29" fmla="*/ 3101544 h 4714030"/>
                <a:gd name="connsiteX30" fmla="*/ 2091557 w 4779369"/>
                <a:gd name="connsiteY30" fmla="*/ 3245802 h 4714030"/>
                <a:gd name="connsiteX31" fmla="*/ 2235869 w 4779369"/>
                <a:gd name="connsiteY31" fmla="*/ 3487372 h 4714030"/>
                <a:gd name="connsiteX32" fmla="*/ 2246040 w 4779369"/>
                <a:gd name="connsiteY32" fmla="*/ 3495068 h 4714030"/>
                <a:gd name="connsiteX33" fmla="*/ 2353186 w 4779369"/>
                <a:gd name="connsiteY33" fmla="*/ 3535124 h 4714030"/>
                <a:gd name="connsiteX34" fmla="*/ 2459892 w 4779369"/>
                <a:gd name="connsiteY34" fmla="*/ 3601767 h 4714030"/>
                <a:gd name="connsiteX35" fmla="*/ 2570842 w 4779369"/>
                <a:gd name="connsiteY35" fmla="*/ 4473093 h 4714030"/>
                <a:gd name="connsiteX36" fmla="*/ 1699516 w 4779369"/>
                <a:gd name="connsiteY36" fmla="*/ 4584044 h 4714030"/>
                <a:gd name="connsiteX37" fmla="*/ 1588565 w 4779369"/>
                <a:gd name="connsiteY37" fmla="*/ 3712718 h 4714030"/>
                <a:gd name="connsiteX38" fmla="*/ 1634920 w 4779369"/>
                <a:gd name="connsiteY38" fmla="*/ 3663870 h 4714030"/>
                <a:gd name="connsiteX39" fmla="*/ 1645376 w 4779369"/>
                <a:gd name="connsiteY39" fmla="*/ 3640232 h 4714030"/>
                <a:gd name="connsiteX40" fmla="*/ 1654346 w 4779369"/>
                <a:gd name="connsiteY40" fmla="*/ 3358982 h 4714030"/>
                <a:gd name="connsiteX41" fmla="*/ 1557620 w 4779369"/>
                <a:gd name="connsiteY41" fmla="*/ 3167736 h 4714030"/>
                <a:gd name="connsiteX42" fmla="*/ 1536748 w 4779369"/>
                <a:gd name="connsiteY42" fmla="*/ 3145662 h 4714030"/>
                <a:gd name="connsiteX43" fmla="*/ 1489568 w 4779369"/>
                <a:gd name="connsiteY43" fmla="*/ 3145159 h 4714030"/>
                <a:gd name="connsiteX44" fmla="*/ 610434 w 4779369"/>
                <a:gd name="connsiteY44" fmla="*/ 2818009 h 4714030"/>
                <a:gd name="connsiteX45" fmla="*/ 329331 w 4779369"/>
                <a:gd name="connsiteY45" fmla="*/ 610434 h 4714030"/>
                <a:gd name="connsiteX46" fmla="*/ 2536907 w 4779369"/>
                <a:gd name="connsiteY46" fmla="*/ 329331 h 4714030"/>
                <a:gd name="connsiteX47" fmla="*/ 3068123 w 4779369"/>
                <a:gd name="connsiteY47" fmla="*/ 1080399 h 4714030"/>
                <a:gd name="connsiteX48" fmla="*/ 3127186 w 4779369"/>
                <a:gd name="connsiteY48" fmla="*/ 1193698 h 4714030"/>
                <a:gd name="connsiteX49" fmla="*/ 3336570 w 4779369"/>
                <a:gd name="connsiteY49" fmla="*/ 1239409 h 4714030"/>
                <a:gd name="connsiteX50" fmla="*/ 3545953 w 4779369"/>
                <a:gd name="connsiteY50" fmla="*/ 1193698 h 4714030"/>
                <a:gd name="connsiteX51" fmla="*/ 3604045 w 4779369"/>
                <a:gd name="connsiteY51" fmla="*/ 1161650 h 4714030"/>
                <a:gd name="connsiteX52" fmla="*/ 3667106 w 4779369"/>
                <a:gd name="connsiteY52" fmla="*/ 1060681 h 4714030"/>
                <a:gd name="connsiteX53" fmla="*/ 4538432 w 4779369"/>
                <a:gd name="connsiteY5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06598 w 4779369"/>
                <a:gd name="connsiteY5" fmla="*/ 1770199 h 4714030"/>
                <a:gd name="connsiteX6" fmla="*/ 3336570 w 4779369"/>
                <a:gd name="connsiteY6" fmla="*/ 1691032 h 4714030"/>
                <a:gd name="connsiteX7" fmla="*/ 3192952 w 4779369"/>
                <a:gd name="connsiteY7" fmla="*/ 1711872 h 4714030"/>
                <a:gd name="connsiteX8" fmla="*/ 3126960 w 4779369"/>
                <a:gd name="connsiteY8" fmla="*/ 1827523 h 4714030"/>
                <a:gd name="connsiteX9" fmla="*/ 3048503 w 4779369"/>
                <a:gd name="connsiteY9" fmla="*/ 2123573 h 4714030"/>
                <a:gd name="connsiteX10" fmla="*/ 2992344 w 4779369"/>
                <a:gd name="connsiteY10" fmla="*/ 2253828 h 4714030"/>
                <a:gd name="connsiteX11" fmla="*/ 2997806 w 4779369"/>
                <a:gd name="connsiteY11" fmla="*/ 2275931 h 4714030"/>
                <a:gd name="connsiteX12" fmla="*/ 3162873 w 4779369"/>
                <a:gd name="connsiteY12" fmla="*/ 2503824 h 4714030"/>
                <a:gd name="connsiteX13" fmla="*/ 3356427 w 4779369"/>
                <a:gd name="connsiteY13" fmla="*/ 2595846 h 4714030"/>
                <a:gd name="connsiteX14" fmla="*/ 3414277 w 4779369"/>
                <a:gd name="connsiteY14" fmla="*/ 2604863 h 4714030"/>
                <a:gd name="connsiteX15" fmla="*/ 3454240 w 4779369"/>
                <a:gd name="connsiteY15" fmla="*/ 2587267 h 4714030"/>
                <a:gd name="connsiteX16" fmla="*/ 4029121 w 4779369"/>
                <a:gd name="connsiteY16" fmla="*/ 2685987 h 4714030"/>
                <a:gd name="connsiteX17" fmla="*/ 4140072 w 4779369"/>
                <a:gd name="connsiteY17" fmla="*/ 3557314 h 4714030"/>
                <a:gd name="connsiteX18" fmla="*/ 3268745 w 4779369"/>
                <a:gd name="connsiteY18" fmla="*/ 3668264 h 4714030"/>
                <a:gd name="connsiteX19" fmla="*/ 3029106 w 4779369"/>
                <a:gd name="connsiteY19" fmla="*/ 3136468 h 4714030"/>
                <a:gd name="connsiteX20" fmla="*/ 3040867 w 4779369"/>
                <a:gd name="connsiteY20" fmla="*/ 3064259 h 4714030"/>
                <a:gd name="connsiteX21" fmla="*/ 3024015 w 4779369"/>
                <a:gd name="connsiteY21" fmla="*/ 3025265 h 4714030"/>
                <a:gd name="connsiteX22" fmla="*/ 2886424 w 4779369"/>
                <a:gd name="connsiteY22" fmla="*/ 2860950 h 4714030"/>
                <a:gd name="connsiteX23" fmla="*/ 2624436 w 4779369"/>
                <a:gd name="connsiteY23" fmla="*/ 2758262 h 4714030"/>
                <a:gd name="connsiteX24" fmla="*/ 2608775 w 4779369"/>
                <a:gd name="connsiteY24" fmla="*/ 2758435 h 4714030"/>
                <a:gd name="connsiteX25" fmla="*/ 2598603 w 4779369"/>
                <a:gd name="connsiteY25" fmla="*/ 2768115 h 4714030"/>
                <a:gd name="connsiteX26" fmla="*/ 2138389 w 4779369"/>
                <a:gd name="connsiteY26" fmla="*/ 3042691 h 4714030"/>
                <a:gd name="connsiteX27" fmla="*/ 2080005 w 4779369"/>
                <a:gd name="connsiteY27" fmla="*/ 3062295 h 4714030"/>
                <a:gd name="connsiteX28" fmla="*/ 2075740 w 4779369"/>
                <a:gd name="connsiteY28" fmla="*/ 3101544 h 4714030"/>
                <a:gd name="connsiteX29" fmla="*/ 2091557 w 4779369"/>
                <a:gd name="connsiteY29" fmla="*/ 3245802 h 4714030"/>
                <a:gd name="connsiteX30" fmla="*/ 2235869 w 4779369"/>
                <a:gd name="connsiteY30" fmla="*/ 3487372 h 4714030"/>
                <a:gd name="connsiteX31" fmla="*/ 2246040 w 4779369"/>
                <a:gd name="connsiteY31" fmla="*/ 3495068 h 4714030"/>
                <a:gd name="connsiteX32" fmla="*/ 2353186 w 4779369"/>
                <a:gd name="connsiteY32" fmla="*/ 3535124 h 4714030"/>
                <a:gd name="connsiteX33" fmla="*/ 2459892 w 4779369"/>
                <a:gd name="connsiteY33" fmla="*/ 3601767 h 4714030"/>
                <a:gd name="connsiteX34" fmla="*/ 2570842 w 4779369"/>
                <a:gd name="connsiteY34" fmla="*/ 4473093 h 4714030"/>
                <a:gd name="connsiteX35" fmla="*/ 1699516 w 4779369"/>
                <a:gd name="connsiteY35" fmla="*/ 4584044 h 4714030"/>
                <a:gd name="connsiteX36" fmla="*/ 1588565 w 4779369"/>
                <a:gd name="connsiteY36" fmla="*/ 3712718 h 4714030"/>
                <a:gd name="connsiteX37" fmla="*/ 1634920 w 4779369"/>
                <a:gd name="connsiteY37" fmla="*/ 3663870 h 4714030"/>
                <a:gd name="connsiteX38" fmla="*/ 1645376 w 4779369"/>
                <a:gd name="connsiteY38" fmla="*/ 3640232 h 4714030"/>
                <a:gd name="connsiteX39" fmla="*/ 1654346 w 4779369"/>
                <a:gd name="connsiteY39" fmla="*/ 3358982 h 4714030"/>
                <a:gd name="connsiteX40" fmla="*/ 1557620 w 4779369"/>
                <a:gd name="connsiteY40" fmla="*/ 3167736 h 4714030"/>
                <a:gd name="connsiteX41" fmla="*/ 1536748 w 4779369"/>
                <a:gd name="connsiteY41" fmla="*/ 3145662 h 4714030"/>
                <a:gd name="connsiteX42" fmla="*/ 1489568 w 4779369"/>
                <a:gd name="connsiteY42" fmla="*/ 3145159 h 4714030"/>
                <a:gd name="connsiteX43" fmla="*/ 610434 w 4779369"/>
                <a:gd name="connsiteY43" fmla="*/ 2818009 h 4714030"/>
                <a:gd name="connsiteX44" fmla="*/ 329331 w 4779369"/>
                <a:gd name="connsiteY44" fmla="*/ 610434 h 4714030"/>
                <a:gd name="connsiteX45" fmla="*/ 2536907 w 4779369"/>
                <a:gd name="connsiteY45" fmla="*/ 329331 h 4714030"/>
                <a:gd name="connsiteX46" fmla="*/ 3068123 w 4779369"/>
                <a:gd name="connsiteY46" fmla="*/ 1080399 h 4714030"/>
                <a:gd name="connsiteX47" fmla="*/ 3127186 w 4779369"/>
                <a:gd name="connsiteY47" fmla="*/ 1193698 h 4714030"/>
                <a:gd name="connsiteX48" fmla="*/ 3336570 w 4779369"/>
                <a:gd name="connsiteY48" fmla="*/ 1239409 h 4714030"/>
                <a:gd name="connsiteX49" fmla="*/ 3545953 w 4779369"/>
                <a:gd name="connsiteY49" fmla="*/ 1193698 h 4714030"/>
                <a:gd name="connsiteX50" fmla="*/ 3604045 w 4779369"/>
                <a:gd name="connsiteY50" fmla="*/ 1161650 h 4714030"/>
                <a:gd name="connsiteX51" fmla="*/ 3667106 w 4779369"/>
                <a:gd name="connsiteY51" fmla="*/ 1060681 h 4714030"/>
                <a:gd name="connsiteX52" fmla="*/ 4538432 w 4779369"/>
                <a:gd name="connsiteY5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04045 w 4779369"/>
                <a:gd name="connsiteY49" fmla="*/ 1161650 h 4714030"/>
                <a:gd name="connsiteX50" fmla="*/ 3667106 w 4779369"/>
                <a:gd name="connsiteY50" fmla="*/ 1060681 h 4714030"/>
                <a:gd name="connsiteX51" fmla="*/ 4538432 w 4779369"/>
                <a:gd name="connsiteY5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67106 w 4779369"/>
                <a:gd name="connsiteY49" fmla="*/ 1060681 h 4714030"/>
                <a:gd name="connsiteX50" fmla="*/ 4538432 w 4779369"/>
                <a:gd name="connsiteY5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24015 w 4779369"/>
                <a:gd name="connsiteY19" fmla="*/ 3025265 h 4714030"/>
                <a:gd name="connsiteX20" fmla="*/ 2886424 w 4779369"/>
                <a:gd name="connsiteY20" fmla="*/ 2860950 h 4714030"/>
                <a:gd name="connsiteX21" fmla="*/ 2624436 w 4779369"/>
                <a:gd name="connsiteY21" fmla="*/ 2758262 h 4714030"/>
                <a:gd name="connsiteX22" fmla="*/ 2608775 w 4779369"/>
                <a:gd name="connsiteY22" fmla="*/ 2758435 h 4714030"/>
                <a:gd name="connsiteX23" fmla="*/ 2598603 w 4779369"/>
                <a:gd name="connsiteY23" fmla="*/ 2768115 h 4714030"/>
                <a:gd name="connsiteX24" fmla="*/ 2138389 w 4779369"/>
                <a:gd name="connsiteY24" fmla="*/ 3042691 h 4714030"/>
                <a:gd name="connsiteX25" fmla="*/ 2080005 w 4779369"/>
                <a:gd name="connsiteY25" fmla="*/ 3062295 h 4714030"/>
                <a:gd name="connsiteX26" fmla="*/ 2075740 w 4779369"/>
                <a:gd name="connsiteY26" fmla="*/ 3101544 h 4714030"/>
                <a:gd name="connsiteX27" fmla="*/ 2091557 w 4779369"/>
                <a:gd name="connsiteY27" fmla="*/ 3245802 h 4714030"/>
                <a:gd name="connsiteX28" fmla="*/ 2235869 w 4779369"/>
                <a:gd name="connsiteY28" fmla="*/ 3487372 h 4714030"/>
                <a:gd name="connsiteX29" fmla="*/ 2246040 w 4779369"/>
                <a:gd name="connsiteY29" fmla="*/ 3495068 h 4714030"/>
                <a:gd name="connsiteX30" fmla="*/ 2353186 w 4779369"/>
                <a:gd name="connsiteY30" fmla="*/ 3535124 h 4714030"/>
                <a:gd name="connsiteX31" fmla="*/ 2459892 w 4779369"/>
                <a:gd name="connsiteY31" fmla="*/ 3601767 h 4714030"/>
                <a:gd name="connsiteX32" fmla="*/ 2570842 w 4779369"/>
                <a:gd name="connsiteY32" fmla="*/ 4473093 h 4714030"/>
                <a:gd name="connsiteX33" fmla="*/ 1699516 w 4779369"/>
                <a:gd name="connsiteY33" fmla="*/ 4584044 h 4714030"/>
                <a:gd name="connsiteX34" fmla="*/ 1588565 w 4779369"/>
                <a:gd name="connsiteY34" fmla="*/ 3712718 h 4714030"/>
                <a:gd name="connsiteX35" fmla="*/ 1634920 w 4779369"/>
                <a:gd name="connsiteY35" fmla="*/ 3663870 h 4714030"/>
                <a:gd name="connsiteX36" fmla="*/ 1645376 w 4779369"/>
                <a:gd name="connsiteY36" fmla="*/ 3640232 h 4714030"/>
                <a:gd name="connsiteX37" fmla="*/ 1654346 w 4779369"/>
                <a:gd name="connsiteY37" fmla="*/ 3358982 h 4714030"/>
                <a:gd name="connsiteX38" fmla="*/ 1557620 w 4779369"/>
                <a:gd name="connsiteY38" fmla="*/ 3167736 h 4714030"/>
                <a:gd name="connsiteX39" fmla="*/ 1536748 w 4779369"/>
                <a:gd name="connsiteY39" fmla="*/ 3145662 h 4714030"/>
                <a:gd name="connsiteX40" fmla="*/ 1489568 w 4779369"/>
                <a:gd name="connsiteY40" fmla="*/ 3145159 h 4714030"/>
                <a:gd name="connsiteX41" fmla="*/ 610434 w 4779369"/>
                <a:gd name="connsiteY41" fmla="*/ 2818009 h 4714030"/>
                <a:gd name="connsiteX42" fmla="*/ 329331 w 4779369"/>
                <a:gd name="connsiteY42" fmla="*/ 610434 h 4714030"/>
                <a:gd name="connsiteX43" fmla="*/ 2536907 w 4779369"/>
                <a:gd name="connsiteY43" fmla="*/ 329331 h 4714030"/>
                <a:gd name="connsiteX44" fmla="*/ 3068123 w 4779369"/>
                <a:gd name="connsiteY44" fmla="*/ 1080399 h 4714030"/>
                <a:gd name="connsiteX45" fmla="*/ 3127186 w 4779369"/>
                <a:gd name="connsiteY45" fmla="*/ 1193698 h 4714030"/>
                <a:gd name="connsiteX46" fmla="*/ 3336570 w 4779369"/>
                <a:gd name="connsiteY46" fmla="*/ 1239409 h 4714030"/>
                <a:gd name="connsiteX47" fmla="*/ 3545953 w 4779369"/>
                <a:gd name="connsiteY47" fmla="*/ 1193698 h 4714030"/>
                <a:gd name="connsiteX48" fmla="*/ 3667106 w 4779369"/>
                <a:gd name="connsiteY48" fmla="*/ 1060681 h 4714030"/>
                <a:gd name="connsiteX49" fmla="*/ 4538432 w 4779369"/>
                <a:gd name="connsiteY49"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54240 w 4779369"/>
                <a:gd name="connsiteY13" fmla="*/ 2587267 h 4714030"/>
                <a:gd name="connsiteX14" fmla="*/ 4029121 w 4779369"/>
                <a:gd name="connsiteY14" fmla="*/ 2685987 h 4714030"/>
                <a:gd name="connsiteX15" fmla="*/ 4140072 w 4779369"/>
                <a:gd name="connsiteY15" fmla="*/ 3557314 h 4714030"/>
                <a:gd name="connsiteX16" fmla="*/ 3268745 w 4779369"/>
                <a:gd name="connsiteY16" fmla="*/ 3668264 h 4714030"/>
                <a:gd name="connsiteX17" fmla="*/ 3029106 w 4779369"/>
                <a:gd name="connsiteY17" fmla="*/ 3136468 h 4714030"/>
                <a:gd name="connsiteX18" fmla="*/ 3024015 w 4779369"/>
                <a:gd name="connsiteY18" fmla="*/ 3025265 h 4714030"/>
                <a:gd name="connsiteX19" fmla="*/ 2886424 w 4779369"/>
                <a:gd name="connsiteY19" fmla="*/ 2860950 h 4714030"/>
                <a:gd name="connsiteX20" fmla="*/ 2624436 w 4779369"/>
                <a:gd name="connsiteY20" fmla="*/ 2758262 h 4714030"/>
                <a:gd name="connsiteX21" fmla="*/ 2608775 w 4779369"/>
                <a:gd name="connsiteY21" fmla="*/ 2758435 h 4714030"/>
                <a:gd name="connsiteX22" fmla="*/ 2598603 w 4779369"/>
                <a:gd name="connsiteY22" fmla="*/ 2768115 h 4714030"/>
                <a:gd name="connsiteX23" fmla="*/ 2138389 w 4779369"/>
                <a:gd name="connsiteY23" fmla="*/ 3042691 h 4714030"/>
                <a:gd name="connsiteX24" fmla="*/ 2080005 w 4779369"/>
                <a:gd name="connsiteY24" fmla="*/ 3062295 h 4714030"/>
                <a:gd name="connsiteX25" fmla="*/ 2075740 w 4779369"/>
                <a:gd name="connsiteY25" fmla="*/ 3101544 h 4714030"/>
                <a:gd name="connsiteX26" fmla="*/ 2091557 w 4779369"/>
                <a:gd name="connsiteY26" fmla="*/ 3245802 h 4714030"/>
                <a:gd name="connsiteX27" fmla="*/ 2235869 w 4779369"/>
                <a:gd name="connsiteY27" fmla="*/ 3487372 h 4714030"/>
                <a:gd name="connsiteX28" fmla="*/ 2246040 w 4779369"/>
                <a:gd name="connsiteY28" fmla="*/ 3495068 h 4714030"/>
                <a:gd name="connsiteX29" fmla="*/ 2353186 w 4779369"/>
                <a:gd name="connsiteY29" fmla="*/ 3535124 h 4714030"/>
                <a:gd name="connsiteX30" fmla="*/ 2459892 w 4779369"/>
                <a:gd name="connsiteY30" fmla="*/ 3601767 h 4714030"/>
                <a:gd name="connsiteX31" fmla="*/ 2570842 w 4779369"/>
                <a:gd name="connsiteY31" fmla="*/ 4473093 h 4714030"/>
                <a:gd name="connsiteX32" fmla="*/ 1699516 w 4779369"/>
                <a:gd name="connsiteY32" fmla="*/ 4584044 h 4714030"/>
                <a:gd name="connsiteX33" fmla="*/ 1588565 w 4779369"/>
                <a:gd name="connsiteY33" fmla="*/ 3712718 h 4714030"/>
                <a:gd name="connsiteX34" fmla="*/ 1634920 w 4779369"/>
                <a:gd name="connsiteY34" fmla="*/ 3663870 h 4714030"/>
                <a:gd name="connsiteX35" fmla="*/ 1645376 w 4779369"/>
                <a:gd name="connsiteY35" fmla="*/ 3640232 h 4714030"/>
                <a:gd name="connsiteX36" fmla="*/ 1654346 w 4779369"/>
                <a:gd name="connsiteY36" fmla="*/ 3358982 h 4714030"/>
                <a:gd name="connsiteX37" fmla="*/ 1557620 w 4779369"/>
                <a:gd name="connsiteY37" fmla="*/ 3167736 h 4714030"/>
                <a:gd name="connsiteX38" fmla="*/ 1536748 w 4779369"/>
                <a:gd name="connsiteY38" fmla="*/ 3145662 h 4714030"/>
                <a:gd name="connsiteX39" fmla="*/ 1489568 w 4779369"/>
                <a:gd name="connsiteY39" fmla="*/ 3145159 h 4714030"/>
                <a:gd name="connsiteX40" fmla="*/ 610434 w 4779369"/>
                <a:gd name="connsiteY40" fmla="*/ 2818009 h 4714030"/>
                <a:gd name="connsiteX41" fmla="*/ 329331 w 4779369"/>
                <a:gd name="connsiteY41" fmla="*/ 610434 h 4714030"/>
                <a:gd name="connsiteX42" fmla="*/ 2536907 w 4779369"/>
                <a:gd name="connsiteY42" fmla="*/ 329331 h 4714030"/>
                <a:gd name="connsiteX43" fmla="*/ 3068123 w 4779369"/>
                <a:gd name="connsiteY43" fmla="*/ 1080399 h 4714030"/>
                <a:gd name="connsiteX44" fmla="*/ 3127186 w 4779369"/>
                <a:gd name="connsiteY44" fmla="*/ 1193698 h 4714030"/>
                <a:gd name="connsiteX45" fmla="*/ 3336570 w 4779369"/>
                <a:gd name="connsiteY45" fmla="*/ 1239409 h 4714030"/>
                <a:gd name="connsiteX46" fmla="*/ 3545953 w 4779369"/>
                <a:gd name="connsiteY46" fmla="*/ 1193698 h 4714030"/>
                <a:gd name="connsiteX47" fmla="*/ 3667106 w 4779369"/>
                <a:gd name="connsiteY47" fmla="*/ 1060681 h 4714030"/>
                <a:gd name="connsiteX48" fmla="*/ 4538432 w 4779369"/>
                <a:gd name="connsiteY48"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608775 w 4779369"/>
                <a:gd name="connsiteY20" fmla="*/ 2758435 h 4714030"/>
                <a:gd name="connsiteX21" fmla="*/ 2598603 w 4779369"/>
                <a:gd name="connsiteY21" fmla="*/ 2768115 h 4714030"/>
                <a:gd name="connsiteX22" fmla="*/ 2138389 w 4779369"/>
                <a:gd name="connsiteY22" fmla="*/ 3042691 h 4714030"/>
                <a:gd name="connsiteX23" fmla="*/ 2080005 w 4779369"/>
                <a:gd name="connsiteY23" fmla="*/ 3062295 h 4714030"/>
                <a:gd name="connsiteX24" fmla="*/ 2075740 w 4779369"/>
                <a:gd name="connsiteY24" fmla="*/ 3101544 h 4714030"/>
                <a:gd name="connsiteX25" fmla="*/ 2091557 w 4779369"/>
                <a:gd name="connsiteY25" fmla="*/ 3245802 h 4714030"/>
                <a:gd name="connsiteX26" fmla="*/ 2235869 w 4779369"/>
                <a:gd name="connsiteY26" fmla="*/ 3487372 h 4714030"/>
                <a:gd name="connsiteX27" fmla="*/ 2246040 w 4779369"/>
                <a:gd name="connsiteY27" fmla="*/ 3495068 h 4714030"/>
                <a:gd name="connsiteX28" fmla="*/ 2353186 w 4779369"/>
                <a:gd name="connsiteY28" fmla="*/ 3535124 h 4714030"/>
                <a:gd name="connsiteX29" fmla="*/ 2459892 w 4779369"/>
                <a:gd name="connsiteY29" fmla="*/ 3601767 h 4714030"/>
                <a:gd name="connsiteX30" fmla="*/ 2570842 w 4779369"/>
                <a:gd name="connsiteY30" fmla="*/ 4473093 h 4714030"/>
                <a:gd name="connsiteX31" fmla="*/ 1699516 w 4779369"/>
                <a:gd name="connsiteY31" fmla="*/ 4584044 h 4714030"/>
                <a:gd name="connsiteX32" fmla="*/ 1588565 w 4779369"/>
                <a:gd name="connsiteY32" fmla="*/ 3712718 h 4714030"/>
                <a:gd name="connsiteX33" fmla="*/ 1634920 w 4779369"/>
                <a:gd name="connsiteY33" fmla="*/ 3663870 h 4714030"/>
                <a:gd name="connsiteX34" fmla="*/ 1645376 w 4779369"/>
                <a:gd name="connsiteY34" fmla="*/ 3640232 h 4714030"/>
                <a:gd name="connsiteX35" fmla="*/ 1654346 w 4779369"/>
                <a:gd name="connsiteY35" fmla="*/ 3358982 h 4714030"/>
                <a:gd name="connsiteX36" fmla="*/ 1557620 w 4779369"/>
                <a:gd name="connsiteY36" fmla="*/ 3167736 h 4714030"/>
                <a:gd name="connsiteX37" fmla="*/ 1536748 w 4779369"/>
                <a:gd name="connsiteY37" fmla="*/ 3145662 h 4714030"/>
                <a:gd name="connsiteX38" fmla="*/ 1489568 w 4779369"/>
                <a:gd name="connsiteY38" fmla="*/ 3145159 h 4714030"/>
                <a:gd name="connsiteX39" fmla="*/ 610434 w 4779369"/>
                <a:gd name="connsiteY39" fmla="*/ 2818009 h 4714030"/>
                <a:gd name="connsiteX40" fmla="*/ 329331 w 4779369"/>
                <a:gd name="connsiteY40" fmla="*/ 610434 h 4714030"/>
                <a:gd name="connsiteX41" fmla="*/ 2536907 w 4779369"/>
                <a:gd name="connsiteY41" fmla="*/ 329331 h 4714030"/>
                <a:gd name="connsiteX42" fmla="*/ 3068123 w 4779369"/>
                <a:gd name="connsiteY42" fmla="*/ 1080399 h 4714030"/>
                <a:gd name="connsiteX43" fmla="*/ 3127186 w 4779369"/>
                <a:gd name="connsiteY43" fmla="*/ 1193698 h 4714030"/>
                <a:gd name="connsiteX44" fmla="*/ 3336570 w 4779369"/>
                <a:gd name="connsiteY44" fmla="*/ 1239409 h 4714030"/>
                <a:gd name="connsiteX45" fmla="*/ 3545953 w 4779369"/>
                <a:gd name="connsiteY45" fmla="*/ 1193698 h 4714030"/>
                <a:gd name="connsiteX46" fmla="*/ 3667106 w 4779369"/>
                <a:gd name="connsiteY46" fmla="*/ 1060681 h 4714030"/>
                <a:gd name="connsiteX47" fmla="*/ 4538432 w 4779369"/>
                <a:gd name="connsiteY47"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598603 w 4779369"/>
                <a:gd name="connsiteY20" fmla="*/ 2768115 h 4714030"/>
                <a:gd name="connsiteX21" fmla="*/ 2138389 w 4779369"/>
                <a:gd name="connsiteY21" fmla="*/ 3042691 h 4714030"/>
                <a:gd name="connsiteX22" fmla="*/ 2080005 w 4779369"/>
                <a:gd name="connsiteY22" fmla="*/ 3062295 h 4714030"/>
                <a:gd name="connsiteX23" fmla="*/ 2075740 w 4779369"/>
                <a:gd name="connsiteY23" fmla="*/ 3101544 h 4714030"/>
                <a:gd name="connsiteX24" fmla="*/ 2091557 w 4779369"/>
                <a:gd name="connsiteY24" fmla="*/ 3245802 h 4714030"/>
                <a:gd name="connsiteX25" fmla="*/ 2235869 w 4779369"/>
                <a:gd name="connsiteY25" fmla="*/ 3487372 h 4714030"/>
                <a:gd name="connsiteX26" fmla="*/ 2246040 w 4779369"/>
                <a:gd name="connsiteY26" fmla="*/ 3495068 h 4714030"/>
                <a:gd name="connsiteX27" fmla="*/ 2353186 w 4779369"/>
                <a:gd name="connsiteY27" fmla="*/ 3535124 h 4714030"/>
                <a:gd name="connsiteX28" fmla="*/ 2459892 w 4779369"/>
                <a:gd name="connsiteY28" fmla="*/ 3601767 h 4714030"/>
                <a:gd name="connsiteX29" fmla="*/ 2570842 w 4779369"/>
                <a:gd name="connsiteY29" fmla="*/ 4473093 h 4714030"/>
                <a:gd name="connsiteX30" fmla="*/ 1699516 w 4779369"/>
                <a:gd name="connsiteY30" fmla="*/ 4584044 h 4714030"/>
                <a:gd name="connsiteX31" fmla="*/ 1588565 w 4779369"/>
                <a:gd name="connsiteY31" fmla="*/ 3712718 h 4714030"/>
                <a:gd name="connsiteX32" fmla="*/ 1634920 w 4779369"/>
                <a:gd name="connsiteY32" fmla="*/ 3663870 h 4714030"/>
                <a:gd name="connsiteX33" fmla="*/ 1645376 w 4779369"/>
                <a:gd name="connsiteY33" fmla="*/ 3640232 h 4714030"/>
                <a:gd name="connsiteX34" fmla="*/ 1654346 w 4779369"/>
                <a:gd name="connsiteY34" fmla="*/ 3358982 h 4714030"/>
                <a:gd name="connsiteX35" fmla="*/ 1557620 w 4779369"/>
                <a:gd name="connsiteY35" fmla="*/ 3167736 h 4714030"/>
                <a:gd name="connsiteX36" fmla="*/ 1536748 w 4779369"/>
                <a:gd name="connsiteY36" fmla="*/ 3145662 h 4714030"/>
                <a:gd name="connsiteX37" fmla="*/ 1489568 w 4779369"/>
                <a:gd name="connsiteY37" fmla="*/ 3145159 h 4714030"/>
                <a:gd name="connsiteX38" fmla="*/ 610434 w 4779369"/>
                <a:gd name="connsiteY38" fmla="*/ 2818009 h 4714030"/>
                <a:gd name="connsiteX39" fmla="*/ 329331 w 4779369"/>
                <a:gd name="connsiteY39" fmla="*/ 610434 h 4714030"/>
                <a:gd name="connsiteX40" fmla="*/ 2536907 w 4779369"/>
                <a:gd name="connsiteY40" fmla="*/ 329331 h 4714030"/>
                <a:gd name="connsiteX41" fmla="*/ 3068123 w 4779369"/>
                <a:gd name="connsiteY41" fmla="*/ 1080399 h 4714030"/>
                <a:gd name="connsiteX42" fmla="*/ 3127186 w 4779369"/>
                <a:gd name="connsiteY42" fmla="*/ 1193698 h 4714030"/>
                <a:gd name="connsiteX43" fmla="*/ 3336570 w 4779369"/>
                <a:gd name="connsiteY43" fmla="*/ 1239409 h 4714030"/>
                <a:gd name="connsiteX44" fmla="*/ 3545953 w 4779369"/>
                <a:gd name="connsiteY44" fmla="*/ 1193698 h 4714030"/>
                <a:gd name="connsiteX45" fmla="*/ 3667106 w 4779369"/>
                <a:gd name="connsiteY45" fmla="*/ 1060681 h 4714030"/>
                <a:gd name="connsiteX46" fmla="*/ 4538432 w 4779369"/>
                <a:gd name="connsiteY46"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80005 w 4779369"/>
                <a:gd name="connsiteY21" fmla="*/ 3062295 h 4714030"/>
                <a:gd name="connsiteX22" fmla="*/ 2075740 w 4779369"/>
                <a:gd name="connsiteY22" fmla="*/ 3101544 h 4714030"/>
                <a:gd name="connsiteX23" fmla="*/ 2091557 w 4779369"/>
                <a:gd name="connsiteY23" fmla="*/ 3245802 h 4714030"/>
                <a:gd name="connsiteX24" fmla="*/ 2235869 w 4779369"/>
                <a:gd name="connsiteY24" fmla="*/ 3487372 h 4714030"/>
                <a:gd name="connsiteX25" fmla="*/ 2246040 w 4779369"/>
                <a:gd name="connsiteY25" fmla="*/ 3495068 h 4714030"/>
                <a:gd name="connsiteX26" fmla="*/ 2353186 w 4779369"/>
                <a:gd name="connsiteY26" fmla="*/ 3535124 h 4714030"/>
                <a:gd name="connsiteX27" fmla="*/ 2459892 w 4779369"/>
                <a:gd name="connsiteY27" fmla="*/ 3601767 h 4714030"/>
                <a:gd name="connsiteX28" fmla="*/ 2570842 w 4779369"/>
                <a:gd name="connsiteY28" fmla="*/ 4473093 h 4714030"/>
                <a:gd name="connsiteX29" fmla="*/ 1699516 w 4779369"/>
                <a:gd name="connsiteY29" fmla="*/ 4584044 h 4714030"/>
                <a:gd name="connsiteX30" fmla="*/ 1588565 w 4779369"/>
                <a:gd name="connsiteY30" fmla="*/ 3712718 h 4714030"/>
                <a:gd name="connsiteX31" fmla="*/ 1634920 w 4779369"/>
                <a:gd name="connsiteY31" fmla="*/ 3663870 h 4714030"/>
                <a:gd name="connsiteX32" fmla="*/ 1645376 w 4779369"/>
                <a:gd name="connsiteY32" fmla="*/ 3640232 h 4714030"/>
                <a:gd name="connsiteX33" fmla="*/ 1654346 w 4779369"/>
                <a:gd name="connsiteY33" fmla="*/ 3358982 h 4714030"/>
                <a:gd name="connsiteX34" fmla="*/ 1557620 w 4779369"/>
                <a:gd name="connsiteY34" fmla="*/ 3167736 h 4714030"/>
                <a:gd name="connsiteX35" fmla="*/ 1536748 w 4779369"/>
                <a:gd name="connsiteY35" fmla="*/ 3145662 h 4714030"/>
                <a:gd name="connsiteX36" fmla="*/ 1489568 w 4779369"/>
                <a:gd name="connsiteY36" fmla="*/ 3145159 h 4714030"/>
                <a:gd name="connsiteX37" fmla="*/ 610434 w 4779369"/>
                <a:gd name="connsiteY37" fmla="*/ 2818009 h 4714030"/>
                <a:gd name="connsiteX38" fmla="*/ 329331 w 4779369"/>
                <a:gd name="connsiteY38" fmla="*/ 610434 h 4714030"/>
                <a:gd name="connsiteX39" fmla="*/ 2536907 w 4779369"/>
                <a:gd name="connsiteY39" fmla="*/ 329331 h 4714030"/>
                <a:gd name="connsiteX40" fmla="*/ 3068123 w 4779369"/>
                <a:gd name="connsiteY40" fmla="*/ 1080399 h 4714030"/>
                <a:gd name="connsiteX41" fmla="*/ 3127186 w 4779369"/>
                <a:gd name="connsiteY41" fmla="*/ 1193698 h 4714030"/>
                <a:gd name="connsiteX42" fmla="*/ 3336570 w 4779369"/>
                <a:gd name="connsiteY42" fmla="*/ 1239409 h 4714030"/>
                <a:gd name="connsiteX43" fmla="*/ 3545953 w 4779369"/>
                <a:gd name="connsiteY43" fmla="*/ 1193698 h 4714030"/>
                <a:gd name="connsiteX44" fmla="*/ 3667106 w 4779369"/>
                <a:gd name="connsiteY44" fmla="*/ 1060681 h 4714030"/>
                <a:gd name="connsiteX45" fmla="*/ 4538432 w 4779369"/>
                <a:gd name="connsiteY4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536748 w 4779369"/>
                <a:gd name="connsiteY34" fmla="*/ 3145662 h 4714030"/>
                <a:gd name="connsiteX35" fmla="*/ 1489568 w 4779369"/>
                <a:gd name="connsiteY35" fmla="*/ 3145159 h 4714030"/>
                <a:gd name="connsiteX36" fmla="*/ 610434 w 4779369"/>
                <a:gd name="connsiteY36" fmla="*/ 2818009 h 4714030"/>
                <a:gd name="connsiteX37" fmla="*/ 329331 w 4779369"/>
                <a:gd name="connsiteY37" fmla="*/ 610434 h 4714030"/>
                <a:gd name="connsiteX38" fmla="*/ 2536907 w 4779369"/>
                <a:gd name="connsiteY38" fmla="*/ 329331 h 4714030"/>
                <a:gd name="connsiteX39" fmla="*/ 3068123 w 4779369"/>
                <a:gd name="connsiteY39" fmla="*/ 1080399 h 4714030"/>
                <a:gd name="connsiteX40" fmla="*/ 3127186 w 4779369"/>
                <a:gd name="connsiteY40" fmla="*/ 1193698 h 4714030"/>
                <a:gd name="connsiteX41" fmla="*/ 3336570 w 4779369"/>
                <a:gd name="connsiteY41" fmla="*/ 1239409 h 4714030"/>
                <a:gd name="connsiteX42" fmla="*/ 3545953 w 4779369"/>
                <a:gd name="connsiteY42" fmla="*/ 1193698 h 4714030"/>
                <a:gd name="connsiteX43" fmla="*/ 3667106 w 4779369"/>
                <a:gd name="connsiteY43" fmla="*/ 1060681 h 4714030"/>
                <a:gd name="connsiteX44" fmla="*/ 4538432 w 4779369"/>
                <a:gd name="connsiteY4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489568 w 4779369"/>
                <a:gd name="connsiteY34" fmla="*/ 3145159 h 4714030"/>
                <a:gd name="connsiteX35" fmla="*/ 610434 w 4779369"/>
                <a:gd name="connsiteY35" fmla="*/ 2818009 h 4714030"/>
                <a:gd name="connsiteX36" fmla="*/ 329331 w 4779369"/>
                <a:gd name="connsiteY36" fmla="*/ 610434 h 4714030"/>
                <a:gd name="connsiteX37" fmla="*/ 2536907 w 4779369"/>
                <a:gd name="connsiteY37" fmla="*/ 329331 h 4714030"/>
                <a:gd name="connsiteX38" fmla="*/ 3068123 w 4779369"/>
                <a:gd name="connsiteY38" fmla="*/ 1080399 h 4714030"/>
                <a:gd name="connsiteX39" fmla="*/ 3127186 w 4779369"/>
                <a:gd name="connsiteY39" fmla="*/ 1193698 h 4714030"/>
                <a:gd name="connsiteX40" fmla="*/ 3336570 w 4779369"/>
                <a:gd name="connsiteY40" fmla="*/ 1239409 h 4714030"/>
                <a:gd name="connsiteX41" fmla="*/ 3545953 w 4779369"/>
                <a:gd name="connsiteY41" fmla="*/ 1193698 h 4714030"/>
                <a:gd name="connsiteX42" fmla="*/ 3667106 w 4779369"/>
                <a:gd name="connsiteY42" fmla="*/ 1060681 h 4714030"/>
                <a:gd name="connsiteX43" fmla="*/ 4538432 w 4779369"/>
                <a:gd name="connsiteY4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45376 w 4779369"/>
                <a:gd name="connsiteY30" fmla="*/ 3640232 h 4714030"/>
                <a:gd name="connsiteX31" fmla="*/ 1654346 w 4779369"/>
                <a:gd name="connsiteY31" fmla="*/ 3358982 h 4714030"/>
                <a:gd name="connsiteX32" fmla="*/ 1557620 w 4779369"/>
                <a:gd name="connsiteY32" fmla="*/ 3167736 h 4714030"/>
                <a:gd name="connsiteX33" fmla="*/ 1489568 w 4779369"/>
                <a:gd name="connsiteY33" fmla="*/ 3145159 h 4714030"/>
                <a:gd name="connsiteX34" fmla="*/ 610434 w 4779369"/>
                <a:gd name="connsiteY34" fmla="*/ 2818009 h 4714030"/>
                <a:gd name="connsiteX35" fmla="*/ 329331 w 4779369"/>
                <a:gd name="connsiteY35" fmla="*/ 610434 h 4714030"/>
                <a:gd name="connsiteX36" fmla="*/ 2536907 w 4779369"/>
                <a:gd name="connsiteY36" fmla="*/ 329331 h 4714030"/>
                <a:gd name="connsiteX37" fmla="*/ 3068123 w 4779369"/>
                <a:gd name="connsiteY37" fmla="*/ 1080399 h 4714030"/>
                <a:gd name="connsiteX38" fmla="*/ 3127186 w 4779369"/>
                <a:gd name="connsiteY38" fmla="*/ 1193698 h 4714030"/>
                <a:gd name="connsiteX39" fmla="*/ 3336570 w 4779369"/>
                <a:gd name="connsiteY39" fmla="*/ 1239409 h 4714030"/>
                <a:gd name="connsiteX40" fmla="*/ 3545953 w 4779369"/>
                <a:gd name="connsiteY40" fmla="*/ 1193698 h 4714030"/>
                <a:gd name="connsiteX41" fmla="*/ 3667106 w 4779369"/>
                <a:gd name="connsiteY41" fmla="*/ 1060681 h 4714030"/>
                <a:gd name="connsiteX42" fmla="*/ 4538432 w 4779369"/>
                <a:gd name="connsiteY4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353186 w 4779369"/>
                <a:gd name="connsiteY24" fmla="*/ 3535124 h 4714030"/>
                <a:gd name="connsiteX25" fmla="*/ 2459892 w 4779369"/>
                <a:gd name="connsiteY25" fmla="*/ 3601767 h 4714030"/>
                <a:gd name="connsiteX26" fmla="*/ 2570842 w 4779369"/>
                <a:gd name="connsiteY26" fmla="*/ 4473093 h 4714030"/>
                <a:gd name="connsiteX27" fmla="*/ 1699516 w 4779369"/>
                <a:gd name="connsiteY27" fmla="*/ 4584044 h 4714030"/>
                <a:gd name="connsiteX28" fmla="*/ 1588565 w 4779369"/>
                <a:gd name="connsiteY28" fmla="*/ 3712718 h 4714030"/>
                <a:gd name="connsiteX29" fmla="*/ 1645376 w 4779369"/>
                <a:gd name="connsiteY29" fmla="*/ 3640232 h 4714030"/>
                <a:gd name="connsiteX30" fmla="*/ 1654346 w 4779369"/>
                <a:gd name="connsiteY30" fmla="*/ 3358982 h 4714030"/>
                <a:gd name="connsiteX31" fmla="*/ 1557620 w 4779369"/>
                <a:gd name="connsiteY31" fmla="*/ 3167736 h 4714030"/>
                <a:gd name="connsiteX32" fmla="*/ 1489568 w 4779369"/>
                <a:gd name="connsiteY32" fmla="*/ 3145159 h 4714030"/>
                <a:gd name="connsiteX33" fmla="*/ 610434 w 4779369"/>
                <a:gd name="connsiteY33" fmla="*/ 2818009 h 4714030"/>
                <a:gd name="connsiteX34" fmla="*/ 329331 w 4779369"/>
                <a:gd name="connsiteY34" fmla="*/ 610434 h 4714030"/>
                <a:gd name="connsiteX35" fmla="*/ 2536907 w 4779369"/>
                <a:gd name="connsiteY35" fmla="*/ 329331 h 4714030"/>
                <a:gd name="connsiteX36" fmla="*/ 3068123 w 4779369"/>
                <a:gd name="connsiteY36" fmla="*/ 1080399 h 4714030"/>
                <a:gd name="connsiteX37" fmla="*/ 3127186 w 4779369"/>
                <a:gd name="connsiteY37" fmla="*/ 1193698 h 4714030"/>
                <a:gd name="connsiteX38" fmla="*/ 3336570 w 4779369"/>
                <a:gd name="connsiteY38" fmla="*/ 1239409 h 4714030"/>
                <a:gd name="connsiteX39" fmla="*/ 3545953 w 4779369"/>
                <a:gd name="connsiteY39" fmla="*/ 1193698 h 4714030"/>
                <a:gd name="connsiteX40" fmla="*/ 3667106 w 4779369"/>
                <a:gd name="connsiteY40" fmla="*/ 1060681 h 4714030"/>
                <a:gd name="connsiteX41" fmla="*/ 4538432 w 4779369"/>
                <a:gd name="connsiteY4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50" tIns="45726" rIns="91450" bIns="45726" rtlCol="0" anchor="ctr">
              <a:noAutofit/>
            </a:bodyPr>
            <a:lstStyle/>
            <a:p>
              <a:pPr algn="ctr"/>
              <a:endParaRPr lang="zh-CN" altLang="en-US"/>
            </a:p>
          </p:txBody>
        </p:sp>
        <p:grpSp>
          <p:nvGrpSpPr>
            <p:cNvPr id="2" name="组合 1"/>
            <p:cNvGrpSpPr/>
            <p:nvPr/>
          </p:nvGrpSpPr>
          <p:grpSpPr>
            <a:xfrm>
              <a:off x="1721836" y="1336580"/>
              <a:ext cx="9341922" cy="4725825"/>
              <a:chOff x="1721836" y="1336580"/>
              <a:chExt cx="9341922" cy="4725825"/>
            </a:xfrm>
          </p:grpSpPr>
          <p:grpSp>
            <p:nvGrpSpPr>
              <p:cNvPr id="43" name="组合 42"/>
              <p:cNvGrpSpPr/>
              <p:nvPr/>
            </p:nvGrpSpPr>
            <p:grpSpPr>
              <a:xfrm>
                <a:off x="5548841" y="1336580"/>
                <a:ext cx="4938853" cy="1257648"/>
                <a:chOff x="5233131" y="1556744"/>
                <a:chExt cx="4938639" cy="1256969"/>
              </a:xfrm>
            </p:grpSpPr>
            <p:grpSp>
              <p:nvGrpSpPr>
                <p:cNvPr id="44" name="组合 43"/>
                <p:cNvGrpSpPr/>
                <p:nvPr/>
              </p:nvGrpSpPr>
              <p:grpSpPr>
                <a:xfrm>
                  <a:off x="5442041" y="1556744"/>
                  <a:ext cx="4729729" cy="1256969"/>
                  <a:chOff x="5841004" y="1388597"/>
                  <a:chExt cx="4729729" cy="1256969"/>
                </a:xfrm>
              </p:grpSpPr>
              <p:sp>
                <p:nvSpPr>
                  <p:cNvPr id="46" name="MH_SubTitle_1"/>
                  <p:cNvSpPr>
                    <a:spLocks noChangeArrowheads="1"/>
                  </p:cNvSpPr>
                  <p:nvPr/>
                </p:nvSpPr>
                <p:spPr bwMode="auto">
                  <a:xfrm flipH="1">
                    <a:off x="5841004" y="1388597"/>
                    <a:ext cx="4493343" cy="338371"/>
                  </a:xfrm>
                  <a:prstGeom prst="rect">
                    <a:avLst/>
                  </a:prstGeom>
                  <a:noFill/>
                </p:spPr>
                <p:txBody>
                  <a:bodyPr wrap="none" rtlCol="0">
                    <a:spAutoFit/>
                  </a:bodyPr>
                  <a:lstStyle/>
                  <a:p>
                    <a:r>
                      <a:rPr lang="zh-CN" altLang="en-US" sz="1600" b="1" dirty="0">
                        <a:solidFill>
                          <a:srgbClr val="0070C0"/>
                        </a:solidFill>
                        <a:latin typeface="+mj-ea"/>
                        <a:ea typeface="+mj-ea"/>
                      </a:rPr>
                      <a:t>纵向五个系统，形成纵向多元叠加质量改进螺旋</a:t>
                    </a:r>
                  </a:p>
                </p:txBody>
              </p:sp>
              <p:sp>
                <p:nvSpPr>
                  <p:cNvPr id="47" name="Rectangle 5"/>
                  <p:cNvSpPr/>
                  <p:nvPr/>
                </p:nvSpPr>
                <p:spPr bwMode="auto">
                  <a:xfrm>
                    <a:off x="6124712" y="1833058"/>
                    <a:ext cx="44460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600" dirty="0">
                        <a:solidFill>
                          <a:schemeClr val="tx1">
                            <a:lumMod val="75000"/>
                            <a:lumOff val="25000"/>
                          </a:schemeClr>
                        </a:solidFill>
                        <a:latin typeface="+mj-ea"/>
                        <a:ea typeface="+mj-ea"/>
                        <a:sym typeface="Gill Sans" charset="0"/>
                      </a:rPr>
                      <a:t>三类诊改报告：学校、部门、院系</a:t>
                    </a:r>
                    <a:endParaRPr lang="en-US" altLang="zh-CN" sz="1600" dirty="0">
                      <a:solidFill>
                        <a:schemeClr val="tx1">
                          <a:lumMod val="75000"/>
                          <a:lumOff val="25000"/>
                        </a:schemeClr>
                      </a:solidFill>
                      <a:latin typeface="+mj-ea"/>
                      <a:ea typeface="+mj-ea"/>
                      <a:cs typeface="Lato Light" charset="0"/>
                      <a:sym typeface="Lato Light" charset="0"/>
                    </a:endParaRPr>
                  </a:p>
                </p:txBody>
              </p:sp>
            </p:grpSp>
            <p:cxnSp>
              <p:nvCxnSpPr>
                <p:cNvPr id="45" name="直接连接符 44"/>
                <p:cNvCxnSpPr/>
                <p:nvPr/>
              </p:nvCxnSpPr>
              <p:spPr>
                <a:xfrm>
                  <a:off x="5233131" y="1985192"/>
                  <a:ext cx="4823791"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6223541" y="2992766"/>
                <a:ext cx="4840217" cy="1293092"/>
                <a:chOff x="5907804" y="3212034"/>
                <a:chExt cx="4840007" cy="1292393"/>
              </a:xfrm>
            </p:grpSpPr>
            <p:grpSp>
              <p:nvGrpSpPr>
                <p:cNvPr id="49" name="组合 48"/>
                <p:cNvGrpSpPr/>
                <p:nvPr/>
              </p:nvGrpSpPr>
              <p:grpSpPr>
                <a:xfrm>
                  <a:off x="5931266" y="3212034"/>
                  <a:ext cx="4816545" cy="1292393"/>
                  <a:chOff x="5841004" y="2643475"/>
                  <a:chExt cx="4816545" cy="1292393"/>
                </a:xfrm>
              </p:grpSpPr>
              <p:sp>
                <p:nvSpPr>
                  <p:cNvPr id="51" name="MH_SubTitle_1"/>
                  <p:cNvSpPr>
                    <a:spLocks noChangeArrowheads="1"/>
                  </p:cNvSpPr>
                  <p:nvPr/>
                </p:nvSpPr>
                <p:spPr bwMode="auto">
                  <a:xfrm flipH="1">
                    <a:off x="5841004" y="2643475"/>
                    <a:ext cx="4493343" cy="338371"/>
                  </a:xfrm>
                  <a:prstGeom prst="rect">
                    <a:avLst/>
                  </a:prstGeom>
                  <a:noFill/>
                </p:spPr>
                <p:txBody>
                  <a:bodyPr wrap="none" rtlCol="0">
                    <a:spAutoFit/>
                  </a:bodyPr>
                  <a:lstStyle/>
                  <a:p>
                    <a:r>
                      <a:rPr lang="zh-CN" altLang="en-US" sz="1600" b="1" dirty="0">
                        <a:solidFill>
                          <a:srgbClr val="0070C0"/>
                        </a:solidFill>
                        <a:latin typeface="+mj-ea"/>
                        <a:ea typeface="+mj-ea"/>
                      </a:rPr>
                      <a:t>横向五个层面，形成横向多元联动质量改进螺旋</a:t>
                    </a:r>
                  </a:p>
                </p:txBody>
              </p:sp>
              <p:sp>
                <p:nvSpPr>
                  <p:cNvPr id="52" name="Rectangle 5"/>
                  <p:cNvSpPr/>
                  <p:nvPr/>
                </p:nvSpPr>
                <p:spPr bwMode="auto">
                  <a:xfrm>
                    <a:off x="6124716" y="3123360"/>
                    <a:ext cx="453283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600" dirty="0">
                        <a:solidFill>
                          <a:schemeClr val="tx1">
                            <a:lumMod val="75000"/>
                            <a:lumOff val="25000"/>
                          </a:schemeClr>
                        </a:solidFill>
                        <a:latin typeface="+mj-ea"/>
                        <a:ea typeface="+mj-ea"/>
                        <a:sym typeface="Gill Sans" charset="0"/>
                      </a:rPr>
                      <a:t>五个层面：学校、专业、课程、教师、学生</a:t>
                    </a:r>
                    <a:endParaRPr lang="en-US" altLang="zh-CN" sz="1600" dirty="0">
                      <a:solidFill>
                        <a:schemeClr val="tx1">
                          <a:lumMod val="75000"/>
                          <a:lumOff val="25000"/>
                        </a:schemeClr>
                      </a:solidFill>
                      <a:latin typeface="+mj-ea"/>
                      <a:ea typeface="+mj-ea"/>
                      <a:cs typeface="Lato Light" charset="0"/>
                      <a:sym typeface="Lato Light" charset="0"/>
                    </a:endParaRPr>
                  </a:p>
                </p:txBody>
              </p:sp>
            </p:grpSp>
            <p:cxnSp>
              <p:nvCxnSpPr>
                <p:cNvPr id="50" name="直接连接符 49"/>
                <p:cNvCxnSpPr/>
                <p:nvPr/>
              </p:nvCxnSpPr>
              <p:spPr>
                <a:xfrm>
                  <a:off x="5907804" y="3669060"/>
                  <a:ext cx="453580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5525979" y="4720957"/>
                <a:ext cx="4961715" cy="1341448"/>
                <a:chOff x="5210271" y="4939293"/>
                <a:chExt cx="4961499" cy="1340722"/>
              </a:xfrm>
            </p:grpSpPr>
            <p:grpSp>
              <p:nvGrpSpPr>
                <p:cNvPr id="54" name="组合 53"/>
                <p:cNvGrpSpPr/>
                <p:nvPr/>
              </p:nvGrpSpPr>
              <p:grpSpPr>
                <a:xfrm>
                  <a:off x="5302340" y="4939293"/>
                  <a:ext cx="4869430" cy="1340722"/>
                  <a:chOff x="5678803" y="4892574"/>
                  <a:chExt cx="4869430" cy="1340722"/>
                </a:xfrm>
              </p:grpSpPr>
              <p:sp>
                <p:nvSpPr>
                  <p:cNvPr id="56" name="MH_SubTitle_1"/>
                  <p:cNvSpPr>
                    <a:spLocks noChangeArrowheads="1"/>
                  </p:cNvSpPr>
                  <p:nvPr/>
                </p:nvSpPr>
                <p:spPr bwMode="auto">
                  <a:xfrm flipH="1">
                    <a:off x="5678803" y="4892574"/>
                    <a:ext cx="4493343" cy="338371"/>
                  </a:xfrm>
                  <a:prstGeom prst="rect">
                    <a:avLst/>
                  </a:prstGeom>
                  <a:noFill/>
                </p:spPr>
                <p:txBody>
                  <a:bodyPr wrap="none" rtlCol="0">
                    <a:spAutoFit/>
                  </a:bodyPr>
                  <a:lstStyle/>
                  <a:p>
                    <a:r>
                      <a:rPr lang="zh-CN" altLang="en-US" sz="1600" b="1" dirty="0">
                        <a:solidFill>
                          <a:srgbClr val="0070C0"/>
                        </a:solidFill>
                        <a:latin typeface="+mj-ea"/>
                        <a:ea typeface="+mj-ea"/>
                      </a:rPr>
                      <a:t>注重运行效果，形成多方受益质量持续提升局面</a:t>
                    </a:r>
                  </a:p>
                </p:txBody>
              </p:sp>
              <p:sp>
                <p:nvSpPr>
                  <p:cNvPr id="57" name="Rectangle 5"/>
                  <p:cNvSpPr/>
                  <p:nvPr/>
                </p:nvSpPr>
                <p:spPr bwMode="auto">
                  <a:xfrm>
                    <a:off x="5962513"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600" dirty="0">
                        <a:solidFill>
                          <a:schemeClr val="tx1">
                            <a:lumMod val="75000"/>
                            <a:lumOff val="25000"/>
                          </a:schemeClr>
                        </a:solidFill>
                        <a:latin typeface="+mj-ea"/>
                        <a:ea typeface="+mj-ea"/>
                        <a:sym typeface="Gill Sans" charset="0"/>
                      </a:rPr>
                      <a:t>多方受益、事故发生率下降、环境优化、质量持续提升、特色形成</a:t>
                    </a:r>
                    <a:endParaRPr lang="en-US" altLang="zh-CN" sz="1600" dirty="0">
                      <a:solidFill>
                        <a:schemeClr val="tx1">
                          <a:lumMod val="75000"/>
                          <a:lumOff val="25000"/>
                        </a:schemeClr>
                      </a:solidFill>
                      <a:latin typeface="+mj-ea"/>
                      <a:ea typeface="+mj-ea"/>
                      <a:cs typeface="Lato Light" charset="0"/>
                      <a:sym typeface="Lato Light" charset="0"/>
                    </a:endParaRPr>
                  </a:p>
                </p:txBody>
              </p:sp>
            </p:grpSp>
            <p:cxnSp>
              <p:nvCxnSpPr>
                <p:cNvPr id="55" name="直接连接符 54"/>
                <p:cNvCxnSpPr/>
                <p:nvPr/>
              </p:nvCxnSpPr>
              <p:spPr>
                <a:xfrm>
                  <a:off x="5210271" y="5432319"/>
                  <a:ext cx="4931785"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a:off x="1721836" y="2303495"/>
                <a:ext cx="2761602" cy="2762974"/>
                <a:chOff x="1689963" y="2421800"/>
                <a:chExt cx="2642282" cy="2642282"/>
              </a:xfrm>
            </p:grpSpPr>
            <p:sp>
              <p:nvSpPr>
                <p:cNvPr id="120" name="椭圆 119"/>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1" name="图片 1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170" y="2645314"/>
                  <a:ext cx="2238896" cy="2240646"/>
                </a:xfrm>
                <a:prstGeom prst="ellipse">
                  <a:avLst/>
                </a:prstGeom>
                <a:effectLst>
                  <a:innerShdw blurRad="114300">
                    <a:prstClr val="black"/>
                  </a:innerShdw>
                </a:effectLst>
              </p:spPr>
            </p:pic>
          </p:grpSp>
          <p:grpSp>
            <p:nvGrpSpPr>
              <p:cNvPr id="122" name="组合 121"/>
              <p:cNvGrpSpPr/>
              <p:nvPr/>
            </p:nvGrpSpPr>
            <p:grpSpPr>
              <a:xfrm>
                <a:off x="4585009" y="1537530"/>
                <a:ext cx="965618" cy="966098"/>
                <a:chOff x="4116949" y="1605269"/>
                <a:chExt cx="965576" cy="965576"/>
              </a:xfrm>
            </p:grpSpPr>
            <p:sp>
              <p:nvSpPr>
                <p:cNvPr id="123" name="椭圆 122"/>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4"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grpSp>
          <p:grpSp>
            <p:nvGrpSpPr>
              <p:cNvPr id="125" name="组合 124"/>
              <p:cNvGrpSpPr/>
              <p:nvPr/>
            </p:nvGrpSpPr>
            <p:grpSpPr>
              <a:xfrm>
                <a:off x="5245438" y="3240053"/>
                <a:ext cx="965618" cy="966098"/>
                <a:chOff x="4777349" y="3344972"/>
                <a:chExt cx="965576" cy="965576"/>
              </a:xfrm>
            </p:grpSpPr>
            <p:sp>
              <p:nvSpPr>
                <p:cNvPr id="126" name="椭圆 125"/>
                <p:cNvSpPr/>
                <p:nvPr/>
              </p:nvSpPr>
              <p:spPr>
                <a:xfrm>
                  <a:off x="4777349" y="3344972"/>
                  <a:ext cx="965576" cy="96557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28575" cap="flat">
                  <a:gradFill>
                    <a:gsLst>
                      <a:gs pos="0">
                        <a:srgbClr val="0070C0"/>
                      </a:gs>
                      <a:gs pos="100000">
                        <a:srgbClr val="0070C0"/>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mj-ea"/>
                    <a:ea typeface="+mj-ea"/>
                  </a:endParaRPr>
                </a:p>
              </p:txBody>
            </p:sp>
            <p:sp>
              <p:nvSpPr>
                <p:cNvPr id="127"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mj-ea"/>
                    <a:ea typeface="+mj-ea"/>
                  </a:endParaRPr>
                </a:p>
              </p:txBody>
            </p:sp>
          </p:grpSp>
          <p:grpSp>
            <p:nvGrpSpPr>
              <p:cNvPr id="128" name="组合 127"/>
              <p:cNvGrpSpPr/>
              <p:nvPr/>
            </p:nvGrpSpPr>
            <p:grpSpPr>
              <a:xfrm>
                <a:off x="4565958" y="4913985"/>
                <a:ext cx="965618" cy="966098"/>
                <a:chOff x="4097899" y="4979900"/>
                <a:chExt cx="965576" cy="965576"/>
              </a:xfrm>
            </p:grpSpPr>
            <p:sp>
              <p:nvSpPr>
                <p:cNvPr id="129" name="椭圆 128"/>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0"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mn-ea"/>
                    <a:ea typeface="+mn-ea"/>
                  </a:endParaRPr>
                </a:p>
              </p:txBody>
            </p:sp>
          </p:grpSp>
        </p:grpSp>
      </p:gr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84033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5868914" cy="507835"/>
          </a:xfrm>
        </p:spPr>
        <p:txBody>
          <a:bodyPr/>
          <a:lstStyle/>
          <a:p>
            <a:pPr algn="l"/>
            <a:r>
              <a:rPr lang="en-US" altLang="zh-CN" dirty="0" smtClean="0"/>
              <a:t>1.5</a:t>
            </a:r>
            <a:r>
              <a:rPr lang="zh-CN" altLang="en-US" dirty="0" smtClean="0"/>
              <a:t>内部质量保证体系网格化逻辑结构</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1" name="TextBox 130"/>
          <p:cNvSpPr txBox="1"/>
          <p:nvPr/>
        </p:nvSpPr>
        <p:spPr>
          <a:xfrm>
            <a:off x="2357686" y="80447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cxnSp>
        <p:nvCxnSpPr>
          <p:cNvPr id="33" name="直接连接符 72"/>
          <p:cNvCxnSpPr>
            <a:cxnSpLocks noChangeShapeType="1"/>
          </p:cNvCxnSpPr>
          <p:nvPr/>
        </p:nvCxnSpPr>
        <p:spPr bwMode="auto">
          <a:xfrm>
            <a:off x="9665578" y="2779499"/>
            <a:ext cx="746194" cy="246314"/>
          </a:xfrm>
          <a:prstGeom prst="line">
            <a:avLst/>
          </a:prstGeom>
          <a:noFill/>
          <a:ln w="28575">
            <a:solidFill>
              <a:schemeClr val="accent3">
                <a:lumMod val="50000"/>
              </a:schemeClr>
            </a:solidFill>
            <a:miter lim="800000"/>
            <a:headEnd/>
            <a:tailEnd/>
          </a:ln>
          <a:extLst>
            <a:ext uri="{909E8E84-426E-40DD-AFC4-6F175D3DCCD1}">
              <a14:hiddenFill xmlns:a14="http://schemas.microsoft.com/office/drawing/2010/main">
                <a:noFill/>
              </a14:hiddenFill>
            </a:ext>
          </a:extLst>
        </p:spPr>
      </p:cxnSp>
      <p:cxnSp>
        <p:nvCxnSpPr>
          <p:cNvPr id="34" name="直接连接符 20"/>
          <p:cNvCxnSpPr>
            <a:cxnSpLocks noChangeShapeType="1"/>
          </p:cNvCxnSpPr>
          <p:nvPr/>
        </p:nvCxnSpPr>
        <p:spPr bwMode="auto">
          <a:xfrm flipV="1">
            <a:off x="7007975" y="3229360"/>
            <a:ext cx="911780" cy="829815"/>
          </a:xfrm>
          <a:prstGeom prst="line">
            <a:avLst/>
          </a:prstGeom>
          <a:noFill/>
          <a:ln w="28575">
            <a:solidFill>
              <a:schemeClr val="accent3">
                <a:lumMod val="50000"/>
              </a:schemeClr>
            </a:solidFill>
            <a:miter lim="800000"/>
            <a:headEnd/>
            <a:tailEnd/>
          </a:ln>
          <a:extLst>
            <a:ext uri="{909E8E84-426E-40DD-AFC4-6F175D3DCCD1}">
              <a14:hiddenFill xmlns:a14="http://schemas.microsoft.com/office/drawing/2010/main">
                <a:noFill/>
              </a14:hiddenFill>
            </a:ext>
          </a:extLst>
        </p:spPr>
      </p:cxnSp>
      <p:grpSp>
        <p:nvGrpSpPr>
          <p:cNvPr id="35" name="组合 34"/>
          <p:cNvGrpSpPr/>
          <p:nvPr/>
        </p:nvGrpSpPr>
        <p:grpSpPr>
          <a:xfrm>
            <a:off x="7606691" y="1341562"/>
            <a:ext cx="2208391" cy="2209190"/>
            <a:chOff x="5252030" y="2008764"/>
            <a:chExt cx="809336" cy="809336"/>
          </a:xfrm>
          <a:solidFill>
            <a:schemeClr val="accent1"/>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4943146" y="5417616"/>
            <a:ext cx="687269" cy="68751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457827" y="2142049"/>
            <a:ext cx="1659515" cy="1660115"/>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9" name="直接连接符 58"/>
          <p:cNvCxnSpPr>
            <a:cxnSpLocks noChangeShapeType="1"/>
          </p:cNvCxnSpPr>
          <p:nvPr/>
        </p:nvCxnSpPr>
        <p:spPr bwMode="auto">
          <a:xfrm flipV="1">
            <a:off x="3145013" y="3586125"/>
            <a:ext cx="551865" cy="429550"/>
          </a:xfrm>
          <a:prstGeom prst="line">
            <a:avLst/>
          </a:prstGeom>
          <a:noFill/>
          <a:ln w="28575">
            <a:solidFill>
              <a:schemeClr val="accent3">
                <a:lumMod val="50000"/>
              </a:schemeClr>
            </a:solidFill>
            <a:miter lim="800000"/>
            <a:headEnd/>
            <a:tailEnd/>
          </a:ln>
          <a:extLst>
            <a:ext uri="{909E8E84-426E-40DD-AFC4-6F175D3DCCD1}">
              <a14:hiddenFill xmlns:a14="http://schemas.microsoft.com/office/drawing/2010/main">
                <a:noFill/>
              </a14:hiddenFill>
            </a:ext>
          </a:extLst>
        </p:spPr>
      </p:cxnSp>
      <p:cxnSp>
        <p:nvCxnSpPr>
          <p:cNvPr id="60" name="直接连接符 17"/>
          <p:cNvCxnSpPr>
            <a:cxnSpLocks noChangeShapeType="1"/>
          </p:cNvCxnSpPr>
          <p:nvPr/>
        </p:nvCxnSpPr>
        <p:spPr bwMode="auto">
          <a:xfrm>
            <a:off x="4997339" y="3403061"/>
            <a:ext cx="908312" cy="655048"/>
          </a:xfrm>
          <a:prstGeom prst="line">
            <a:avLst/>
          </a:prstGeom>
          <a:noFill/>
          <a:ln w="28575">
            <a:solidFill>
              <a:schemeClr val="accent3">
                <a:lumMod val="50000"/>
              </a:schemeClr>
            </a:solidFill>
            <a:miter lim="800000"/>
            <a:headEnd/>
            <a:tailEnd/>
          </a:ln>
          <a:extLst>
            <a:ext uri="{909E8E84-426E-40DD-AFC4-6F175D3DCCD1}">
              <a14:hiddenFill xmlns:a14="http://schemas.microsoft.com/office/drawing/2010/main">
                <a:noFill/>
              </a14:hiddenFill>
            </a:ext>
          </a:extLst>
        </p:spPr>
      </p:cxnSp>
      <p:cxnSp>
        <p:nvCxnSpPr>
          <p:cNvPr id="61" name="直接连接符 23"/>
          <p:cNvCxnSpPr>
            <a:cxnSpLocks noChangeShapeType="1"/>
            <a:endCxn id="71" idx="1"/>
          </p:cNvCxnSpPr>
          <p:nvPr/>
        </p:nvCxnSpPr>
        <p:spPr bwMode="auto">
          <a:xfrm>
            <a:off x="1848149" y="3730568"/>
            <a:ext cx="485249" cy="322867"/>
          </a:xfrm>
          <a:prstGeom prst="line">
            <a:avLst/>
          </a:prstGeom>
          <a:noFill/>
          <a:ln w="28575">
            <a:solidFill>
              <a:schemeClr val="accent3">
                <a:lumMod val="50000"/>
              </a:schemeClr>
            </a:solidFill>
            <a:miter lim="800000"/>
            <a:headEnd/>
            <a:tailEnd/>
          </a:ln>
          <a:extLst>
            <a:ext uri="{909E8E84-426E-40DD-AFC4-6F175D3DCCD1}">
              <a14:hiddenFill xmlns:a14="http://schemas.microsoft.com/office/drawing/2010/main">
                <a:noFill/>
              </a14:hiddenFill>
            </a:ext>
          </a:extLst>
        </p:spPr>
      </p:cxnSp>
      <p:cxnSp>
        <p:nvCxnSpPr>
          <p:cNvPr id="62" name="直接连接符 43"/>
          <p:cNvCxnSpPr>
            <a:cxnSpLocks noChangeShapeType="1"/>
          </p:cNvCxnSpPr>
          <p:nvPr/>
        </p:nvCxnSpPr>
        <p:spPr bwMode="auto">
          <a:xfrm flipV="1">
            <a:off x="5503674" y="5163108"/>
            <a:ext cx="401976" cy="371153"/>
          </a:xfrm>
          <a:prstGeom prst="line">
            <a:avLst/>
          </a:prstGeom>
          <a:noFill/>
          <a:ln w="28575">
            <a:solidFill>
              <a:schemeClr val="accent3">
                <a:lumMod val="50000"/>
              </a:schemeClr>
            </a:solidFill>
            <a:miter lim="800000"/>
            <a:headEnd/>
            <a:tailEnd/>
          </a:ln>
          <a:extLst>
            <a:ext uri="{909E8E84-426E-40DD-AFC4-6F175D3DCCD1}">
              <a14:hiddenFill xmlns:a14="http://schemas.microsoft.com/office/drawing/2010/main">
                <a:noFill/>
              </a14:hiddenFill>
            </a:ext>
          </a:extLst>
        </p:spPr>
      </p:cxnSp>
      <p:grpSp>
        <p:nvGrpSpPr>
          <p:cNvPr id="63" name="组合 62"/>
          <p:cNvGrpSpPr/>
          <p:nvPr/>
        </p:nvGrpSpPr>
        <p:grpSpPr>
          <a:xfrm>
            <a:off x="10223879" y="2734450"/>
            <a:ext cx="840197" cy="840501"/>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65" name="椭圆 6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66" name="组合 65"/>
          <p:cNvGrpSpPr/>
          <p:nvPr/>
        </p:nvGrpSpPr>
        <p:grpSpPr>
          <a:xfrm>
            <a:off x="5639748" y="3776300"/>
            <a:ext cx="1635199" cy="1635791"/>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146260" y="3866229"/>
            <a:ext cx="1156035" cy="1156453"/>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37"/>
          <p:cNvSpPr>
            <a:spLocks noChangeArrowheads="1"/>
          </p:cNvSpPr>
          <p:nvPr/>
        </p:nvSpPr>
        <p:spPr bwMode="auto">
          <a:xfrm>
            <a:off x="8249799" y="2180623"/>
            <a:ext cx="990009"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900" dirty="0">
                <a:solidFill>
                  <a:schemeClr val="bg1">
                    <a:lumMod val="95000"/>
                  </a:schemeClr>
                </a:solidFill>
                <a:sym typeface="微软雅黑" pitchFamily="34" charset="-122"/>
              </a:rPr>
              <a:t>动力</a:t>
            </a:r>
          </a:p>
        </p:txBody>
      </p:sp>
      <p:sp>
        <p:nvSpPr>
          <p:cNvPr id="73" name="文本框 37"/>
          <p:cNvSpPr>
            <a:spLocks noChangeArrowheads="1"/>
          </p:cNvSpPr>
          <p:nvPr/>
        </p:nvSpPr>
        <p:spPr bwMode="auto">
          <a:xfrm>
            <a:off x="6013639" y="4330411"/>
            <a:ext cx="887416" cy="5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500" dirty="0">
                <a:solidFill>
                  <a:schemeClr val="accent3">
                    <a:lumMod val="50000"/>
                  </a:schemeClr>
                </a:solidFill>
                <a:sym typeface="微软雅黑" pitchFamily="34" charset="-122"/>
              </a:rPr>
              <a:t>运行</a:t>
            </a:r>
          </a:p>
        </p:txBody>
      </p:sp>
      <p:sp>
        <p:nvSpPr>
          <p:cNvPr id="74" name="文本框 37"/>
          <p:cNvSpPr>
            <a:spLocks noChangeArrowheads="1"/>
          </p:cNvSpPr>
          <p:nvPr/>
        </p:nvSpPr>
        <p:spPr bwMode="auto">
          <a:xfrm>
            <a:off x="3839927" y="2746235"/>
            <a:ext cx="887416" cy="5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500" dirty="0">
                <a:solidFill>
                  <a:schemeClr val="bg1">
                    <a:lumMod val="95000"/>
                  </a:schemeClr>
                </a:solidFill>
                <a:sym typeface="微软雅黑" pitchFamily="34" charset="-122"/>
              </a:rPr>
              <a:t>骨架</a:t>
            </a:r>
          </a:p>
        </p:txBody>
      </p:sp>
      <p:sp>
        <p:nvSpPr>
          <p:cNvPr id="75" name="文本框 37"/>
          <p:cNvSpPr>
            <a:spLocks noChangeArrowheads="1"/>
          </p:cNvSpPr>
          <p:nvPr/>
        </p:nvSpPr>
        <p:spPr bwMode="auto">
          <a:xfrm>
            <a:off x="2280570" y="4190166"/>
            <a:ext cx="887416" cy="5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500" dirty="0">
                <a:solidFill>
                  <a:schemeClr val="accent3">
                    <a:lumMod val="50000"/>
                  </a:schemeClr>
                </a:solidFill>
                <a:sym typeface="微软雅黑" pitchFamily="34" charset="-122"/>
              </a:rPr>
              <a:t>灵魂</a:t>
            </a:r>
          </a:p>
        </p:txBody>
      </p:sp>
      <p:sp>
        <p:nvSpPr>
          <p:cNvPr id="76" name="矩形 76"/>
          <p:cNvSpPr>
            <a:spLocks noChangeArrowheads="1"/>
          </p:cNvSpPr>
          <p:nvPr/>
        </p:nvSpPr>
        <p:spPr bwMode="auto">
          <a:xfrm>
            <a:off x="1733899" y="5223268"/>
            <a:ext cx="2161296" cy="33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09" tIns="51605" rIns="103209" bIns="516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05"/>
              </a:lnSpc>
              <a:spcBef>
                <a:spcPct val="0"/>
              </a:spcBef>
              <a:buNone/>
            </a:pPr>
            <a:r>
              <a:rPr lang="zh-CN" altLang="en-US" sz="1800" dirty="0">
                <a:sym typeface="微软雅黑" pitchFamily="34" charset="-122"/>
              </a:rPr>
              <a:t>多元质量文化</a:t>
            </a:r>
          </a:p>
        </p:txBody>
      </p:sp>
      <p:sp>
        <p:nvSpPr>
          <p:cNvPr id="77" name="矩形 80"/>
          <p:cNvSpPr>
            <a:spLocks noChangeArrowheads="1"/>
          </p:cNvSpPr>
          <p:nvPr/>
        </p:nvSpPr>
        <p:spPr bwMode="auto">
          <a:xfrm>
            <a:off x="3504536" y="3999132"/>
            <a:ext cx="2161296" cy="3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09" tIns="51605" rIns="103209" bIns="516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05"/>
              </a:lnSpc>
              <a:spcBef>
                <a:spcPct val="0"/>
              </a:spcBef>
              <a:buNone/>
            </a:pPr>
            <a:r>
              <a:rPr lang="zh-CN" altLang="en-US" sz="1800" dirty="0">
                <a:sym typeface="微软雅黑" pitchFamily="34" charset="-122"/>
              </a:rPr>
              <a:t>五纵五横一平台</a:t>
            </a:r>
          </a:p>
        </p:txBody>
      </p:sp>
      <p:sp>
        <p:nvSpPr>
          <p:cNvPr id="78" name="矩形 81"/>
          <p:cNvSpPr>
            <a:spLocks noChangeArrowheads="1"/>
          </p:cNvSpPr>
          <p:nvPr/>
        </p:nvSpPr>
        <p:spPr bwMode="auto">
          <a:xfrm>
            <a:off x="5614311" y="5583308"/>
            <a:ext cx="2161296" cy="33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09" tIns="51605" rIns="103209" bIns="516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05"/>
              </a:lnSpc>
              <a:spcBef>
                <a:spcPct val="0"/>
              </a:spcBef>
              <a:buNone/>
            </a:pPr>
            <a:r>
              <a:rPr lang="zh-CN" altLang="en-US" sz="1800" dirty="0">
                <a:sym typeface="微软雅黑" pitchFamily="34" charset="-122"/>
              </a:rPr>
              <a:t>质量改进螺旋</a:t>
            </a:r>
          </a:p>
        </p:txBody>
      </p:sp>
      <p:sp>
        <p:nvSpPr>
          <p:cNvPr id="79" name="矩形 82"/>
          <p:cNvSpPr>
            <a:spLocks noChangeArrowheads="1"/>
          </p:cNvSpPr>
          <p:nvPr/>
        </p:nvSpPr>
        <p:spPr bwMode="auto">
          <a:xfrm>
            <a:off x="8062583" y="3719455"/>
            <a:ext cx="2161296" cy="3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209" tIns="51605" rIns="103209" bIns="516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05"/>
              </a:lnSpc>
              <a:spcBef>
                <a:spcPct val="0"/>
              </a:spcBef>
              <a:buNone/>
            </a:pPr>
            <a:r>
              <a:rPr lang="en-US" altLang="zh-CN" sz="1800" dirty="0">
                <a:sym typeface="微软雅黑" pitchFamily="34" charset="-122"/>
              </a:rPr>
              <a:t>PDCA+</a:t>
            </a:r>
            <a:r>
              <a:rPr lang="zh-CN" altLang="en-US" sz="1800" dirty="0">
                <a:sym typeface="微软雅黑" pitchFamily="34" charset="-122"/>
              </a:rPr>
              <a:t>知识创新</a:t>
            </a:r>
          </a:p>
        </p:txBody>
      </p:sp>
      <p:grpSp>
        <p:nvGrpSpPr>
          <p:cNvPr id="82" name="组合 81"/>
          <p:cNvGrpSpPr/>
          <p:nvPr/>
        </p:nvGrpSpPr>
        <p:grpSpPr>
          <a:xfrm>
            <a:off x="1342678" y="3288928"/>
            <a:ext cx="561204" cy="561407"/>
            <a:chOff x="5252030" y="2008764"/>
            <a:chExt cx="809336" cy="809336"/>
          </a:xfrm>
          <a:solidFill>
            <a:schemeClr val="accent1"/>
          </a:solidFill>
        </p:grpSpPr>
        <p:sp>
          <p:nvSpPr>
            <p:cNvPr id="83" name="椭圆 8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sp>
          <p:nvSpPr>
            <p:cNvPr id="84" name="椭圆 8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890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2" presetClass="entr" presetSubtype="12" accel="52000" fill="hold" nodeType="afterEffect" p14:presetBounceEnd="38000">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14:bounceEnd="38000">
                                          <p:cBhvr additive="base">
                                            <p:cTn id="15" dur="500" fill="hold"/>
                                            <p:tgtEl>
                                              <p:spTgt spid="82"/>
                                            </p:tgtEl>
                                            <p:attrNameLst>
                                              <p:attrName>ppt_x</p:attrName>
                                            </p:attrNameLst>
                                          </p:cBhvr>
                                          <p:tavLst>
                                            <p:tav tm="0">
                                              <p:val>
                                                <p:strVal val="0-#ppt_w/2"/>
                                              </p:val>
                                            </p:tav>
                                            <p:tav tm="100000">
                                              <p:val>
                                                <p:strVal val="#ppt_x"/>
                                              </p:val>
                                            </p:tav>
                                          </p:tavLst>
                                        </p:anim>
                                        <p:anim calcmode="lin" valueType="num" p14:bounceEnd="38000">
                                          <p:cBhvr additive="base">
                                            <p:cTn id="16" dur="500" fill="hold"/>
                                            <p:tgtEl>
                                              <p:spTgt spid="8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par>
                                    <p:cTn id="21" presetID="2" presetClass="entr" presetSubtype="3" accel="52000" fill="hold" nodeType="withEffect" p14:presetBounceEnd="38000">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14:bounceEnd="38000">
                                          <p:cBhvr additive="base">
                                            <p:cTn id="23" dur="500" fill="hold"/>
                                            <p:tgtEl>
                                              <p:spTgt spid="69"/>
                                            </p:tgtEl>
                                            <p:attrNameLst>
                                              <p:attrName>ppt_x</p:attrName>
                                            </p:attrNameLst>
                                          </p:cBhvr>
                                          <p:tavLst>
                                            <p:tav tm="0">
                                              <p:val>
                                                <p:strVal val="1+#ppt_w/2"/>
                                              </p:val>
                                            </p:tav>
                                            <p:tav tm="100000">
                                              <p:val>
                                                <p:strVal val="#ppt_x"/>
                                              </p:val>
                                            </p:tav>
                                          </p:tavLst>
                                        </p:anim>
                                        <p:anim calcmode="lin" valueType="num" p14:bounceEnd="38000">
                                          <p:cBhvr additive="base">
                                            <p:cTn id="24" dur="500" fill="hold"/>
                                            <p:tgtEl>
                                              <p:spTgt spid="69"/>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par>
                                    <p:cTn id="35" presetID="2" presetClass="entr" presetSubtype="12" accel="52000" fill="hold" nodeType="withEffect" p14:presetBounceEnd="38000">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14:bounceEnd="38000">
                                          <p:cBhvr additive="base">
                                            <p:cTn id="37" dur="500" fill="hold"/>
                                            <p:tgtEl>
                                              <p:spTgt spid="41"/>
                                            </p:tgtEl>
                                            <p:attrNameLst>
                                              <p:attrName>ppt_x</p:attrName>
                                            </p:attrNameLst>
                                          </p:cBhvr>
                                          <p:tavLst>
                                            <p:tav tm="0">
                                              <p:val>
                                                <p:strVal val="0-#ppt_w/2"/>
                                              </p:val>
                                            </p:tav>
                                            <p:tav tm="100000">
                                              <p:val>
                                                <p:strVal val="#ppt_x"/>
                                              </p:val>
                                            </p:tav>
                                          </p:tavLst>
                                        </p:anim>
                                        <p:anim calcmode="lin" valueType="num" p14:bounceEnd="38000">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par>
                                    <p:cTn id="49" presetID="2" presetClass="entr" presetSubtype="3" accel="52000" fill="hold" nodeType="withEffect" p14:presetBounceEnd="38000">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14:bounceEnd="38000">
                                          <p:cBhvr additive="base">
                                            <p:cTn id="51" dur="500" fill="hold"/>
                                            <p:tgtEl>
                                              <p:spTgt spid="66"/>
                                            </p:tgtEl>
                                            <p:attrNameLst>
                                              <p:attrName>ppt_x</p:attrName>
                                            </p:attrNameLst>
                                          </p:cBhvr>
                                          <p:tavLst>
                                            <p:tav tm="0">
                                              <p:val>
                                                <p:strVal val="1+#ppt_w/2"/>
                                              </p:val>
                                            </p:tav>
                                            <p:tav tm="100000">
                                              <p:val>
                                                <p:strVal val="#ppt_x"/>
                                              </p:val>
                                            </p:tav>
                                          </p:tavLst>
                                        </p:anim>
                                        <p:anim calcmode="lin" valueType="num" p14:bounceEnd="38000">
                                          <p:cBhvr additive="base">
                                            <p:cTn id="52" dur="500" fill="hold"/>
                                            <p:tgtEl>
                                              <p:spTgt spid="66"/>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par>
                              <p:cTn id="59" fill="hold">
                                <p:stCondLst>
                                  <p:cond delay="4500"/>
                                </p:stCondLst>
                                <p:childTnLst>
                                  <p:par>
                                    <p:cTn id="60" presetID="22" presetClass="entr" presetSubtype="2"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right)">
                                          <p:cBhvr>
                                            <p:cTn id="62" dur="500"/>
                                            <p:tgtEl>
                                              <p:spTgt spid="62"/>
                                            </p:tgtEl>
                                          </p:cBhvr>
                                        </p:animEffect>
                                      </p:childTnLst>
                                    </p:cTn>
                                  </p:par>
                                  <p:par>
                                    <p:cTn id="63" presetID="22" presetClass="entr" presetSubtype="8"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par>
                                    <p:cTn id="66" presetID="2" presetClass="entr" presetSubtype="12" accel="52000" fill="hold" nodeType="withEffect" p14:presetBounceEnd="38000">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14:bounceEnd="38000">
                                          <p:cBhvr additive="base">
                                            <p:cTn id="68"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69" dur="500" fill="hold"/>
                                            <p:tgtEl>
                                              <p:spTgt spid="38"/>
                                            </p:tgtEl>
                                            <p:attrNameLst>
                                              <p:attrName>ppt_y</p:attrName>
                                            </p:attrNameLst>
                                          </p:cBhvr>
                                          <p:tavLst>
                                            <p:tav tm="0">
                                              <p:val>
                                                <p:strVal val="1+#ppt_h/2"/>
                                              </p:val>
                                            </p:tav>
                                            <p:tav tm="100000">
                                              <p:val>
                                                <p:strVal val="#ppt_y"/>
                                              </p:val>
                                            </p:tav>
                                          </p:tavLst>
                                        </p:anim>
                                      </p:childTnLst>
                                    </p:cTn>
                                  </p:par>
                                  <p:par>
                                    <p:cTn id="70" presetID="2" presetClass="entr" presetSubtype="3" accel="52000" fill="hold" nodeType="withEffect" p14:presetBounceEnd="38000">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14:bounceEnd="38000">
                                          <p:cBhvr additive="base">
                                            <p:cTn id="72" dur="500" fill="hold"/>
                                            <p:tgtEl>
                                              <p:spTgt spid="35"/>
                                            </p:tgtEl>
                                            <p:attrNameLst>
                                              <p:attrName>ppt_x</p:attrName>
                                            </p:attrNameLst>
                                          </p:cBhvr>
                                          <p:tavLst>
                                            <p:tav tm="0">
                                              <p:val>
                                                <p:strVal val="1+#ppt_w/2"/>
                                              </p:val>
                                            </p:tav>
                                            <p:tav tm="100000">
                                              <p:val>
                                                <p:strVal val="#ppt_x"/>
                                              </p:val>
                                            </p:tav>
                                          </p:tavLst>
                                        </p:anim>
                                        <p:anim calcmode="lin" valueType="num" p14:bounceEnd="38000">
                                          <p:cBhvr additive="base">
                                            <p:cTn id="73" dur="500" fill="hold"/>
                                            <p:tgtEl>
                                              <p:spTgt spid="35"/>
                                            </p:tgtEl>
                                            <p:attrNameLst>
                                              <p:attrName>ppt_y</p:attrName>
                                            </p:attrNameLst>
                                          </p:cBhvr>
                                          <p:tavLst>
                                            <p:tav tm="0">
                                              <p:val>
                                                <p:strVal val="0-#ppt_h/2"/>
                                              </p:val>
                                            </p:tav>
                                            <p:tav tm="100000">
                                              <p:val>
                                                <p:strVal val="#ppt_y"/>
                                              </p:val>
                                            </p:tav>
                                          </p:tavLst>
                                        </p:anim>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
                                              </p:val>
                                            </p:tav>
                                            <p:tav tm="100000">
                                              <p:val>
                                                <p:strVal val="#ppt_w"/>
                                              </p:val>
                                            </p:tav>
                                          </p:tavLst>
                                        </p:anim>
                                        <p:anim calcmode="lin" valueType="num">
                                          <p:cBhvr>
                                            <p:cTn id="78" dur="500" fill="hold"/>
                                            <p:tgtEl>
                                              <p:spTgt spid="72"/>
                                            </p:tgtEl>
                                            <p:attrNameLst>
                                              <p:attrName>ppt_h</p:attrName>
                                            </p:attrNameLst>
                                          </p:cBhvr>
                                          <p:tavLst>
                                            <p:tav tm="0">
                                              <p:val>
                                                <p:fltVal val="0"/>
                                              </p:val>
                                            </p:tav>
                                            <p:tav tm="100000">
                                              <p:val>
                                                <p:strVal val="#ppt_h"/>
                                              </p:val>
                                            </p:tav>
                                          </p:tavLst>
                                        </p:anim>
                                        <p:animEffect transition="in" filter="fade">
                                          <p:cBhvr>
                                            <p:cTn id="79" dur="500"/>
                                            <p:tgtEl>
                                              <p:spTgt spid="72"/>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par>
                                    <p:cTn id="84" presetID="2" presetClass="entr" presetSubtype="2" accel="52000" fill="hold" nodeType="withEffect" p14:presetBounceEnd="38000">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14:bounceEnd="38000">
                                          <p:cBhvr additive="base">
                                            <p:cTn id="86" dur="500" fill="hold"/>
                                            <p:tgtEl>
                                              <p:spTgt spid="63"/>
                                            </p:tgtEl>
                                            <p:attrNameLst>
                                              <p:attrName>ppt_x</p:attrName>
                                            </p:attrNameLst>
                                          </p:cBhvr>
                                          <p:tavLst>
                                            <p:tav tm="0">
                                              <p:val>
                                                <p:strVal val="1+#ppt_w/2"/>
                                              </p:val>
                                            </p:tav>
                                            <p:tav tm="100000">
                                              <p:val>
                                                <p:strVal val="#ppt_x"/>
                                              </p:val>
                                            </p:tav>
                                          </p:tavLst>
                                        </p:anim>
                                        <p:anim calcmode="lin" valueType="num" p14:bounceEnd="38000">
                                          <p:cBhvr additive="base">
                                            <p:cTn id="87" dur="500" fill="hold"/>
                                            <p:tgtEl>
                                              <p:spTgt spid="63"/>
                                            </p:tgtEl>
                                            <p:attrNameLst>
                                              <p:attrName>ppt_y</p:attrName>
                                            </p:attrNameLst>
                                          </p:cBhvr>
                                          <p:tavLst>
                                            <p:tav tm="0">
                                              <p:val>
                                                <p:strVal val="#ppt_y"/>
                                              </p:val>
                                            </p:tav>
                                            <p:tav tm="100000">
                                              <p:val>
                                                <p:strVal val="#ppt_y"/>
                                              </p:val>
                                            </p:tav>
                                          </p:tavLst>
                                        </p:anim>
                                      </p:childTnLst>
                                    </p:cTn>
                                  </p:par>
                                  <p:par>
                                    <p:cTn id="88" presetID="10" presetClass="entr" presetSubtype="0" fill="hold" grpId="0" nodeType="withEffect">
                                      <p:stCondLst>
                                        <p:cond delay="25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400"/>
                                            <p:tgtEl>
                                              <p:spTgt spid="76"/>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400"/>
                                            <p:tgtEl>
                                              <p:spTgt spid="78"/>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72" grpId="0"/>
          <p:bldP spid="73" grpId="0"/>
          <p:bldP spid="74" grpId="0"/>
          <p:bldP spid="75" grpId="0"/>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2" presetClass="entr" presetSubtype="12" accel="5200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par>
                                    <p:cTn id="21" presetID="2" presetClass="entr" presetSubtype="3" accel="5200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1+#ppt_w/2"/>
                                              </p:val>
                                            </p:tav>
                                            <p:tav tm="100000">
                                              <p:val>
                                                <p:strVal val="#ppt_x"/>
                                              </p:val>
                                            </p:tav>
                                          </p:tavLst>
                                        </p:anim>
                                        <p:anim calcmode="lin" valueType="num">
                                          <p:cBhvr additive="base">
                                            <p:cTn id="24" dur="500" fill="hold"/>
                                            <p:tgtEl>
                                              <p:spTgt spid="69"/>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par>
                                    <p:cTn id="35" presetID="2" presetClass="entr" presetSubtype="12" accel="5200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par>
                                    <p:cTn id="49" presetID="2" presetClass="entr" presetSubtype="3" accel="5200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1+#ppt_w/2"/>
                                              </p:val>
                                            </p:tav>
                                            <p:tav tm="100000">
                                              <p:val>
                                                <p:strVal val="#ppt_x"/>
                                              </p:val>
                                            </p:tav>
                                          </p:tavLst>
                                        </p:anim>
                                        <p:anim calcmode="lin" valueType="num">
                                          <p:cBhvr additive="base">
                                            <p:cTn id="52" dur="500" fill="hold"/>
                                            <p:tgtEl>
                                              <p:spTgt spid="66"/>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par>
                              <p:cTn id="59" fill="hold">
                                <p:stCondLst>
                                  <p:cond delay="4500"/>
                                </p:stCondLst>
                                <p:childTnLst>
                                  <p:par>
                                    <p:cTn id="60" presetID="22" presetClass="entr" presetSubtype="2"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right)">
                                          <p:cBhvr>
                                            <p:cTn id="62" dur="500"/>
                                            <p:tgtEl>
                                              <p:spTgt spid="62"/>
                                            </p:tgtEl>
                                          </p:cBhvr>
                                        </p:animEffect>
                                      </p:childTnLst>
                                    </p:cTn>
                                  </p:par>
                                  <p:par>
                                    <p:cTn id="63" presetID="22" presetClass="entr" presetSubtype="8"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par>
                                    <p:cTn id="66" presetID="2" presetClass="entr" presetSubtype="12" accel="5200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0-#ppt_w/2"/>
                                              </p:val>
                                            </p:tav>
                                            <p:tav tm="100000">
                                              <p:val>
                                                <p:strVal val="#ppt_x"/>
                                              </p:val>
                                            </p:tav>
                                          </p:tavLst>
                                        </p:anim>
                                        <p:anim calcmode="lin" valueType="num">
                                          <p:cBhvr additive="base">
                                            <p:cTn id="69" dur="500" fill="hold"/>
                                            <p:tgtEl>
                                              <p:spTgt spid="38"/>
                                            </p:tgtEl>
                                            <p:attrNameLst>
                                              <p:attrName>ppt_y</p:attrName>
                                            </p:attrNameLst>
                                          </p:cBhvr>
                                          <p:tavLst>
                                            <p:tav tm="0">
                                              <p:val>
                                                <p:strVal val="1+#ppt_h/2"/>
                                              </p:val>
                                            </p:tav>
                                            <p:tav tm="100000">
                                              <p:val>
                                                <p:strVal val="#ppt_y"/>
                                              </p:val>
                                            </p:tav>
                                          </p:tavLst>
                                        </p:anim>
                                      </p:childTnLst>
                                    </p:cTn>
                                  </p:par>
                                  <p:par>
                                    <p:cTn id="70" presetID="2" presetClass="entr" presetSubtype="3" accel="5200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1+#ppt_w/2"/>
                                              </p:val>
                                            </p:tav>
                                            <p:tav tm="100000">
                                              <p:val>
                                                <p:strVal val="#ppt_x"/>
                                              </p:val>
                                            </p:tav>
                                          </p:tavLst>
                                        </p:anim>
                                        <p:anim calcmode="lin" valueType="num">
                                          <p:cBhvr additive="base">
                                            <p:cTn id="73" dur="500" fill="hold"/>
                                            <p:tgtEl>
                                              <p:spTgt spid="35"/>
                                            </p:tgtEl>
                                            <p:attrNameLst>
                                              <p:attrName>ppt_y</p:attrName>
                                            </p:attrNameLst>
                                          </p:cBhvr>
                                          <p:tavLst>
                                            <p:tav tm="0">
                                              <p:val>
                                                <p:strVal val="0-#ppt_h/2"/>
                                              </p:val>
                                            </p:tav>
                                            <p:tav tm="100000">
                                              <p:val>
                                                <p:strVal val="#ppt_y"/>
                                              </p:val>
                                            </p:tav>
                                          </p:tavLst>
                                        </p:anim>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
                                              </p:val>
                                            </p:tav>
                                            <p:tav tm="100000">
                                              <p:val>
                                                <p:strVal val="#ppt_w"/>
                                              </p:val>
                                            </p:tav>
                                          </p:tavLst>
                                        </p:anim>
                                        <p:anim calcmode="lin" valueType="num">
                                          <p:cBhvr>
                                            <p:cTn id="78" dur="500" fill="hold"/>
                                            <p:tgtEl>
                                              <p:spTgt spid="72"/>
                                            </p:tgtEl>
                                            <p:attrNameLst>
                                              <p:attrName>ppt_h</p:attrName>
                                            </p:attrNameLst>
                                          </p:cBhvr>
                                          <p:tavLst>
                                            <p:tav tm="0">
                                              <p:val>
                                                <p:fltVal val="0"/>
                                              </p:val>
                                            </p:tav>
                                            <p:tav tm="100000">
                                              <p:val>
                                                <p:strVal val="#ppt_h"/>
                                              </p:val>
                                            </p:tav>
                                          </p:tavLst>
                                        </p:anim>
                                        <p:animEffect transition="in" filter="fade">
                                          <p:cBhvr>
                                            <p:cTn id="79" dur="500"/>
                                            <p:tgtEl>
                                              <p:spTgt spid="72"/>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par>
                                    <p:cTn id="84" presetID="2" presetClass="entr" presetSubtype="2" accel="52000" fill="hold"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500" fill="hold"/>
                                            <p:tgtEl>
                                              <p:spTgt spid="63"/>
                                            </p:tgtEl>
                                            <p:attrNameLst>
                                              <p:attrName>ppt_x</p:attrName>
                                            </p:attrNameLst>
                                          </p:cBhvr>
                                          <p:tavLst>
                                            <p:tav tm="0">
                                              <p:val>
                                                <p:strVal val="1+#ppt_w/2"/>
                                              </p:val>
                                            </p:tav>
                                            <p:tav tm="100000">
                                              <p:val>
                                                <p:strVal val="#ppt_x"/>
                                              </p:val>
                                            </p:tav>
                                          </p:tavLst>
                                        </p:anim>
                                        <p:anim calcmode="lin" valueType="num">
                                          <p:cBhvr additive="base">
                                            <p:cTn id="87" dur="500" fill="hold"/>
                                            <p:tgtEl>
                                              <p:spTgt spid="63"/>
                                            </p:tgtEl>
                                            <p:attrNameLst>
                                              <p:attrName>ppt_y</p:attrName>
                                            </p:attrNameLst>
                                          </p:cBhvr>
                                          <p:tavLst>
                                            <p:tav tm="0">
                                              <p:val>
                                                <p:strVal val="#ppt_y"/>
                                              </p:val>
                                            </p:tav>
                                            <p:tav tm="100000">
                                              <p:val>
                                                <p:strVal val="#ppt_y"/>
                                              </p:val>
                                            </p:tav>
                                          </p:tavLst>
                                        </p:anim>
                                      </p:childTnLst>
                                    </p:cTn>
                                  </p:par>
                                  <p:par>
                                    <p:cTn id="88" presetID="10" presetClass="entr" presetSubtype="0" fill="hold" grpId="0" nodeType="withEffect">
                                      <p:stCondLst>
                                        <p:cond delay="25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400"/>
                                            <p:tgtEl>
                                              <p:spTgt spid="76"/>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400"/>
                                            <p:tgtEl>
                                              <p:spTgt spid="78"/>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1" grpId="0"/>
          <p:bldP spid="72" grpId="0"/>
          <p:bldP spid="73" grpId="0"/>
          <p:bldP spid="74" grpId="0"/>
          <p:bldP spid="75" grpId="0"/>
          <p:bldP spid="76" grpId="0"/>
          <p:bldP spid="77" grpId="0"/>
          <p:bldP spid="78" grpId="0"/>
          <p:bldP spid="7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10116</TotalTime>
  <Words>5195</Words>
  <Application>Microsoft Office PowerPoint</Application>
  <PresentationFormat>自定义</PresentationFormat>
  <Paragraphs>686</Paragraphs>
  <Slides>47</Slides>
  <Notes>47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47</vt:i4>
      </vt:variant>
    </vt:vector>
  </HeadingPairs>
  <TitlesOfParts>
    <vt:vector size="59" baseType="lpstr">
      <vt:lpstr>Arial</vt:lpstr>
      <vt:lpstr>宋体</vt:lpstr>
      <vt:lpstr>微软雅黑</vt:lpstr>
      <vt:lpstr>Wingdings</vt:lpstr>
      <vt:lpstr>方正兰亭黑_GBK</vt:lpstr>
      <vt:lpstr>Times New Roman</vt:lpstr>
      <vt:lpstr>Arial Unicode MS</vt:lpstr>
      <vt:lpstr>Lato Light</vt:lpstr>
      <vt:lpstr>Calibri</vt:lpstr>
      <vt:lpstr>Gill Sans</vt:lpstr>
      <vt:lpstr>黑体</vt:lpstr>
      <vt:lpstr>Office 主题​​</vt:lpstr>
      <vt:lpstr>PowerPoint 演示文稿</vt:lpstr>
      <vt:lpstr>教职成司函〔2015〕168号</vt:lpstr>
      <vt:lpstr>PowerPoint 演示文稿</vt:lpstr>
      <vt:lpstr>PowerPoint 演示文稿</vt:lpstr>
      <vt:lpstr>1.1质量保证体系建设基础</vt:lpstr>
      <vt:lpstr>1.2质量保证体系建设意义（作用）</vt:lpstr>
      <vt:lpstr>1.3质量保证体系运行关键 </vt:lpstr>
      <vt:lpstr>1.4质量保证体系工作重点</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1.5内部质量保证体系网格化逻辑结构</vt:lpstr>
      <vt:lpstr>PowerPoint 演示文稿</vt:lpstr>
      <vt:lpstr>2.1主要目标</vt:lpstr>
      <vt:lpstr>2.2主要任务</vt:lpstr>
      <vt:lpstr>2.3高职院校内部质量保证体系诊断参考指标（坐标）</vt:lpstr>
      <vt:lpstr>2.3高职院校内部质量保证体系诊断参考指标（坐标）</vt:lpstr>
      <vt:lpstr>2.3高职院校内部质量保证体系诊断参考指标（坐标）</vt:lpstr>
      <vt:lpstr>2.4学校层面：纵向+横向；  大循环+若干小循环</vt:lpstr>
      <vt:lpstr>PowerPoint 演示文稿</vt:lpstr>
      <vt:lpstr>PowerPoint 演示文稿</vt:lpstr>
      <vt:lpstr>2.5专业层面：大循环+若干小循环</vt:lpstr>
      <vt:lpstr>PowerPoint 演示文稿</vt:lpstr>
      <vt:lpstr>2.6师资层面</vt:lpstr>
      <vt:lpstr>行动计划有79处提到“教师”或“师资”</vt:lpstr>
      <vt:lpstr>行动计划有79处提到“教师”或“师资”</vt:lpstr>
      <vt:lpstr>行动计划有79处提到“教师”或“师资”</vt:lpstr>
      <vt:lpstr>行动计划有79处提到“教师”或“师资”</vt:lpstr>
      <vt:lpstr>2.7学生层面</vt:lpstr>
      <vt:lpstr>PowerPoint 演示文稿</vt:lpstr>
      <vt:lpstr>3.1专家诊改复核</vt:lpstr>
      <vt:lpstr>3.2专家复核内容</vt:lpstr>
      <vt:lpstr>3.3专家复核结论形成</vt:lpstr>
      <vt:lpstr>3.4复核结论</vt:lpstr>
      <vt:lpstr>高等职业院校内部质量保证体系诊改工作的难点</vt:lpstr>
      <vt:lpstr>持续改进从现在开始 诊改是管理到治理的重要制度创新</vt:lpstr>
      <vt:lpstr>PowerPoint 演示文稿</vt:lpstr>
    </vt:vector>
  </TitlesOfParts>
  <Manager>hl81829782</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hl81829782</dc:title>
  <dc:creator>hl81829782</dc:creator>
  <dc:description>hl81829782</dc:description>
  <cp:lastModifiedBy>ZPH</cp:lastModifiedBy>
  <cp:revision>1055</cp:revision>
  <dcterms:created xsi:type="dcterms:W3CDTF">2015-04-24T01:01:13Z</dcterms:created>
  <dcterms:modified xsi:type="dcterms:W3CDTF">2016-05-05T06:57:49Z</dcterms:modified>
  <cp:category>hl81829782</cp:category>
</cp:coreProperties>
</file>